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33CCFF"/>
    <a:srgbClr val="3399FF"/>
    <a:srgbClr val="006600"/>
    <a:srgbClr val="FF0000"/>
    <a:srgbClr val="3366FF"/>
    <a:srgbClr val="99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37" d="100"/>
          <a:sy n="37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EB4A3-0BC2-421B-9F0C-0610B33F02A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8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0D2F0-AAAD-44CE-864D-8961CD19252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3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6437F-A002-4BB8-806C-291B091F192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B46DF-8B3D-4D7D-96D1-CAB0AF9CCF9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7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0D2E3-B675-49EC-A1C8-F70E7861F5E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4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2EDDD-6DE8-42AE-86CD-ADAA5E0A2F7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4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45557-F4A6-4E75-9F44-ED50C9CDE40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3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7CA2F-23C2-4697-8EE5-680AD20F149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B6D40-5810-4B6C-964A-62924D16088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FA5C6-9173-41C7-BEDF-E6D15C90DE9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2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4599E-C610-489E-A56D-BD3A78194EB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6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1A18E3ED-A5F9-4B49-8ED1-3E6E7566678B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7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0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2.png"/><Relationship Id="rId4" Type="http://schemas.openxmlformats.org/officeDocument/2006/relationships/image" Target="../media/image15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4.emf"/><Relationship Id="rId4" Type="http://schemas.openxmlformats.org/officeDocument/2006/relationships/image" Target="../media/image94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5.png"/><Relationship Id="rId4" Type="http://schemas.openxmlformats.org/officeDocument/2006/relationships/image" Target="../media/image94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6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emf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http://johan.lemarchand.free.fr/cartes/img/LBY0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.sa/imgres?imgurl=http://alngm.com/vb/images/korsy.jpg&amp;imgrefurl=http://best-4.ahlamountada.com/t3014-topic&amp;usg=__s3OFkA6hR2sMYQWCK3f3aOoys3U=&amp;h=679&amp;w=525&amp;sz=56&amp;hl=ar&amp;start=6&amp;zoom=1&amp;tbnid=aE7ItMuuZaUP8M:&amp;tbnh=139&amp;tbnw=107&amp;ei=lcNGTY2TEsOYOpPytMIB&amp;prev=/images?q=%D9%83%D8%B1%D8%B3%D9%8A&amp;hl=ar&amp;safe=active&amp;sa=G&amp;gbv=2&amp;tbs=isch:1&amp;itbs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hyperlink" Target="http://www.google.com.sa/imgres?imgurl=http://www.newlinemimarlik.com/images/marangoz.gif&amp;imgrefurl=http://www.fuae.net/vb/showthread.php?t=155789&amp;usg=__Ay8rr8vwOaPeAK_RaB_K5KEEsWE=&amp;h=314&amp;w=360&amp;sz=50&amp;hl=ar&amp;start=1&amp;zoom=1&amp;tbnid=Hl8AoyH_IVofWM:&amp;tbnh=106&amp;tbnw=121&amp;ei=W8RGTfShCoSVOtqs2ckB&amp;prev=/images?q=%D9%86%D8%AC%D8%A7%D8%B1%D8%A7&amp;hl=ar&amp;safe=active&amp;gbv=2&amp;tbs=isch:1&amp;itbs=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.sa/imgres?imgurl=http://www.moeforum.net/vb1/uploaded/11271_1198239038.jpg&amp;imgrefurl=http://forum.te3p.com/252727.html&amp;usg=__dRn5qm3iwSFBHoKF3Ajle7NSDCU=&amp;h=511&amp;w=400&amp;sz=77&amp;hl=ar&amp;start=25&amp;zoom=1&amp;tbnid=LqYOqaJ0Z2PkGM:&amp;tbnh=131&amp;tbnw=103&amp;ei=-8xGTdbiBcGgOsfWmbwB&amp;prev=/images?q=%D9%88%D8%B1%D9%82%D8%A9&amp;start=20&amp;hl=ar&amp;safe=active&amp;sa=N&amp;gbv=2&amp;tbs=isch:1&amp;itbs=1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52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3.png"/><Relationship Id="rId7" Type="http://schemas.openxmlformats.org/officeDocument/2006/relationships/image" Target="../media/image58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emf"/><Relationship Id="rId9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9.png"/><Relationship Id="rId7" Type="http://schemas.openxmlformats.org/officeDocument/2006/relationships/image" Target="../media/image6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23.emf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27.emf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wmf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emf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wmf"/><Relationship Id="rId4" Type="http://schemas.openxmlformats.org/officeDocument/2006/relationships/image" Target="../media/image7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emf"/><Relationship Id="rId4" Type="http://schemas.openxmlformats.org/officeDocument/2006/relationships/image" Target="../media/image2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8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emf"/><Relationship Id="rId4" Type="http://schemas.openxmlformats.org/officeDocument/2006/relationships/image" Target="../media/image8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emf"/><Relationship Id="rId4" Type="http://schemas.openxmlformats.org/officeDocument/2006/relationships/image" Target="../media/image8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png"/><Relationship Id="rId4" Type="http://schemas.openxmlformats.org/officeDocument/2006/relationships/image" Target="../media/image95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png"/><Relationship Id="rId4" Type="http://schemas.openxmlformats.org/officeDocument/2006/relationships/image" Target="../media/image9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4.png"/><Relationship Id="rId7" Type="http://schemas.openxmlformats.org/officeDocument/2006/relationships/image" Target="../media/image9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10" Type="http://schemas.openxmlformats.org/officeDocument/2006/relationships/image" Target="../media/image102.png"/><Relationship Id="rId4" Type="http://schemas.openxmlformats.org/officeDocument/2006/relationships/image" Target="../media/image84.jpeg"/><Relationship Id="rId9" Type="http://schemas.openxmlformats.org/officeDocument/2006/relationships/image" Target="../media/image10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8.emf"/><Relationship Id="rId4" Type="http://schemas.openxmlformats.org/officeDocument/2006/relationships/image" Target="../media/image10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.emf"/><Relationship Id="rId4" Type="http://schemas.openxmlformats.org/officeDocument/2006/relationships/image" Target="../media/image10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1.emf"/><Relationship Id="rId4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11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3.emf"/><Relationship Id="rId4" Type="http://schemas.openxmlformats.org/officeDocument/2006/relationships/image" Target="../media/image23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114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png"/><Relationship Id="rId4" Type="http://schemas.openxmlformats.org/officeDocument/2006/relationships/image" Target="../media/image116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png"/><Relationship Id="rId4" Type="http://schemas.openxmlformats.org/officeDocument/2006/relationships/image" Target="../media/image117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8.png"/><Relationship Id="rId4" Type="http://schemas.openxmlformats.org/officeDocument/2006/relationships/image" Target="../media/image9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9.emf"/><Relationship Id="rId4" Type="http://schemas.openxmlformats.org/officeDocument/2006/relationships/image" Target="../media/image9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4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5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6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7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8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9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1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4.png"/><Relationship Id="rId4" Type="http://schemas.openxmlformats.org/officeDocument/2006/relationships/image" Target="../media/image23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6.emf"/><Relationship Id="rId4" Type="http://schemas.openxmlformats.org/officeDocument/2006/relationships/image" Target="../media/image9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7.emf"/><Relationship Id="rId4" Type="http://schemas.openxmlformats.org/officeDocument/2006/relationships/image" Target="../media/image9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9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9" name="Picture 1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80963"/>
            <a:ext cx="3006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" name="Picture 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44563"/>
            <a:ext cx="412908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" name="Picture 1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182813"/>
            <a:ext cx="2211387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2" name="Picture 1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2362200"/>
            <a:ext cx="1195387" cy="2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3" name="Picture 1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438400"/>
            <a:ext cx="25304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7" name="Text Box 129"/>
          <p:cNvSpPr txBox="1">
            <a:spLocks noChangeArrowheads="1"/>
          </p:cNvSpPr>
          <p:nvPr/>
        </p:nvSpPr>
        <p:spPr bwMode="auto">
          <a:xfrm>
            <a:off x="6948488" y="4508500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شكل مركب</a:t>
            </a:r>
            <a:endParaRPr lang="en-US" sz="2400" b="1"/>
          </a:p>
        </p:txBody>
      </p:sp>
      <p:sp>
        <p:nvSpPr>
          <p:cNvPr id="2178" name="Text Box 130"/>
          <p:cNvSpPr txBox="1">
            <a:spLocks noChangeArrowheads="1"/>
          </p:cNvSpPr>
          <p:nvPr/>
        </p:nvSpPr>
        <p:spPr bwMode="auto">
          <a:xfrm>
            <a:off x="4176713" y="4508500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شكل مركب</a:t>
            </a:r>
            <a:endParaRPr lang="en-US" sz="2400" b="1"/>
          </a:p>
        </p:txBody>
      </p:sp>
      <p:sp>
        <p:nvSpPr>
          <p:cNvPr id="2179" name="Text Box 131"/>
          <p:cNvSpPr txBox="1">
            <a:spLocks noChangeArrowheads="1"/>
          </p:cNvSpPr>
          <p:nvPr/>
        </p:nvSpPr>
        <p:spPr bwMode="auto">
          <a:xfrm>
            <a:off x="863600" y="4508500"/>
            <a:ext cx="1296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شكل مركب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834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7" grpId="0"/>
      <p:bldP spid="2178" grpId="0"/>
      <p:bldP spid="21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80963"/>
            <a:ext cx="3006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5472113" y="873125"/>
            <a:ext cx="334803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400" b="1"/>
              <a:t>أوجد مساحة الشكل التالي :</a:t>
            </a:r>
            <a:endParaRPr lang="en-US" sz="2400" b="1"/>
          </a:p>
        </p:txBody>
      </p: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5364163" y="1917700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الشكل مقسم إلى نصف دائرة ومستطيل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7667625" y="32115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م </a:t>
            </a:r>
            <a:r>
              <a:rPr lang="ar-SA" sz="2000" b="1"/>
              <a:t>=</a:t>
            </a:r>
            <a:endParaRPr lang="en-US" sz="2000" b="1"/>
          </a:p>
        </p:txBody>
      </p:sp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5940425" y="4256088"/>
            <a:ext cx="205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</a:t>
            </a:r>
            <a:r>
              <a:rPr lang="ar-SA" sz="2000" b="1">
                <a:solidFill>
                  <a:srgbClr val="006600"/>
                </a:solidFill>
              </a:rPr>
              <a:t>0.9 م2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3887788" y="32115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م </a:t>
            </a:r>
            <a:r>
              <a:rPr lang="ar-SA" sz="2000" b="1"/>
              <a:t>=</a:t>
            </a:r>
            <a:endParaRPr lang="en-US" sz="2000" b="1"/>
          </a:p>
        </p:txBody>
      </p:sp>
      <p:sp>
        <p:nvSpPr>
          <p:cNvPr id="33836" name="Text Box 44"/>
          <p:cNvSpPr txBox="1">
            <a:spLocks noChangeArrowheads="1"/>
          </p:cNvSpPr>
          <p:nvPr/>
        </p:nvSpPr>
        <p:spPr bwMode="auto">
          <a:xfrm>
            <a:off x="2376488" y="3248025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الطول × العرض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3837" name="Text Box 45"/>
          <p:cNvSpPr txBox="1">
            <a:spLocks noChangeArrowheads="1"/>
          </p:cNvSpPr>
          <p:nvPr/>
        </p:nvSpPr>
        <p:spPr bwMode="auto">
          <a:xfrm>
            <a:off x="2590800" y="3751263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FF0000"/>
                </a:solidFill>
              </a:rPr>
              <a:t>2 ×</a:t>
            </a:r>
            <a:r>
              <a:rPr lang="ar-SA" sz="2000" b="1"/>
              <a:t> </a:t>
            </a:r>
            <a:r>
              <a:rPr lang="ar-SA" sz="2000" b="1">
                <a:solidFill>
                  <a:srgbClr val="FF0000"/>
                </a:solidFill>
              </a:rPr>
              <a:t>1.5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3838" name="Text Box 46"/>
          <p:cNvSpPr txBox="1">
            <a:spLocks noChangeArrowheads="1"/>
          </p:cNvSpPr>
          <p:nvPr/>
        </p:nvSpPr>
        <p:spPr bwMode="auto">
          <a:xfrm>
            <a:off x="2339975" y="4256088"/>
            <a:ext cx="187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FF0000"/>
                </a:solidFill>
              </a:rPr>
              <a:t>3 م2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3839" name="Text Box 47"/>
          <p:cNvSpPr txBox="1">
            <a:spLocks noChangeArrowheads="1"/>
          </p:cNvSpPr>
          <p:nvPr/>
        </p:nvSpPr>
        <p:spPr bwMode="auto">
          <a:xfrm>
            <a:off x="6264275" y="2528888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مساحة نصف الدائرة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2700338" y="2600325"/>
            <a:ext cx="1801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مساحة المستطيل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7127875" y="5445125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الشكل =</a:t>
            </a:r>
            <a:endParaRPr lang="en-US" sz="2000" b="1"/>
          </a:p>
        </p:txBody>
      </p:sp>
      <p:sp>
        <p:nvSpPr>
          <p:cNvPr id="33842" name="Text Box 50"/>
          <p:cNvSpPr txBox="1">
            <a:spLocks noChangeArrowheads="1"/>
          </p:cNvSpPr>
          <p:nvPr/>
        </p:nvSpPr>
        <p:spPr bwMode="auto">
          <a:xfrm>
            <a:off x="5616575" y="5480050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0.9</a:t>
            </a:r>
            <a:r>
              <a:rPr lang="ar-SA" sz="2000" b="1"/>
              <a:t> + </a:t>
            </a:r>
            <a:r>
              <a:rPr lang="ar-SA" sz="2000" b="1">
                <a:solidFill>
                  <a:srgbClr val="FF0000"/>
                </a:solidFill>
              </a:rPr>
              <a:t>3</a:t>
            </a:r>
            <a:r>
              <a:rPr lang="ar-SA" sz="2000" b="1"/>
              <a:t> =</a:t>
            </a:r>
            <a:endParaRPr lang="en-US" sz="2000" b="1"/>
          </a:p>
        </p:txBody>
      </p:sp>
      <p:sp>
        <p:nvSpPr>
          <p:cNvPr id="33843" name="Text Box 51"/>
          <p:cNvSpPr txBox="1">
            <a:spLocks noChangeArrowheads="1"/>
          </p:cNvSpPr>
          <p:nvPr/>
        </p:nvSpPr>
        <p:spPr bwMode="auto">
          <a:xfrm>
            <a:off x="4319588" y="5480050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3.9 م2</a:t>
            </a:r>
            <a:endParaRPr lang="en-US" sz="2000" b="1"/>
          </a:p>
        </p:txBody>
      </p:sp>
      <p:grpSp>
        <p:nvGrpSpPr>
          <p:cNvPr id="33844" name="Group 52"/>
          <p:cNvGrpSpPr>
            <a:grpSpLocks/>
          </p:cNvGrpSpPr>
          <p:nvPr/>
        </p:nvGrpSpPr>
        <p:grpSpPr bwMode="auto">
          <a:xfrm>
            <a:off x="6567488" y="3090863"/>
            <a:ext cx="1173162" cy="700087"/>
            <a:chOff x="2948" y="2309"/>
            <a:chExt cx="739" cy="441"/>
          </a:xfrm>
        </p:grpSpPr>
        <p:grpSp>
          <p:nvGrpSpPr>
            <p:cNvPr id="33845" name="Group 53"/>
            <p:cNvGrpSpPr>
              <a:grpSpLocks/>
            </p:cNvGrpSpPr>
            <p:nvPr/>
          </p:nvGrpSpPr>
          <p:grpSpPr bwMode="auto">
            <a:xfrm>
              <a:off x="3438" y="2309"/>
              <a:ext cx="249" cy="441"/>
              <a:chOff x="3438" y="2309"/>
              <a:chExt cx="249" cy="441"/>
            </a:xfrm>
          </p:grpSpPr>
          <p:sp>
            <p:nvSpPr>
              <p:cNvPr id="33846" name="Text Box 54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33847" name="Line 55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848" name="Text Box 56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  <p:sp>
          <p:nvSpPr>
            <p:cNvPr id="33849" name="Text Box 57"/>
            <p:cNvSpPr txBox="1">
              <a:spLocks noChangeArrowheads="1"/>
            </p:cNvSpPr>
            <p:nvPr/>
          </p:nvSpPr>
          <p:spPr bwMode="auto">
            <a:xfrm>
              <a:off x="2948" y="2386"/>
              <a:ext cx="5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rgbClr val="006600"/>
                  </a:solidFill>
                </a:rPr>
                <a:t>ط نـق2</a:t>
              </a:r>
              <a:endParaRPr lang="en-US" sz="20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33850" name="Group 58"/>
          <p:cNvGrpSpPr>
            <a:grpSpLocks/>
          </p:cNvGrpSpPr>
          <p:nvPr/>
        </p:nvGrpSpPr>
        <p:grpSpPr bwMode="auto">
          <a:xfrm>
            <a:off x="5148263" y="3630613"/>
            <a:ext cx="2844800" cy="700087"/>
            <a:chOff x="3198" y="2287"/>
            <a:chExt cx="1632" cy="441"/>
          </a:xfrm>
        </p:grpSpPr>
        <p:sp>
          <p:nvSpPr>
            <p:cNvPr id="33851" name="Text Box 59"/>
            <p:cNvSpPr txBox="1">
              <a:spLocks noChangeArrowheads="1"/>
            </p:cNvSpPr>
            <p:nvPr/>
          </p:nvSpPr>
          <p:spPr bwMode="auto">
            <a:xfrm>
              <a:off x="3198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=      </a:t>
              </a:r>
              <a:r>
                <a:rPr lang="ar-SA" sz="2000" b="1">
                  <a:solidFill>
                    <a:srgbClr val="006600"/>
                  </a:solidFill>
                </a:rPr>
                <a:t>×</a:t>
              </a:r>
              <a:r>
                <a:rPr lang="ar-SA" sz="2000" b="1"/>
                <a:t> </a:t>
              </a:r>
              <a:r>
                <a:rPr lang="ar-SA" sz="2000" b="1">
                  <a:solidFill>
                    <a:srgbClr val="006600"/>
                  </a:solidFill>
                </a:rPr>
                <a:t>3.14 × ( 0.75 )</a:t>
              </a:r>
              <a:r>
                <a:rPr lang="ar-SA" sz="2800" b="1" baseline="30000">
                  <a:solidFill>
                    <a:srgbClr val="006600"/>
                  </a:solidFill>
                </a:rPr>
                <a:t>2</a:t>
              </a:r>
              <a:endParaRPr lang="en-US" sz="28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33852" name="Group 60"/>
            <p:cNvGrpSpPr>
              <a:grpSpLocks/>
            </p:cNvGrpSpPr>
            <p:nvPr/>
          </p:nvGrpSpPr>
          <p:grpSpPr bwMode="auto">
            <a:xfrm>
              <a:off x="4400" y="2287"/>
              <a:ext cx="249" cy="441"/>
              <a:chOff x="3438" y="2309"/>
              <a:chExt cx="249" cy="441"/>
            </a:xfrm>
          </p:grpSpPr>
          <p:sp>
            <p:nvSpPr>
              <p:cNvPr id="33853" name="Text Box 61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33854" name="Line 62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855" name="Text Box 63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pic>
        <p:nvPicPr>
          <p:cNvPr id="33856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92150"/>
            <a:ext cx="19081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57" name="Picture 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78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82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3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3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832" grpId="0"/>
      <p:bldP spid="33833" grpId="0"/>
      <p:bldP spid="33834" grpId="0"/>
      <p:bldP spid="33835" grpId="0"/>
      <p:bldP spid="33836" grpId="0"/>
      <p:bldP spid="33837" grpId="0"/>
      <p:bldP spid="33838" grpId="0"/>
      <p:bldP spid="33839" grpId="0"/>
      <p:bldP spid="33840" grpId="0"/>
      <p:bldP spid="33841" grpId="0"/>
      <p:bldP spid="33842" grpId="0"/>
      <p:bldP spid="3384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3924300" y="873125"/>
            <a:ext cx="489585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أوجد المساحة الجانبية والكلية لسطح الهرم المجاور .</a:t>
            </a:r>
            <a:endParaRPr lang="en-US" sz="2000" b="1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040313" y="1987550"/>
            <a:ext cx="3995737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7415213" y="27797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محيط القاعدة =</a:t>
            </a:r>
            <a:endParaRPr lang="en-US" sz="2000" b="1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8388350" y="3441700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ل  =</a:t>
            </a:r>
            <a:endParaRPr lang="en-US" sz="2000" b="1"/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7486650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12 سم</a:t>
            </a:r>
            <a:endParaRPr lang="en-US" sz="2000" b="1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5040313" y="4437063"/>
            <a:ext cx="3995737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7307263" y="472281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=</a:t>
            </a:r>
            <a:endParaRPr lang="en-US" sz="2000" b="1"/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6478588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مثلث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4932363" y="2795588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30</a:t>
            </a:r>
            <a:r>
              <a:rPr lang="ar-SA" sz="2000" b="1"/>
              <a:t> سم</a:t>
            </a:r>
            <a:endParaRPr lang="en-US" sz="2000" b="1"/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5041900" y="5559425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180 سم2</a:t>
            </a:r>
            <a:endParaRPr lang="en-US" sz="2000" b="1"/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215900" y="2673350"/>
            <a:ext cx="4643438" cy="1439863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3132138" y="353695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83990" name="Rectangle 22"/>
          <p:cNvSpPr>
            <a:spLocks noChangeArrowheads="1"/>
          </p:cNvSpPr>
          <p:nvPr/>
        </p:nvSpPr>
        <p:spPr bwMode="auto">
          <a:xfrm>
            <a:off x="179388" y="4438650"/>
            <a:ext cx="4679950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3991" name="Text Box 23"/>
          <p:cNvSpPr txBox="1">
            <a:spLocks noChangeArrowheads="1"/>
          </p:cNvSpPr>
          <p:nvPr/>
        </p:nvSpPr>
        <p:spPr bwMode="auto">
          <a:xfrm>
            <a:off x="3130550" y="4724400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الكلية =</a:t>
            </a:r>
            <a:endParaRPr lang="en-US" sz="2000" b="1"/>
          </a:p>
        </p:txBody>
      </p:sp>
      <p:sp>
        <p:nvSpPr>
          <p:cNvPr id="83992" name="Text Box 24"/>
          <p:cNvSpPr txBox="1">
            <a:spLocks noChangeArrowheads="1"/>
          </p:cNvSpPr>
          <p:nvPr/>
        </p:nvSpPr>
        <p:spPr bwMode="auto">
          <a:xfrm>
            <a:off x="1439863" y="5530850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180 + 43.5 =</a:t>
            </a:r>
            <a:endParaRPr lang="en-US" sz="2000" b="1"/>
          </a:p>
        </p:txBody>
      </p:sp>
      <p:sp>
        <p:nvSpPr>
          <p:cNvPr id="83993" name="Text Box 25"/>
          <p:cNvSpPr txBox="1">
            <a:spLocks noChangeArrowheads="1"/>
          </p:cNvSpPr>
          <p:nvPr/>
        </p:nvSpPr>
        <p:spPr bwMode="auto">
          <a:xfrm>
            <a:off x="2195513" y="2852738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مثلث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83995" name="Text Box 27"/>
          <p:cNvSpPr txBox="1">
            <a:spLocks noChangeArrowheads="1"/>
          </p:cNvSpPr>
          <p:nvPr/>
        </p:nvSpPr>
        <p:spPr bwMode="auto">
          <a:xfrm>
            <a:off x="179388" y="4760913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+ مساحة القاعدة</a:t>
            </a:r>
            <a:endParaRPr lang="en-US" sz="2000" b="1"/>
          </a:p>
        </p:txBody>
      </p:sp>
      <p:sp>
        <p:nvSpPr>
          <p:cNvPr id="83996" name="Text Box 28"/>
          <p:cNvSpPr txBox="1">
            <a:spLocks noChangeArrowheads="1"/>
          </p:cNvSpPr>
          <p:nvPr/>
        </p:nvSpPr>
        <p:spPr bwMode="auto">
          <a:xfrm>
            <a:off x="576263" y="5546725"/>
            <a:ext cx="1331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223.5 سم2</a:t>
            </a:r>
            <a:endParaRPr lang="en-US" sz="2000" b="1"/>
          </a:p>
        </p:txBody>
      </p:sp>
      <p:pic>
        <p:nvPicPr>
          <p:cNvPr id="83998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15888"/>
            <a:ext cx="140335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4000" name="Group 32"/>
          <p:cNvGrpSpPr>
            <a:grpSpLocks/>
          </p:cNvGrpSpPr>
          <p:nvPr/>
        </p:nvGrpSpPr>
        <p:grpSpPr bwMode="auto">
          <a:xfrm>
            <a:off x="1150938" y="3408363"/>
            <a:ext cx="2017712" cy="719137"/>
            <a:chOff x="3152" y="1671"/>
            <a:chExt cx="1271" cy="453"/>
          </a:xfrm>
        </p:grpSpPr>
        <p:sp>
          <p:nvSpPr>
            <p:cNvPr id="84001" name="Text Box 33"/>
            <p:cNvSpPr txBox="1">
              <a:spLocks noChangeArrowheads="1"/>
            </p:cNvSpPr>
            <p:nvPr/>
          </p:nvSpPr>
          <p:spPr bwMode="auto">
            <a:xfrm>
              <a:off x="3152" y="1751"/>
              <a:ext cx="12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× 10 × 8.7 </a:t>
              </a:r>
              <a:r>
                <a:rPr lang="ar-SA" sz="2000" b="1">
                  <a:ea typeface="Arial Unicode MS" pitchFamily="34" charset="-128"/>
                  <a:cs typeface="Arial Unicode MS" pitchFamily="34" charset="-128"/>
                </a:rPr>
                <a:t>=</a:t>
              </a:r>
            </a:p>
          </p:txBody>
        </p:sp>
        <p:grpSp>
          <p:nvGrpSpPr>
            <p:cNvPr id="84002" name="Group 34"/>
            <p:cNvGrpSpPr>
              <a:grpSpLocks/>
            </p:cNvGrpSpPr>
            <p:nvPr/>
          </p:nvGrpSpPr>
          <p:grpSpPr bwMode="auto">
            <a:xfrm>
              <a:off x="4209" y="1671"/>
              <a:ext cx="182" cy="453"/>
              <a:chOff x="975" y="3090"/>
              <a:chExt cx="182" cy="453"/>
            </a:xfrm>
          </p:grpSpPr>
          <p:sp>
            <p:nvSpPr>
              <p:cNvPr id="84003" name="Text Box 35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84004" name="Line 36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005" name="Text Box 37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84006" name="Text Box 38"/>
          <p:cNvSpPr txBox="1">
            <a:spLocks noChangeArrowheads="1"/>
          </p:cNvSpPr>
          <p:nvPr/>
        </p:nvSpPr>
        <p:spPr bwMode="auto">
          <a:xfrm>
            <a:off x="179388" y="3536950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43.5 سم2</a:t>
            </a:r>
            <a:endParaRPr lang="en-US" sz="2000" b="1"/>
          </a:p>
        </p:txBody>
      </p:sp>
      <p:pic>
        <p:nvPicPr>
          <p:cNvPr id="84007" name="Picture 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88913"/>
            <a:ext cx="2209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08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0607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015" name="Text Box 47"/>
          <p:cNvSpPr txBox="1">
            <a:spLocks noChangeArrowheads="1"/>
          </p:cNvSpPr>
          <p:nvPr/>
        </p:nvSpPr>
        <p:spPr bwMode="auto">
          <a:xfrm>
            <a:off x="5759450" y="2781300"/>
            <a:ext cx="187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10 + 10 + 10 =</a:t>
            </a:r>
            <a:endParaRPr lang="en-US" sz="2000" b="1"/>
          </a:p>
        </p:txBody>
      </p:sp>
      <p:grpSp>
        <p:nvGrpSpPr>
          <p:cNvPr id="84016" name="Group 48"/>
          <p:cNvGrpSpPr>
            <a:grpSpLocks/>
          </p:cNvGrpSpPr>
          <p:nvPr/>
        </p:nvGrpSpPr>
        <p:grpSpPr bwMode="auto">
          <a:xfrm>
            <a:off x="4932363" y="4595813"/>
            <a:ext cx="2771775" cy="719137"/>
            <a:chOff x="2948" y="3294"/>
            <a:chExt cx="1701" cy="453"/>
          </a:xfrm>
        </p:grpSpPr>
        <p:sp>
          <p:nvSpPr>
            <p:cNvPr id="84017" name="Text Box 49"/>
            <p:cNvSpPr txBox="1">
              <a:spLocks noChangeArrowheads="1"/>
            </p:cNvSpPr>
            <p:nvPr/>
          </p:nvSpPr>
          <p:spPr bwMode="auto">
            <a:xfrm>
              <a:off x="2948" y="3374"/>
              <a:ext cx="17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    ×  </a:t>
              </a:r>
              <a:r>
                <a:rPr lang="ar-SA" sz="2000" b="1">
                  <a:solidFill>
                    <a:srgbClr val="FF0000"/>
                  </a:solidFill>
                </a:rPr>
                <a:t>محيط القاعدة </a:t>
              </a:r>
              <a:r>
                <a:rPr lang="ar-SA" sz="2000" b="1"/>
                <a:t>×</a:t>
              </a:r>
              <a:r>
                <a:rPr lang="ar-SA" sz="2000" b="1">
                  <a:solidFill>
                    <a:srgbClr val="FF0000"/>
                  </a:solidFill>
                </a:rPr>
                <a:t> </a:t>
              </a:r>
              <a:r>
                <a:rPr lang="ar-SA" sz="2000" b="1"/>
                <a:t>ل</a:t>
              </a:r>
              <a:endParaRPr lang="ar-SA" sz="2000" b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84018" name="Group 50"/>
            <p:cNvGrpSpPr>
              <a:grpSpLocks/>
            </p:cNvGrpSpPr>
            <p:nvPr/>
          </p:nvGrpSpPr>
          <p:grpSpPr bwMode="auto">
            <a:xfrm>
              <a:off x="4241" y="3294"/>
              <a:ext cx="182" cy="453"/>
              <a:chOff x="975" y="3090"/>
              <a:chExt cx="182" cy="453"/>
            </a:xfrm>
          </p:grpSpPr>
          <p:sp>
            <p:nvSpPr>
              <p:cNvPr id="84019" name="Text Box 51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84020" name="Line 52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021" name="Text Box 53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grpSp>
        <p:nvGrpSpPr>
          <p:cNvPr id="84028" name="Group 60"/>
          <p:cNvGrpSpPr>
            <a:grpSpLocks/>
          </p:cNvGrpSpPr>
          <p:nvPr/>
        </p:nvGrpSpPr>
        <p:grpSpPr bwMode="auto">
          <a:xfrm>
            <a:off x="6119813" y="5408613"/>
            <a:ext cx="2268537" cy="719137"/>
            <a:chOff x="3651" y="3407"/>
            <a:chExt cx="1429" cy="453"/>
          </a:xfrm>
        </p:grpSpPr>
        <p:sp>
          <p:nvSpPr>
            <p:cNvPr id="84023" name="Text Box 55"/>
            <p:cNvSpPr txBox="1">
              <a:spLocks noChangeArrowheads="1"/>
            </p:cNvSpPr>
            <p:nvPr/>
          </p:nvSpPr>
          <p:spPr bwMode="auto">
            <a:xfrm>
              <a:off x="3651" y="3487"/>
              <a:ext cx="14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=        ×  </a:t>
              </a:r>
              <a:r>
                <a:rPr lang="ar-SA" sz="2000" b="1">
                  <a:solidFill>
                    <a:srgbClr val="FF0000"/>
                  </a:solidFill>
                </a:rPr>
                <a:t>30 </a:t>
              </a:r>
              <a:r>
                <a:rPr lang="ar-SA" sz="2000" b="1"/>
                <a:t>×</a:t>
              </a:r>
              <a:r>
                <a:rPr lang="ar-SA" sz="2000" b="1">
                  <a:solidFill>
                    <a:srgbClr val="FF0000"/>
                  </a:solidFill>
                </a:rPr>
                <a:t> </a:t>
              </a:r>
              <a:r>
                <a:rPr lang="ar-SA" sz="2000" b="1"/>
                <a:t>12 =</a:t>
              </a:r>
              <a:endParaRPr lang="ar-SA" sz="2000" b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84024" name="Group 56"/>
            <p:cNvGrpSpPr>
              <a:grpSpLocks/>
            </p:cNvGrpSpPr>
            <p:nvPr/>
          </p:nvGrpSpPr>
          <p:grpSpPr bwMode="auto">
            <a:xfrm>
              <a:off x="4661" y="3407"/>
              <a:ext cx="187" cy="453"/>
              <a:chOff x="975" y="3090"/>
              <a:chExt cx="182" cy="453"/>
            </a:xfrm>
          </p:grpSpPr>
          <p:sp>
            <p:nvSpPr>
              <p:cNvPr id="84025" name="Text Box 57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84026" name="Line 58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027" name="Text Box 59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1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4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4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4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4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4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4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8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3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3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4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4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8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8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8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3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3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  <p:bldP spid="83972" grpId="0" animBg="1"/>
      <p:bldP spid="83973" grpId="0"/>
      <p:bldP spid="83975" grpId="0"/>
      <p:bldP spid="83976" grpId="0"/>
      <p:bldP spid="83977" grpId="0" animBg="1"/>
      <p:bldP spid="83978" grpId="0"/>
      <p:bldP spid="83980" grpId="0"/>
      <p:bldP spid="83982" grpId="0"/>
      <p:bldP spid="83984" grpId="0"/>
      <p:bldP spid="83985" grpId="0" animBg="1"/>
      <p:bldP spid="83986" grpId="0"/>
      <p:bldP spid="83990" grpId="0" animBg="1"/>
      <p:bldP spid="83991" grpId="0"/>
      <p:bldP spid="83992" grpId="0"/>
      <p:bldP spid="83993" grpId="0"/>
      <p:bldP spid="83995" grpId="0"/>
      <p:bldP spid="83996" grpId="0"/>
      <p:bldP spid="84006" grpId="0"/>
      <p:bldP spid="84015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/>
          <p:cNvSpPr>
            <a:spLocks noChangeArrowheads="1"/>
          </p:cNvSpPr>
          <p:nvPr/>
        </p:nvSpPr>
        <p:spPr bwMode="auto">
          <a:xfrm>
            <a:off x="1258888" y="765175"/>
            <a:ext cx="7561262" cy="9715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5040313" y="1987550"/>
            <a:ext cx="3995737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7415213" y="27797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محيط القاعدة =</a:t>
            </a:r>
            <a:endParaRPr lang="en-US" sz="2000" b="1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8388350" y="3441700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ل  =</a:t>
            </a:r>
            <a:endParaRPr lang="en-US" sz="2000" b="1"/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7486650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18 م</a:t>
            </a:r>
            <a:endParaRPr lang="en-US" sz="2000" b="1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5040313" y="4437063"/>
            <a:ext cx="3995737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7307263" y="472281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=</a:t>
            </a:r>
            <a:endParaRPr lang="en-US" sz="2000" b="1"/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6478588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مربع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5616575" y="2795588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44</a:t>
            </a:r>
            <a:r>
              <a:rPr lang="ar-SA" sz="2000" b="1"/>
              <a:t> م</a:t>
            </a:r>
            <a:endParaRPr lang="en-US" sz="2000" b="1"/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5041900" y="5559425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396 م2</a:t>
            </a:r>
            <a:endParaRPr lang="en-US" sz="2000" b="1"/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215900" y="2673350"/>
            <a:ext cx="4643438" cy="1439863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3132138" y="353695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179388" y="4438650"/>
            <a:ext cx="4679950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3130550" y="4724400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الكلية =</a:t>
            </a:r>
            <a:endParaRPr lang="en-US" sz="2000" b="1"/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1439863" y="5530850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396 + 121 =</a:t>
            </a:r>
            <a:endParaRPr lang="en-US" sz="2000" b="1"/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2195513" y="2852738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مربع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179388" y="4760913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+ مساحة القاعدة</a:t>
            </a:r>
            <a:endParaRPr lang="en-US" sz="2000" b="1"/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647700" y="5546725"/>
            <a:ext cx="1331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517 م2</a:t>
            </a:r>
            <a:endParaRPr lang="en-US" sz="2000" b="1"/>
          </a:p>
        </p:txBody>
      </p:sp>
      <p:sp>
        <p:nvSpPr>
          <p:cNvPr id="101403" name="Text Box 27"/>
          <p:cNvSpPr txBox="1">
            <a:spLocks noChangeArrowheads="1"/>
          </p:cNvSpPr>
          <p:nvPr/>
        </p:nvSpPr>
        <p:spPr bwMode="auto">
          <a:xfrm>
            <a:off x="863600" y="3536950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121 م2</a:t>
            </a:r>
            <a:endParaRPr lang="en-US" sz="2000" b="1"/>
          </a:p>
        </p:txBody>
      </p:sp>
      <p:pic>
        <p:nvPicPr>
          <p:cNvPr id="101404" name="Picture 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88913"/>
            <a:ext cx="2209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06" name="Text Box 30"/>
          <p:cNvSpPr txBox="1">
            <a:spLocks noChangeArrowheads="1"/>
          </p:cNvSpPr>
          <p:nvPr/>
        </p:nvSpPr>
        <p:spPr bwMode="auto">
          <a:xfrm>
            <a:off x="6443663" y="2781300"/>
            <a:ext cx="1189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 × 11 =</a:t>
            </a:r>
            <a:endParaRPr lang="en-US" sz="2000" b="1"/>
          </a:p>
        </p:txBody>
      </p:sp>
      <p:grpSp>
        <p:nvGrpSpPr>
          <p:cNvPr id="101407" name="Group 31"/>
          <p:cNvGrpSpPr>
            <a:grpSpLocks/>
          </p:cNvGrpSpPr>
          <p:nvPr/>
        </p:nvGrpSpPr>
        <p:grpSpPr bwMode="auto">
          <a:xfrm>
            <a:off x="4932363" y="4595813"/>
            <a:ext cx="2771775" cy="719137"/>
            <a:chOff x="2948" y="3294"/>
            <a:chExt cx="1701" cy="453"/>
          </a:xfrm>
        </p:grpSpPr>
        <p:sp>
          <p:nvSpPr>
            <p:cNvPr id="101408" name="Text Box 32"/>
            <p:cNvSpPr txBox="1">
              <a:spLocks noChangeArrowheads="1"/>
            </p:cNvSpPr>
            <p:nvPr/>
          </p:nvSpPr>
          <p:spPr bwMode="auto">
            <a:xfrm>
              <a:off x="2948" y="3374"/>
              <a:ext cx="17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    ×  </a:t>
              </a:r>
              <a:r>
                <a:rPr lang="ar-SA" sz="2000" b="1">
                  <a:solidFill>
                    <a:srgbClr val="FF0000"/>
                  </a:solidFill>
                </a:rPr>
                <a:t>محيط القاعدة </a:t>
              </a:r>
              <a:r>
                <a:rPr lang="ar-SA" sz="2000" b="1"/>
                <a:t>×</a:t>
              </a:r>
              <a:r>
                <a:rPr lang="ar-SA" sz="2000" b="1">
                  <a:solidFill>
                    <a:srgbClr val="FF0000"/>
                  </a:solidFill>
                </a:rPr>
                <a:t> </a:t>
              </a:r>
              <a:r>
                <a:rPr lang="ar-SA" sz="2000" b="1"/>
                <a:t>ل</a:t>
              </a:r>
              <a:endParaRPr lang="ar-SA" sz="2000" b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01409" name="Group 33"/>
            <p:cNvGrpSpPr>
              <a:grpSpLocks/>
            </p:cNvGrpSpPr>
            <p:nvPr/>
          </p:nvGrpSpPr>
          <p:grpSpPr bwMode="auto">
            <a:xfrm>
              <a:off x="4241" y="3294"/>
              <a:ext cx="182" cy="453"/>
              <a:chOff x="975" y="3090"/>
              <a:chExt cx="182" cy="453"/>
            </a:xfrm>
          </p:grpSpPr>
          <p:sp>
            <p:nvSpPr>
              <p:cNvPr id="101410" name="Text Box 34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101411" name="Line 35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1412" name="Text Box 36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grpSp>
        <p:nvGrpSpPr>
          <p:cNvPr id="101413" name="Group 37"/>
          <p:cNvGrpSpPr>
            <a:grpSpLocks/>
          </p:cNvGrpSpPr>
          <p:nvPr/>
        </p:nvGrpSpPr>
        <p:grpSpPr bwMode="auto">
          <a:xfrm>
            <a:off x="6119813" y="5408613"/>
            <a:ext cx="2268537" cy="719137"/>
            <a:chOff x="3651" y="3407"/>
            <a:chExt cx="1429" cy="453"/>
          </a:xfrm>
        </p:grpSpPr>
        <p:sp>
          <p:nvSpPr>
            <p:cNvPr id="101414" name="Text Box 38"/>
            <p:cNvSpPr txBox="1">
              <a:spLocks noChangeArrowheads="1"/>
            </p:cNvSpPr>
            <p:nvPr/>
          </p:nvSpPr>
          <p:spPr bwMode="auto">
            <a:xfrm>
              <a:off x="3651" y="3487"/>
              <a:ext cx="14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=        ×  </a:t>
              </a:r>
              <a:r>
                <a:rPr lang="ar-SA" sz="2000" b="1">
                  <a:solidFill>
                    <a:srgbClr val="FF0000"/>
                  </a:solidFill>
                </a:rPr>
                <a:t>44 </a:t>
              </a:r>
              <a:r>
                <a:rPr lang="ar-SA" sz="2000" b="1"/>
                <a:t>×</a:t>
              </a:r>
              <a:r>
                <a:rPr lang="ar-SA" sz="2000" b="1">
                  <a:solidFill>
                    <a:srgbClr val="FF0000"/>
                  </a:solidFill>
                </a:rPr>
                <a:t> </a:t>
              </a:r>
              <a:r>
                <a:rPr lang="ar-SA" sz="2000" b="1"/>
                <a:t>18 =</a:t>
              </a:r>
              <a:endParaRPr lang="ar-SA" sz="2000" b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01415" name="Group 39"/>
            <p:cNvGrpSpPr>
              <a:grpSpLocks/>
            </p:cNvGrpSpPr>
            <p:nvPr/>
          </p:nvGrpSpPr>
          <p:grpSpPr bwMode="auto">
            <a:xfrm>
              <a:off x="4661" y="3407"/>
              <a:ext cx="187" cy="453"/>
              <a:chOff x="975" y="3090"/>
              <a:chExt cx="182" cy="453"/>
            </a:xfrm>
          </p:grpSpPr>
          <p:sp>
            <p:nvSpPr>
              <p:cNvPr id="101416" name="Text Box 40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101417" name="Line 41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1418" name="Text Box 42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grpSp>
        <p:nvGrpSpPr>
          <p:cNvPr id="101421" name="Group 45"/>
          <p:cNvGrpSpPr>
            <a:grpSpLocks noChangeAspect="1"/>
          </p:cNvGrpSpPr>
          <p:nvPr/>
        </p:nvGrpSpPr>
        <p:grpSpPr bwMode="auto">
          <a:xfrm>
            <a:off x="1908175" y="873125"/>
            <a:ext cx="6659563" cy="863600"/>
            <a:chOff x="1247" y="550"/>
            <a:chExt cx="4195" cy="499"/>
          </a:xfrm>
        </p:grpSpPr>
        <p:sp>
          <p:nvSpPr>
            <p:cNvPr id="101420" name="AutoShape 44"/>
            <p:cNvSpPr>
              <a:spLocks noChangeAspect="1" noChangeArrowheads="1" noTextEdit="1"/>
            </p:cNvSpPr>
            <p:nvPr/>
          </p:nvSpPr>
          <p:spPr bwMode="auto">
            <a:xfrm>
              <a:off x="1247" y="550"/>
              <a:ext cx="4195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101422" name="Picture 4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550"/>
              <a:ext cx="4203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1423" name="Text Box 47"/>
          <p:cNvSpPr txBox="1">
            <a:spLocks noChangeArrowheads="1"/>
          </p:cNvSpPr>
          <p:nvPr/>
        </p:nvSpPr>
        <p:spPr bwMode="auto">
          <a:xfrm>
            <a:off x="1584325" y="3536950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11 × 11 =</a:t>
            </a:r>
            <a:endParaRPr lang="en-US" sz="2000" b="1"/>
          </a:p>
        </p:txBody>
      </p:sp>
      <p:pic>
        <p:nvPicPr>
          <p:cNvPr id="101424" name="Picture 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84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1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0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0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1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1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10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0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  <p:bldP spid="101379" grpId="0" animBg="1"/>
      <p:bldP spid="101380" grpId="0"/>
      <p:bldP spid="101381" grpId="0"/>
      <p:bldP spid="101382" grpId="0"/>
      <p:bldP spid="101383" grpId="0" animBg="1"/>
      <p:bldP spid="101384" grpId="0"/>
      <p:bldP spid="101385" grpId="0"/>
      <p:bldP spid="101386" grpId="0"/>
      <p:bldP spid="101387" grpId="0"/>
      <p:bldP spid="101388" grpId="0" animBg="1"/>
      <p:bldP spid="101389" grpId="0"/>
      <p:bldP spid="101390" grpId="0" animBg="1"/>
      <p:bldP spid="101391" grpId="0"/>
      <p:bldP spid="101392" grpId="0"/>
      <p:bldP spid="101393" grpId="0"/>
      <p:bldP spid="101394" grpId="0"/>
      <p:bldP spid="101395" grpId="0"/>
      <p:bldP spid="101403" grpId="0"/>
      <p:bldP spid="101406" grpId="0"/>
      <p:bldP spid="10142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AutoShape 3"/>
          <p:cNvSpPr>
            <a:spLocks noChangeArrowheads="1"/>
          </p:cNvSpPr>
          <p:nvPr/>
        </p:nvSpPr>
        <p:spPr bwMode="auto">
          <a:xfrm>
            <a:off x="2519363" y="800100"/>
            <a:ext cx="6300787" cy="935038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ب) أوجد المساحة الكلية لسطح هرم خفرع في مصر . إذا كانت</a:t>
            </a:r>
          </a:p>
          <a:p>
            <a:r>
              <a:rPr lang="ar-SA" sz="2000" b="1"/>
              <a:t>     مساحته الجانبية 76540م2 وطول ضلع قاعدته المربعة 215 م</a:t>
            </a:r>
            <a:r>
              <a:rPr lang="en-US" sz="2000" b="1"/>
              <a:t> </a:t>
            </a:r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3817938" y="1989138"/>
            <a:ext cx="4857750" cy="14033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6948488" y="278130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5327650" y="2795588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215 × 215 =</a:t>
            </a:r>
            <a:endParaRPr lang="en-US" sz="2000" b="1"/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3779838" y="3716338"/>
            <a:ext cx="4895850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6039" name="Text Box 23"/>
          <p:cNvSpPr txBox="1">
            <a:spLocks noChangeArrowheads="1"/>
          </p:cNvSpPr>
          <p:nvPr/>
        </p:nvSpPr>
        <p:spPr bwMode="auto">
          <a:xfrm>
            <a:off x="6946900" y="4002088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الكلية =</a:t>
            </a:r>
            <a:endParaRPr lang="en-US" sz="2000" b="1"/>
          </a:p>
        </p:txBody>
      </p: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5040313" y="4808538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76540 + 46225 =</a:t>
            </a:r>
            <a:endParaRPr lang="en-US" sz="2000" b="1"/>
          </a:p>
        </p:txBody>
      </p:sp>
      <p:sp>
        <p:nvSpPr>
          <p:cNvPr id="86041" name="Text Box 25"/>
          <p:cNvSpPr txBox="1">
            <a:spLocks noChangeArrowheads="1"/>
          </p:cNvSpPr>
          <p:nvPr/>
        </p:nvSpPr>
        <p:spPr bwMode="auto">
          <a:xfrm>
            <a:off x="6011863" y="2097088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مربع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86042" name="Text Box 26"/>
          <p:cNvSpPr txBox="1">
            <a:spLocks noChangeArrowheads="1"/>
          </p:cNvSpPr>
          <p:nvPr/>
        </p:nvSpPr>
        <p:spPr bwMode="auto">
          <a:xfrm>
            <a:off x="4211638" y="2811463"/>
            <a:ext cx="126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46225 م2</a:t>
            </a:r>
            <a:endParaRPr lang="en-US" sz="2000" b="1"/>
          </a:p>
        </p:txBody>
      </p:sp>
      <p:sp>
        <p:nvSpPr>
          <p:cNvPr id="86043" name="Text Box 27"/>
          <p:cNvSpPr txBox="1">
            <a:spLocks noChangeArrowheads="1"/>
          </p:cNvSpPr>
          <p:nvPr/>
        </p:nvSpPr>
        <p:spPr bwMode="auto">
          <a:xfrm>
            <a:off x="3995738" y="4038600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+ مساحة القاعدة</a:t>
            </a:r>
            <a:endParaRPr lang="en-US" sz="2000" b="1"/>
          </a:p>
        </p:txBody>
      </p:sp>
      <p:sp>
        <p:nvSpPr>
          <p:cNvPr id="86044" name="Text Box 28"/>
          <p:cNvSpPr txBox="1">
            <a:spLocks noChangeArrowheads="1"/>
          </p:cNvSpPr>
          <p:nvPr/>
        </p:nvSpPr>
        <p:spPr bwMode="auto">
          <a:xfrm>
            <a:off x="3816350" y="4824413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122765 م2</a:t>
            </a:r>
            <a:endParaRPr lang="en-US" sz="2000" b="1"/>
          </a:p>
        </p:txBody>
      </p:sp>
      <p:pic>
        <p:nvPicPr>
          <p:cNvPr id="86047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49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3313113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0" name="Picture 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88913"/>
            <a:ext cx="2209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65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86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86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6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6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8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6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6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nimBg="1"/>
      <p:bldP spid="86033" grpId="0" animBg="1"/>
      <p:bldP spid="86034" grpId="0"/>
      <p:bldP spid="86035" grpId="0"/>
      <p:bldP spid="86038" grpId="0" animBg="1"/>
      <p:bldP spid="86039" grpId="0"/>
      <p:bldP spid="86040" grpId="0"/>
      <p:bldP spid="86041" grpId="0"/>
      <p:bldP spid="86042" grpId="0"/>
      <p:bldP spid="86043" grpId="0"/>
      <p:bldP spid="8604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/>
          <p:cNvSpPr>
            <a:spLocks noChangeArrowheads="1"/>
          </p:cNvSpPr>
          <p:nvPr/>
        </p:nvSpPr>
        <p:spPr bwMode="auto">
          <a:xfrm>
            <a:off x="2844800" y="765175"/>
            <a:ext cx="6119813" cy="792163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5040313" y="1987550"/>
            <a:ext cx="3995737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7415213" y="27797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محيط القاعدة =</a:t>
            </a:r>
            <a:endParaRPr lang="en-US" sz="2000" b="1"/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8388350" y="3441700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ل  =</a:t>
            </a:r>
            <a:endParaRPr lang="en-US" sz="2000" b="1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7486650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 سم</a:t>
            </a:r>
            <a:endParaRPr lang="en-US" sz="2000" b="1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5040313" y="4437063"/>
            <a:ext cx="3995737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7307263" y="472281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=</a:t>
            </a:r>
            <a:endParaRPr lang="en-US" sz="2000" b="1"/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6478588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مربع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5761038" y="2795588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16</a:t>
            </a:r>
            <a:r>
              <a:rPr lang="ar-SA" sz="2000" b="1"/>
              <a:t> سم</a:t>
            </a:r>
            <a:endParaRPr lang="en-US" sz="2000" b="1"/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5184775" y="5559425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48 سم2</a:t>
            </a:r>
            <a:endParaRPr lang="en-US" sz="2000" b="1"/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215900" y="2673350"/>
            <a:ext cx="4643438" cy="1439863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3132138" y="353695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179388" y="4438650"/>
            <a:ext cx="4679950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3130550" y="4724400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الكلية =</a:t>
            </a:r>
            <a:endParaRPr lang="en-US" sz="2000" b="1"/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2159000" y="5530850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48 + 16 =</a:t>
            </a:r>
            <a:endParaRPr lang="en-US" sz="2000" b="1"/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2195513" y="2852738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مربع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179388" y="4760913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+ مساحة القاعدة</a:t>
            </a:r>
            <a:endParaRPr lang="en-US" sz="2000" b="1"/>
          </a:p>
        </p:txBody>
      </p:sp>
      <p:sp>
        <p:nvSpPr>
          <p:cNvPr id="102419" name="Text Box 19"/>
          <p:cNvSpPr txBox="1">
            <a:spLocks noChangeArrowheads="1"/>
          </p:cNvSpPr>
          <p:nvPr/>
        </p:nvSpPr>
        <p:spPr bwMode="auto">
          <a:xfrm>
            <a:off x="936625" y="5546725"/>
            <a:ext cx="1331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64 سم2</a:t>
            </a:r>
            <a:endParaRPr lang="en-US" sz="2000" b="1"/>
          </a:p>
        </p:txBody>
      </p:sp>
      <p:sp>
        <p:nvSpPr>
          <p:cNvPr id="102420" name="Text Box 20"/>
          <p:cNvSpPr txBox="1">
            <a:spLocks noChangeArrowheads="1"/>
          </p:cNvSpPr>
          <p:nvPr/>
        </p:nvSpPr>
        <p:spPr bwMode="auto">
          <a:xfrm>
            <a:off x="1150938" y="3536950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16 سم2</a:t>
            </a:r>
            <a:endParaRPr lang="en-US" sz="2000" b="1"/>
          </a:p>
        </p:txBody>
      </p:sp>
      <p:pic>
        <p:nvPicPr>
          <p:cNvPr id="102421" name="Picture 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88913"/>
            <a:ext cx="2209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2" name="Text Box 22"/>
          <p:cNvSpPr txBox="1">
            <a:spLocks noChangeArrowheads="1"/>
          </p:cNvSpPr>
          <p:nvPr/>
        </p:nvSpPr>
        <p:spPr bwMode="auto">
          <a:xfrm>
            <a:off x="6443663" y="2781300"/>
            <a:ext cx="1189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 × 4 =</a:t>
            </a:r>
            <a:endParaRPr lang="en-US" sz="2000" b="1"/>
          </a:p>
        </p:txBody>
      </p:sp>
      <p:grpSp>
        <p:nvGrpSpPr>
          <p:cNvPr id="102423" name="Group 23"/>
          <p:cNvGrpSpPr>
            <a:grpSpLocks/>
          </p:cNvGrpSpPr>
          <p:nvPr/>
        </p:nvGrpSpPr>
        <p:grpSpPr bwMode="auto">
          <a:xfrm>
            <a:off x="4932363" y="4595813"/>
            <a:ext cx="2771775" cy="719137"/>
            <a:chOff x="2948" y="3294"/>
            <a:chExt cx="1701" cy="453"/>
          </a:xfrm>
        </p:grpSpPr>
        <p:sp>
          <p:nvSpPr>
            <p:cNvPr id="102424" name="Text Box 24"/>
            <p:cNvSpPr txBox="1">
              <a:spLocks noChangeArrowheads="1"/>
            </p:cNvSpPr>
            <p:nvPr/>
          </p:nvSpPr>
          <p:spPr bwMode="auto">
            <a:xfrm>
              <a:off x="2948" y="3374"/>
              <a:ext cx="17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    ×  </a:t>
              </a:r>
              <a:r>
                <a:rPr lang="ar-SA" sz="2000" b="1">
                  <a:solidFill>
                    <a:srgbClr val="FF0000"/>
                  </a:solidFill>
                </a:rPr>
                <a:t>محيط القاعدة </a:t>
              </a:r>
              <a:r>
                <a:rPr lang="ar-SA" sz="2000" b="1"/>
                <a:t>×</a:t>
              </a:r>
              <a:r>
                <a:rPr lang="ar-SA" sz="2000" b="1">
                  <a:solidFill>
                    <a:srgbClr val="FF0000"/>
                  </a:solidFill>
                </a:rPr>
                <a:t> </a:t>
              </a:r>
              <a:r>
                <a:rPr lang="ar-SA" sz="2000" b="1"/>
                <a:t>ل</a:t>
              </a:r>
              <a:endParaRPr lang="ar-SA" sz="2000" b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02425" name="Group 25"/>
            <p:cNvGrpSpPr>
              <a:grpSpLocks/>
            </p:cNvGrpSpPr>
            <p:nvPr/>
          </p:nvGrpSpPr>
          <p:grpSpPr bwMode="auto">
            <a:xfrm>
              <a:off x="4241" y="3294"/>
              <a:ext cx="182" cy="453"/>
              <a:chOff x="975" y="3090"/>
              <a:chExt cx="182" cy="453"/>
            </a:xfrm>
          </p:grpSpPr>
          <p:sp>
            <p:nvSpPr>
              <p:cNvPr id="102426" name="Text Box 26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102427" name="Line 27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428" name="Text Box 28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grpSp>
        <p:nvGrpSpPr>
          <p:cNvPr id="102429" name="Group 29"/>
          <p:cNvGrpSpPr>
            <a:grpSpLocks/>
          </p:cNvGrpSpPr>
          <p:nvPr/>
        </p:nvGrpSpPr>
        <p:grpSpPr bwMode="auto">
          <a:xfrm>
            <a:off x="6119813" y="5408613"/>
            <a:ext cx="2268537" cy="719137"/>
            <a:chOff x="3651" y="3407"/>
            <a:chExt cx="1429" cy="453"/>
          </a:xfrm>
        </p:grpSpPr>
        <p:sp>
          <p:nvSpPr>
            <p:cNvPr id="102430" name="Text Box 30"/>
            <p:cNvSpPr txBox="1">
              <a:spLocks noChangeArrowheads="1"/>
            </p:cNvSpPr>
            <p:nvPr/>
          </p:nvSpPr>
          <p:spPr bwMode="auto">
            <a:xfrm>
              <a:off x="3651" y="3487"/>
              <a:ext cx="14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=        ×  </a:t>
              </a:r>
              <a:r>
                <a:rPr lang="ar-SA" sz="2000" b="1">
                  <a:solidFill>
                    <a:srgbClr val="FF0000"/>
                  </a:solidFill>
                </a:rPr>
                <a:t>16 </a:t>
              </a:r>
              <a:r>
                <a:rPr lang="ar-SA" sz="2000" b="1"/>
                <a:t>×</a:t>
              </a:r>
              <a:r>
                <a:rPr lang="ar-SA" sz="2000" b="1">
                  <a:solidFill>
                    <a:srgbClr val="FF0000"/>
                  </a:solidFill>
                </a:rPr>
                <a:t> </a:t>
              </a:r>
              <a:r>
                <a:rPr lang="ar-SA" sz="2000" b="1"/>
                <a:t>6 =</a:t>
              </a:r>
              <a:endParaRPr lang="ar-SA" sz="2000" b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02431" name="Group 31"/>
            <p:cNvGrpSpPr>
              <a:grpSpLocks/>
            </p:cNvGrpSpPr>
            <p:nvPr/>
          </p:nvGrpSpPr>
          <p:grpSpPr bwMode="auto">
            <a:xfrm>
              <a:off x="4661" y="3407"/>
              <a:ext cx="187" cy="453"/>
              <a:chOff x="975" y="3090"/>
              <a:chExt cx="182" cy="453"/>
            </a:xfrm>
          </p:grpSpPr>
          <p:sp>
            <p:nvSpPr>
              <p:cNvPr id="102432" name="Text Box 32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102433" name="Line 33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434" name="Text Box 34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102438" name="Text Box 38"/>
          <p:cNvSpPr txBox="1">
            <a:spLocks noChangeArrowheads="1"/>
          </p:cNvSpPr>
          <p:nvPr/>
        </p:nvSpPr>
        <p:spPr bwMode="auto">
          <a:xfrm>
            <a:off x="2195513" y="3536950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 × 4 =</a:t>
            </a:r>
            <a:endParaRPr lang="en-US" sz="2000" b="1"/>
          </a:p>
        </p:txBody>
      </p:sp>
      <p:pic>
        <p:nvPicPr>
          <p:cNvPr id="102440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34925"/>
            <a:ext cx="23891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43" name="Group 43"/>
          <p:cNvGrpSpPr>
            <a:grpSpLocks noChangeAspect="1"/>
          </p:cNvGrpSpPr>
          <p:nvPr/>
        </p:nvGrpSpPr>
        <p:grpSpPr bwMode="auto">
          <a:xfrm>
            <a:off x="2932113" y="930275"/>
            <a:ext cx="5924550" cy="431800"/>
            <a:chOff x="1756" y="663"/>
            <a:chExt cx="3732" cy="272"/>
          </a:xfrm>
        </p:grpSpPr>
        <p:sp>
          <p:nvSpPr>
            <p:cNvPr id="102442" name="AutoShape 42"/>
            <p:cNvSpPr>
              <a:spLocks noChangeAspect="1" noChangeArrowheads="1" noTextEdit="1"/>
            </p:cNvSpPr>
            <p:nvPr/>
          </p:nvSpPr>
          <p:spPr bwMode="auto">
            <a:xfrm>
              <a:off x="1756" y="663"/>
              <a:ext cx="373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102444" name="Picture 4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" y="663"/>
              <a:ext cx="373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54" name="Group 54"/>
          <p:cNvGrpSpPr>
            <a:grpSpLocks noChangeAspect="1"/>
          </p:cNvGrpSpPr>
          <p:nvPr/>
        </p:nvGrpSpPr>
        <p:grpSpPr bwMode="auto">
          <a:xfrm>
            <a:off x="142875" y="295275"/>
            <a:ext cx="2484438" cy="2089150"/>
            <a:chOff x="158" y="164"/>
            <a:chExt cx="1497" cy="1406"/>
          </a:xfrm>
        </p:grpSpPr>
        <p:sp>
          <p:nvSpPr>
            <p:cNvPr id="102453" name="AutoShape 53"/>
            <p:cNvSpPr>
              <a:spLocks noChangeAspect="1" noChangeArrowheads="1" noTextEdit="1"/>
            </p:cNvSpPr>
            <p:nvPr/>
          </p:nvSpPr>
          <p:spPr bwMode="auto">
            <a:xfrm>
              <a:off x="158" y="164"/>
              <a:ext cx="1497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102455" name="Picture 5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64"/>
              <a:ext cx="1508" cy="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832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10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1"/>
      <p:bldP spid="102403" grpId="0" animBg="1"/>
      <p:bldP spid="102404" grpId="0"/>
      <p:bldP spid="102405" grpId="0"/>
      <p:bldP spid="102406" grpId="0"/>
      <p:bldP spid="102407" grpId="0" animBg="1"/>
      <p:bldP spid="102408" grpId="0"/>
      <p:bldP spid="102409" grpId="0"/>
      <p:bldP spid="102410" grpId="0"/>
      <p:bldP spid="102411" grpId="0"/>
      <p:bldP spid="102412" grpId="0" animBg="1"/>
      <p:bldP spid="102413" grpId="0"/>
      <p:bldP spid="102414" grpId="0" animBg="1"/>
      <p:bldP spid="102415" grpId="0"/>
      <p:bldP spid="102416" grpId="0"/>
      <p:bldP spid="102417" grpId="0"/>
      <p:bldP spid="102418" grpId="0"/>
      <p:bldP spid="102419" grpId="0"/>
      <p:bldP spid="102420" grpId="0"/>
      <p:bldP spid="102422" grpId="0"/>
      <p:bldP spid="102438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5040313" y="1987550"/>
            <a:ext cx="3995737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7415213" y="27797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محيط القاعدة =</a:t>
            </a:r>
            <a:endParaRPr lang="en-US" sz="2000" b="1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8388350" y="3441700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ل  =</a:t>
            </a:r>
            <a:endParaRPr lang="en-US" sz="2000" b="1"/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7486650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15 م</a:t>
            </a:r>
            <a:endParaRPr lang="en-US" sz="2000" b="1"/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5040313" y="4437063"/>
            <a:ext cx="3995737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7307263" y="472281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=</a:t>
            </a:r>
            <a:endParaRPr lang="en-US" sz="2000" b="1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6478588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مثلث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4932363" y="2795588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36</a:t>
            </a:r>
            <a:r>
              <a:rPr lang="ar-SA" sz="2000" b="1"/>
              <a:t> م</a:t>
            </a:r>
            <a:endParaRPr lang="en-US" sz="2000" b="1"/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5041900" y="5559425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270 م2</a:t>
            </a:r>
            <a:endParaRPr lang="en-US" sz="2000" b="1"/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215900" y="2673350"/>
            <a:ext cx="4643438" cy="1439863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3132138" y="353695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179388" y="4438650"/>
            <a:ext cx="4679950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3130550" y="4724400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الكلية =</a:t>
            </a:r>
            <a:endParaRPr lang="en-US" sz="2000" b="1"/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1439863" y="5530850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270 + 61.2 =</a:t>
            </a:r>
            <a:endParaRPr lang="en-US" sz="2000" b="1"/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2195513" y="2852738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مثلث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179388" y="4760913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+ مساحة القاعدة</a:t>
            </a:r>
            <a:endParaRPr lang="en-US" sz="2000" b="1"/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576263" y="5546725"/>
            <a:ext cx="1331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331.2 م2</a:t>
            </a:r>
            <a:endParaRPr lang="en-US" sz="2000" b="1"/>
          </a:p>
        </p:txBody>
      </p:sp>
      <p:grpSp>
        <p:nvGrpSpPr>
          <p:cNvPr id="103445" name="Group 21"/>
          <p:cNvGrpSpPr>
            <a:grpSpLocks/>
          </p:cNvGrpSpPr>
          <p:nvPr/>
        </p:nvGrpSpPr>
        <p:grpSpPr bwMode="auto">
          <a:xfrm>
            <a:off x="1042988" y="3408363"/>
            <a:ext cx="2125662" cy="719137"/>
            <a:chOff x="3152" y="1671"/>
            <a:chExt cx="1271" cy="453"/>
          </a:xfrm>
        </p:grpSpPr>
        <p:sp>
          <p:nvSpPr>
            <p:cNvPr id="103446" name="Text Box 22"/>
            <p:cNvSpPr txBox="1">
              <a:spLocks noChangeArrowheads="1"/>
            </p:cNvSpPr>
            <p:nvPr/>
          </p:nvSpPr>
          <p:spPr bwMode="auto">
            <a:xfrm>
              <a:off x="3152" y="1751"/>
              <a:ext cx="12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× 12 × 10.2 </a:t>
              </a:r>
              <a:r>
                <a:rPr lang="ar-SA" sz="2000" b="1">
                  <a:ea typeface="Arial Unicode MS" pitchFamily="34" charset="-128"/>
                  <a:cs typeface="Arial Unicode MS" pitchFamily="34" charset="-128"/>
                </a:rPr>
                <a:t>=</a:t>
              </a:r>
            </a:p>
          </p:txBody>
        </p:sp>
        <p:grpSp>
          <p:nvGrpSpPr>
            <p:cNvPr id="103447" name="Group 23"/>
            <p:cNvGrpSpPr>
              <a:grpSpLocks/>
            </p:cNvGrpSpPr>
            <p:nvPr/>
          </p:nvGrpSpPr>
          <p:grpSpPr bwMode="auto">
            <a:xfrm>
              <a:off x="4209" y="1671"/>
              <a:ext cx="182" cy="453"/>
              <a:chOff x="975" y="3090"/>
              <a:chExt cx="182" cy="453"/>
            </a:xfrm>
          </p:grpSpPr>
          <p:sp>
            <p:nvSpPr>
              <p:cNvPr id="103448" name="Text Box 24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103449" name="Line 25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450" name="Text Box 26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103451" name="Text Box 27"/>
          <p:cNvSpPr txBox="1">
            <a:spLocks noChangeArrowheads="1"/>
          </p:cNvSpPr>
          <p:nvPr/>
        </p:nvSpPr>
        <p:spPr bwMode="auto">
          <a:xfrm>
            <a:off x="71438" y="3565525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61.2 م2</a:t>
            </a:r>
            <a:endParaRPr lang="en-US" sz="2000" b="1"/>
          </a:p>
        </p:txBody>
      </p:sp>
      <p:pic>
        <p:nvPicPr>
          <p:cNvPr id="103452" name="Picture 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88913"/>
            <a:ext cx="2209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54" name="Text Box 30"/>
          <p:cNvSpPr txBox="1">
            <a:spLocks noChangeArrowheads="1"/>
          </p:cNvSpPr>
          <p:nvPr/>
        </p:nvSpPr>
        <p:spPr bwMode="auto">
          <a:xfrm>
            <a:off x="5759450" y="2781300"/>
            <a:ext cx="187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12 + 12 + 12 =</a:t>
            </a:r>
            <a:endParaRPr lang="en-US" sz="2000" b="1"/>
          </a:p>
        </p:txBody>
      </p:sp>
      <p:grpSp>
        <p:nvGrpSpPr>
          <p:cNvPr id="103455" name="Group 31"/>
          <p:cNvGrpSpPr>
            <a:grpSpLocks/>
          </p:cNvGrpSpPr>
          <p:nvPr/>
        </p:nvGrpSpPr>
        <p:grpSpPr bwMode="auto">
          <a:xfrm>
            <a:off x="4932363" y="4595813"/>
            <a:ext cx="2771775" cy="719137"/>
            <a:chOff x="2948" y="3294"/>
            <a:chExt cx="1701" cy="453"/>
          </a:xfrm>
        </p:grpSpPr>
        <p:sp>
          <p:nvSpPr>
            <p:cNvPr id="103456" name="Text Box 32"/>
            <p:cNvSpPr txBox="1">
              <a:spLocks noChangeArrowheads="1"/>
            </p:cNvSpPr>
            <p:nvPr/>
          </p:nvSpPr>
          <p:spPr bwMode="auto">
            <a:xfrm>
              <a:off x="2948" y="3374"/>
              <a:ext cx="17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    ×  </a:t>
              </a:r>
              <a:r>
                <a:rPr lang="ar-SA" sz="2000" b="1">
                  <a:solidFill>
                    <a:srgbClr val="FF0000"/>
                  </a:solidFill>
                </a:rPr>
                <a:t>محيط القاعدة </a:t>
              </a:r>
              <a:r>
                <a:rPr lang="ar-SA" sz="2000" b="1"/>
                <a:t>×</a:t>
              </a:r>
              <a:r>
                <a:rPr lang="ar-SA" sz="2000" b="1">
                  <a:solidFill>
                    <a:srgbClr val="FF0000"/>
                  </a:solidFill>
                </a:rPr>
                <a:t> </a:t>
              </a:r>
              <a:r>
                <a:rPr lang="ar-SA" sz="2000" b="1"/>
                <a:t>ل</a:t>
              </a:r>
              <a:endParaRPr lang="ar-SA" sz="2000" b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03457" name="Group 33"/>
            <p:cNvGrpSpPr>
              <a:grpSpLocks/>
            </p:cNvGrpSpPr>
            <p:nvPr/>
          </p:nvGrpSpPr>
          <p:grpSpPr bwMode="auto">
            <a:xfrm>
              <a:off x="4241" y="3294"/>
              <a:ext cx="182" cy="453"/>
              <a:chOff x="975" y="3090"/>
              <a:chExt cx="182" cy="453"/>
            </a:xfrm>
          </p:grpSpPr>
          <p:sp>
            <p:nvSpPr>
              <p:cNvPr id="103458" name="Text Box 34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103459" name="Line 35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460" name="Text Box 36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grpSp>
        <p:nvGrpSpPr>
          <p:cNvPr id="103461" name="Group 37"/>
          <p:cNvGrpSpPr>
            <a:grpSpLocks/>
          </p:cNvGrpSpPr>
          <p:nvPr/>
        </p:nvGrpSpPr>
        <p:grpSpPr bwMode="auto">
          <a:xfrm>
            <a:off x="6119813" y="5408613"/>
            <a:ext cx="2268537" cy="719137"/>
            <a:chOff x="3651" y="3407"/>
            <a:chExt cx="1429" cy="453"/>
          </a:xfrm>
        </p:grpSpPr>
        <p:sp>
          <p:nvSpPr>
            <p:cNvPr id="103462" name="Text Box 38"/>
            <p:cNvSpPr txBox="1">
              <a:spLocks noChangeArrowheads="1"/>
            </p:cNvSpPr>
            <p:nvPr/>
          </p:nvSpPr>
          <p:spPr bwMode="auto">
            <a:xfrm>
              <a:off x="3651" y="3487"/>
              <a:ext cx="14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=        ×  </a:t>
              </a:r>
              <a:r>
                <a:rPr lang="ar-SA" sz="2000" b="1">
                  <a:solidFill>
                    <a:srgbClr val="FF0000"/>
                  </a:solidFill>
                </a:rPr>
                <a:t>36 </a:t>
              </a:r>
              <a:r>
                <a:rPr lang="ar-SA" sz="2000" b="1"/>
                <a:t>×</a:t>
              </a:r>
              <a:r>
                <a:rPr lang="ar-SA" sz="2000" b="1">
                  <a:solidFill>
                    <a:srgbClr val="FF0000"/>
                  </a:solidFill>
                </a:rPr>
                <a:t> </a:t>
              </a:r>
              <a:r>
                <a:rPr lang="ar-SA" sz="2000" b="1"/>
                <a:t>15 =</a:t>
              </a:r>
              <a:endParaRPr lang="ar-SA" sz="2000" b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03463" name="Group 39"/>
            <p:cNvGrpSpPr>
              <a:grpSpLocks/>
            </p:cNvGrpSpPr>
            <p:nvPr/>
          </p:nvGrpSpPr>
          <p:grpSpPr bwMode="auto">
            <a:xfrm>
              <a:off x="4661" y="3407"/>
              <a:ext cx="187" cy="453"/>
              <a:chOff x="975" y="3090"/>
              <a:chExt cx="182" cy="453"/>
            </a:xfrm>
          </p:grpSpPr>
          <p:sp>
            <p:nvSpPr>
              <p:cNvPr id="103464" name="Text Box 40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103465" name="Line 41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466" name="Text Box 42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103467" name="AutoShape 43"/>
          <p:cNvSpPr>
            <a:spLocks noChangeArrowheads="1"/>
          </p:cNvSpPr>
          <p:nvPr/>
        </p:nvSpPr>
        <p:spPr bwMode="auto">
          <a:xfrm>
            <a:off x="2844800" y="765175"/>
            <a:ext cx="6119813" cy="792163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pic>
        <p:nvPicPr>
          <p:cNvPr id="103468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34925"/>
            <a:ext cx="23891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69" name="Group 45"/>
          <p:cNvGrpSpPr>
            <a:grpSpLocks noChangeAspect="1"/>
          </p:cNvGrpSpPr>
          <p:nvPr/>
        </p:nvGrpSpPr>
        <p:grpSpPr bwMode="auto">
          <a:xfrm>
            <a:off x="2932113" y="930275"/>
            <a:ext cx="5924550" cy="431800"/>
            <a:chOff x="1756" y="663"/>
            <a:chExt cx="3732" cy="272"/>
          </a:xfrm>
        </p:grpSpPr>
        <p:sp>
          <p:nvSpPr>
            <p:cNvPr id="103470" name="AutoShape 46"/>
            <p:cNvSpPr>
              <a:spLocks noChangeAspect="1" noChangeArrowheads="1" noTextEdit="1"/>
            </p:cNvSpPr>
            <p:nvPr/>
          </p:nvSpPr>
          <p:spPr bwMode="auto">
            <a:xfrm>
              <a:off x="1756" y="663"/>
              <a:ext cx="373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103471" name="Picture 4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" y="663"/>
              <a:ext cx="373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477" name="Group 53"/>
          <p:cNvGrpSpPr>
            <a:grpSpLocks noChangeAspect="1"/>
          </p:cNvGrpSpPr>
          <p:nvPr/>
        </p:nvGrpSpPr>
        <p:grpSpPr bwMode="auto">
          <a:xfrm>
            <a:off x="179388" y="260350"/>
            <a:ext cx="2484437" cy="1944688"/>
            <a:chOff x="722" y="2984"/>
            <a:chExt cx="2082" cy="1369"/>
          </a:xfrm>
        </p:grpSpPr>
        <p:sp>
          <p:nvSpPr>
            <p:cNvPr id="103478" name="AutoShape 54"/>
            <p:cNvSpPr>
              <a:spLocks noChangeAspect="1" noChangeArrowheads="1"/>
            </p:cNvSpPr>
            <p:nvPr/>
          </p:nvSpPr>
          <p:spPr bwMode="auto">
            <a:xfrm>
              <a:off x="722" y="2984"/>
              <a:ext cx="2082" cy="1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103479" name="Picture 5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" y="2984"/>
              <a:ext cx="2097" cy="1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05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3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0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nimBg="1"/>
      <p:bldP spid="103428" grpId="0"/>
      <p:bldP spid="103429" grpId="0"/>
      <p:bldP spid="103430" grpId="0"/>
      <p:bldP spid="103431" grpId="0" animBg="1"/>
      <p:bldP spid="103432" grpId="0"/>
      <p:bldP spid="103433" grpId="0"/>
      <p:bldP spid="103434" grpId="0"/>
      <p:bldP spid="103435" grpId="0"/>
      <p:bldP spid="103436" grpId="0" animBg="1"/>
      <p:bldP spid="103437" grpId="0"/>
      <p:bldP spid="103438" grpId="0" animBg="1"/>
      <p:bldP spid="103439" grpId="0"/>
      <p:bldP spid="103440" grpId="0"/>
      <p:bldP spid="103441" grpId="0"/>
      <p:bldP spid="103442" grpId="0"/>
      <p:bldP spid="103443" grpId="0"/>
      <p:bldP spid="103451" grpId="0"/>
      <p:bldP spid="103454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/>
          <p:cNvSpPr>
            <a:spLocks noChangeArrowheads="1"/>
          </p:cNvSpPr>
          <p:nvPr/>
        </p:nvSpPr>
        <p:spPr bwMode="auto">
          <a:xfrm>
            <a:off x="1871663" y="765175"/>
            <a:ext cx="7092950" cy="1008063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1619250" y="1987550"/>
            <a:ext cx="6840538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6838950" y="2779713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محيط القاعدة =</a:t>
            </a:r>
            <a:endParaRPr lang="en-US" sz="2000" b="1"/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7812088" y="3441700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ل  =</a:t>
            </a:r>
            <a:endParaRPr lang="en-US" sz="2000" b="1"/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6910388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477 قدم</a:t>
            </a:r>
            <a:endParaRPr lang="en-US" sz="2000" b="1"/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1619250" y="4437063"/>
            <a:ext cx="6840538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6731000" y="472281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=</a:t>
            </a:r>
            <a:endParaRPr lang="en-US" sz="2000" b="1"/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5902325" y="2095500"/>
            <a:ext cx="2557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مربع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4716463" y="2795588"/>
            <a:ext cx="111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2400</a:t>
            </a:r>
            <a:r>
              <a:rPr lang="ar-SA" sz="2000" b="1"/>
              <a:t> قدم</a:t>
            </a:r>
            <a:endParaRPr lang="en-US" sz="2000" b="1"/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2447925" y="5559425"/>
            <a:ext cx="2014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572400 قدم مربعة</a:t>
            </a:r>
            <a:endParaRPr lang="en-US" sz="2000" b="1"/>
          </a:p>
        </p:txBody>
      </p:sp>
      <p:pic>
        <p:nvPicPr>
          <p:cNvPr id="104469" name="Picture 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88913"/>
            <a:ext cx="2209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70" name="Text Box 22"/>
          <p:cNvSpPr txBox="1">
            <a:spLocks noChangeArrowheads="1"/>
          </p:cNvSpPr>
          <p:nvPr/>
        </p:nvSpPr>
        <p:spPr bwMode="auto">
          <a:xfrm>
            <a:off x="5651500" y="2781300"/>
            <a:ext cx="1404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 × 600 =</a:t>
            </a:r>
            <a:endParaRPr lang="en-US" sz="2000" b="1"/>
          </a:p>
        </p:txBody>
      </p:sp>
      <p:grpSp>
        <p:nvGrpSpPr>
          <p:cNvPr id="104471" name="Group 23"/>
          <p:cNvGrpSpPr>
            <a:grpSpLocks/>
          </p:cNvGrpSpPr>
          <p:nvPr/>
        </p:nvGrpSpPr>
        <p:grpSpPr bwMode="auto">
          <a:xfrm>
            <a:off x="4356100" y="4581525"/>
            <a:ext cx="2771775" cy="719138"/>
            <a:chOff x="2948" y="3294"/>
            <a:chExt cx="1701" cy="453"/>
          </a:xfrm>
        </p:grpSpPr>
        <p:sp>
          <p:nvSpPr>
            <p:cNvPr id="104472" name="Text Box 24"/>
            <p:cNvSpPr txBox="1">
              <a:spLocks noChangeArrowheads="1"/>
            </p:cNvSpPr>
            <p:nvPr/>
          </p:nvSpPr>
          <p:spPr bwMode="auto">
            <a:xfrm>
              <a:off x="2948" y="3374"/>
              <a:ext cx="17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    ×  </a:t>
              </a:r>
              <a:r>
                <a:rPr lang="ar-SA" sz="2000" b="1">
                  <a:solidFill>
                    <a:srgbClr val="FF0000"/>
                  </a:solidFill>
                </a:rPr>
                <a:t>محيط القاعدة </a:t>
              </a:r>
              <a:r>
                <a:rPr lang="ar-SA" sz="2000" b="1"/>
                <a:t>×</a:t>
              </a:r>
              <a:r>
                <a:rPr lang="ar-SA" sz="2000" b="1">
                  <a:solidFill>
                    <a:srgbClr val="FF0000"/>
                  </a:solidFill>
                </a:rPr>
                <a:t> </a:t>
              </a:r>
              <a:r>
                <a:rPr lang="ar-SA" sz="2000" b="1"/>
                <a:t>ل</a:t>
              </a:r>
              <a:endParaRPr lang="ar-SA" sz="2000" b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04473" name="Group 25"/>
            <p:cNvGrpSpPr>
              <a:grpSpLocks/>
            </p:cNvGrpSpPr>
            <p:nvPr/>
          </p:nvGrpSpPr>
          <p:grpSpPr bwMode="auto">
            <a:xfrm>
              <a:off x="4241" y="3294"/>
              <a:ext cx="182" cy="453"/>
              <a:chOff x="975" y="3090"/>
              <a:chExt cx="182" cy="453"/>
            </a:xfrm>
          </p:grpSpPr>
          <p:sp>
            <p:nvSpPr>
              <p:cNvPr id="104474" name="Text Box 26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104475" name="Line 27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476" name="Text Box 28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grpSp>
        <p:nvGrpSpPr>
          <p:cNvPr id="104495" name="Group 47"/>
          <p:cNvGrpSpPr>
            <a:grpSpLocks/>
          </p:cNvGrpSpPr>
          <p:nvPr/>
        </p:nvGrpSpPr>
        <p:grpSpPr bwMode="auto">
          <a:xfrm>
            <a:off x="4392613" y="5408613"/>
            <a:ext cx="2700337" cy="719137"/>
            <a:chOff x="3220" y="3407"/>
            <a:chExt cx="1701" cy="453"/>
          </a:xfrm>
        </p:grpSpPr>
        <p:sp>
          <p:nvSpPr>
            <p:cNvPr id="104478" name="Text Box 30"/>
            <p:cNvSpPr txBox="1">
              <a:spLocks noChangeArrowheads="1"/>
            </p:cNvSpPr>
            <p:nvPr/>
          </p:nvSpPr>
          <p:spPr bwMode="auto">
            <a:xfrm>
              <a:off x="3220" y="3487"/>
              <a:ext cx="17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=        ×  </a:t>
              </a:r>
              <a:r>
                <a:rPr lang="ar-SA" sz="2000" b="1">
                  <a:solidFill>
                    <a:srgbClr val="FF0000"/>
                  </a:solidFill>
                </a:rPr>
                <a:t>2400 </a:t>
              </a:r>
              <a:r>
                <a:rPr lang="ar-SA" sz="2000" b="1"/>
                <a:t>×</a:t>
              </a:r>
              <a:r>
                <a:rPr lang="ar-SA" sz="2000" b="1">
                  <a:solidFill>
                    <a:srgbClr val="FF0000"/>
                  </a:solidFill>
                </a:rPr>
                <a:t> </a:t>
              </a:r>
              <a:r>
                <a:rPr lang="ar-SA" sz="2000" b="1"/>
                <a:t>477 =</a:t>
              </a:r>
              <a:endParaRPr lang="ar-SA" sz="2000" b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04479" name="Group 31"/>
            <p:cNvGrpSpPr>
              <a:grpSpLocks/>
            </p:cNvGrpSpPr>
            <p:nvPr/>
          </p:nvGrpSpPr>
          <p:grpSpPr bwMode="auto">
            <a:xfrm>
              <a:off x="4502" y="3407"/>
              <a:ext cx="187" cy="453"/>
              <a:chOff x="975" y="3090"/>
              <a:chExt cx="182" cy="453"/>
            </a:xfrm>
          </p:grpSpPr>
          <p:sp>
            <p:nvSpPr>
              <p:cNvPr id="104480" name="Text Box 32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104481" name="Line 33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482" name="Text Box 34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pic>
        <p:nvPicPr>
          <p:cNvPr id="104484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34925"/>
            <a:ext cx="23891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493" name="Group 45"/>
          <p:cNvGrpSpPr>
            <a:grpSpLocks noChangeAspect="1"/>
          </p:cNvGrpSpPr>
          <p:nvPr/>
        </p:nvGrpSpPr>
        <p:grpSpPr bwMode="auto">
          <a:xfrm>
            <a:off x="2268538" y="828675"/>
            <a:ext cx="6480175" cy="792163"/>
            <a:chOff x="1927" y="550"/>
            <a:chExt cx="3584" cy="453"/>
          </a:xfrm>
        </p:grpSpPr>
        <p:sp>
          <p:nvSpPr>
            <p:cNvPr id="104492" name="AutoShape 44"/>
            <p:cNvSpPr>
              <a:spLocks noChangeAspect="1" noChangeArrowheads="1" noTextEdit="1"/>
            </p:cNvSpPr>
            <p:nvPr/>
          </p:nvSpPr>
          <p:spPr bwMode="auto">
            <a:xfrm>
              <a:off x="1927" y="550"/>
              <a:ext cx="3584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104494" name="Picture 4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550"/>
              <a:ext cx="3591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387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0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0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51" grpId="0" animBg="1"/>
      <p:bldP spid="104452" grpId="0"/>
      <p:bldP spid="104453" grpId="0"/>
      <p:bldP spid="104454" grpId="0"/>
      <p:bldP spid="104455" grpId="0" animBg="1"/>
      <p:bldP spid="104456" grpId="0"/>
      <p:bldP spid="104457" grpId="0"/>
      <p:bldP spid="104458" grpId="0"/>
      <p:bldP spid="104459" grpId="0"/>
      <p:bldP spid="104470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5040313" y="1987550"/>
            <a:ext cx="3995737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7415213" y="27797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محيط القاعدة =</a:t>
            </a:r>
            <a:endParaRPr lang="en-US" sz="2000" b="1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8388350" y="3441700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ل  =</a:t>
            </a:r>
            <a:endParaRPr lang="en-US" sz="2000" b="1"/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7486650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8.3 م</a:t>
            </a:r>
            <a:endParaRPr lang="en-US" sz="2000" b="1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5040313" y="4437063"/>
            <a:ext cx="3995737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7307263" y="472281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=</a:t>
            </a:r>
            <a:endParaRPr lang="en-US" sz="2000" b="1"/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6478588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مثلث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5329238" y="2795588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18</a:t>
            </a:r>
            <a:r>
              <a:rPr lang="ar-SA" sz="2000" b="1"/>
              <a:t> م</a:t>
            </a:r>
            <a:endParaRPr lang="en-US" sz="2000" b="1"/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4967288" y="5559425"/>
            <a:ext cx="1150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74.7 م2</a:t>
            </a:r>
            <a:endParaRPr lang="en-US" sz="2000" b="1"/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215900" y="2673350"/>
            <a:ext cx="4643438" cy="1439863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3132138" y="353695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179388" y="4438650"/>
            <a:ext cx="4679950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3130550" y="4724400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الكلية =</a:t>
            </a:r>
            <a:endParaRPr lang="en-US" sz="2000" b="1"/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1439863" y="5530850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74.7 + 15.6 =</a:t>
            </a:r>
            <a:endParaRPr lang="en-US" sz="2000" b="1"/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2195513" y="2852738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مثلث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179388" y="4760913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+ مساحة القاعدة</a:t>
            </a:r>
            <a:endParaRPr lang="en-US" sz="2000" b="1"/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468313" y="5546725"/>
            <a:ext cx="1331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90.3 م2</a:t>
            </a:r>
            <a:endParaRPr lang="en-US" sz="2000" b="1"/>
          </a:p>
        </p:txBody>
      </p:sp>
      <p:grpSp>
        <p:nvGrpSpPr>
          <p:cNvPr id="105491" name="Group 19"/>
          <p:cNvGrpSpPr>
            <a:grpSpLocks/>
          </p:cNvGrpSpPr>
          <p:nvPr/>
        </p:nvGrpSpPr>
        <p:grpSpPr bwMode="auto">
          <a:xfrm>
            <a:off x="1042988" y="3408363"/>
            <a:ext cx="2125662" cy="719137"/>
            <a:chOff x="3152" y="1671"/>
            <a:chExt cx="1271" cy="453"/>
          </a:xfrm>
        </p:grpSpPr>
        <p:sp>
          <p:nvSpPr>
            <p:cNvPr id="105492" name="Text Box 20"/>
            <p:cNvSpPr txBox="1">
              <a:spLocks noChangeArrowheads="1"/>
            </p:cNvSpPr>
            <p:nvPr/>
          </p:nvSpPr>
          <p:spPr bwMode="auto">
            <a:xfrm>
              <a:off x="3152" y="1751"/>
              <a:ext cx="12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× 6 × 5.2 </a:t>
              </a:r>
              <a:r>
                <a:rPr lang="ar-SA" sz="2000" b="1">
                  <a:ea typeface="Arial Unicode MS" pitchFamily="34" charset="-128"/>
                  <a:cs typeface="Arial Unicode MS" pitchFamily="34" charset="-128"/>
                </a:rPr>
                <a:t>=</a:t>
              </a:r>
            </a:p>
          </p:txBody>
        </p:sp>
        <p:grpSp>
          <p:nvGrpSpPr>
            <p:cNvPr id="105493" name="Group 21"/>
            <p:cNvGrpSpPr>
              <a:grpSpLocks/>
            </p:cNvGrpSpPr>
            <p:nvPr/>
          </p:nvGrpSpPr>
          <p:grpSpPr bwMode="auto">
            <a:xfrm>
              <a:off x="4209" y="1671"/>
              <a:ext cx="182" cy="453"/>
              <a:chOff x="975" y="3090"/>
              <a:chExt cx="182" cy="453"/>
            </a:xfrm>
          </p:grpSpPr>
          <p:sp>
            <p:nvSpPr>
              <p:cNvPr id="105494" name="Text Box 22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105495" name="Line 23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496" name="Text Box 24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105497" name="Text Box 25"/>
          <p:cNvSpPr txBox="1">
            <a:spLocks noChangeArrowheads="1"/>
          </p:cNvSpPr>
          <p:nvPr/>
        </p:nvSpPr>
        <p:spPr bwMode="auto">
          <a:xfrm>
            <a:off x="358775" y="3565525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15.6 م2</a:t>
            </a:r>
            <a:endParaRPr lang="en-US" sz="2000" b="1"/>
          </a:p>
        </p:txBody>
      </p:sp>
      <p:pic>
        <p:nvPicPr>
          <p:cNvPr id="105498" name="Picture 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88913"/>
            <a:ext cx="2209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99" name="Text Box 27"/>
          <p:cNvSpPr txBox="1">
            <a:spLocks noChangeArrowheads="1"/>
          </p:cNvSpPr>
          <p:nvPr/>
        </p:nvSpPr>
        <p:spPr bwMode="auto">
          <a:xfrm>
            <a:off x="6227763" y="2781300"/>
            <a:ext cx="1404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 + 6 + 6 =</a:t>
            </a:r>
            <a:endParaRPr lang="en-US" sz="2000" b="1"/>
          </a:p>
        </p:txBody>
      </p:sp>
      <p:grpSp>
        <p:nvGrpSpPr>
          <p:cNvPr id="105500" name="Group 28"/>
          <p:cNvGrpSpPr>
            <a:grpSpLocks/>
          </p:cNvGrpSpPr>
          <p:nvPr/>
        </p:nvGrpSpPr>
        <p:grpSpPr bwMode="auto">
          <a:xfrm>
            <a:off x="4932363" y="4595813"/>
            <a:ext cx="2771775" cy="719137"/>
            <a:chOff x="2948" y="3294"/>
            <a:chExt cx="1701" cy="453"/>
          </a:xfrm>
        </p:grpSpPr>
        <p:sp>
          <p:nvSpPr>
            <p:cNvPr id="105501" name="Text Box 29"/>
            <p:cNvSpPr txBox="1">
              <a:spLocks noChangeArrowheads="1"/>
            </p:cNvSpPr>
            <p:nvPr/>
          </p:nvSpPr>
          <p:spPr bwMode="auto">
            <a:xfrm>
              <a:off x="2948" y="3374"/>
              <a:ext cx="17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    ×  </a:t>
              </a:r>
              <a:r>
                <a:rPr lang="ar-SA" sz="2000" b="1">
                  <a:solidFill>
                    <a:srgbClr val="FF0000"/>
                  </a:solidFill>
                </a:rPr>
                <a:t>محيط القاعدة </a:t>
              </a:r>
              <a:r>
                <a:rPr lang="ar-SA" sz="2000" b="1"/>
                <a:t>×</a:t>
              </a:r>
              <a:r>
                <a:rPr lang="ar-SA" sz="2000" b="1">
                  <a:solidFill>
                    <a:srgbClr val="FF0000"/>
                  </a:solidFill>
                </a:rPr>
                <a:t> </a:t>
              </a:r>
              <a:r>
                <a:rPr lang="ar-SA" sz="2000" b="1"/>
                <a:t>ل</a:t>
              </a:r>
              <a:endParaRPr lang="ar-SA" sz="2000" b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05502" name="Group 30"/>
            <p:cNvGrpSpPr>
              <a:grpSpLocks/>
            </p:cNvGrpSpPr>
            <p:nvPr/>
          </p:nvGrpSpPr>
          <p:grpSpPr bwMode="auto">
            <a:xfrm>
              <a:off x="4241" y="3294"/>
              <a:ext cx="182" cy="453"/>
              <a:chOff x="975" y="3090"/>
              <a:chExt cx="182" cy="453"/>
            </a:xfrm>
          </p:grpSpPr>
          <p:sp>
            <p:nvSpPr>
              <p:cNvPr id="105503" name="Text Box 31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105504" name="Line 32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505" name="Text Box 33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grpSp>
        <p:nvGrpSpPr>
          <p:cNvPr id="105506" name="Group 34"/>
          <p:cNvGrpSpPr>
            <a:grpSpLocks/>
          </p:cNvGrpSpPr>
          <p:nvPr/>
        </p:nvGrpSpPr>
        <p:grpSpPr bwMode="auto">
          <a:xfrm>
            <a:off x="5976938" y="5408613"/>
            <a:ext cx="2411412" cy="719137"/>
            <a:chOff x="3651" y="3407"/>
            <a:chExt cx="1429" cy="453"/>
          </a:xfrm>
        </p:grpSpPr>
        <p:sp>
          <p:nvSpPr>
            <p:cNvPr id="105507" name="Text Box 35"/>
            <p:cNvSpPr txBox="1">
              <a:spLocks noChangeArrowheads="1"/>
            </p:cNvSpPr>
            <p:nvPr/>
          </p:nvSpPr>
          <p:spPr bwMode="auto">
            <a:xfrm>
              <a:off x="3651" y="3487"/>
              <a:ext cx="14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=        ×  </a:t>
              </a:r>
              <a:r>
                <a:rPr lang="ar-SA" sz="2000" b="1">
                  <a:solidFill>
                    <a:srgbClr val="FF0000"/>
                  </a:solidFill>
                </a:rPr>
                <a:t>18 </a:t>
              </a:r>
              <a:r>
                <a:rPr lang="ar-SA" sz="2000" b="1"/>
                <a:t>×</a:t>
              </a:r>
              <a:r>
                <a:rPr lang="ar-SA" sz="2000" b="1">
                  <a:solidFill>
                    <a:srgbClr val="FF0000"/>
                  </a:solidFill>
                </a:rPr>
                <a:t> </a:t>
              </a:r>
              <a:r>
                <a:rPr lang="ar-SA" sz="2000" b="1"/>
                <a:t>8.3 =</a:t>
              </a:r>
              <a:endParaRPr lang="ar-SA" sz="2000" b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05508" name="Group 36"/>
            <p:cNvGrpSpPr>
              <a:grpSpLocks/>
            </p:cNvGrpSpPr>
            <p:nvPr/>
          </p:nvGrpSpPr>
          <p:grpSpPr bwMode="auto">
            <a:xfrm>
              <a:off x="4661" y="3407"/>
              <a:ext cx="187" cy="453"/>
              <a:chOff x="975" y="3090"/>
              <a:chExt cx="182" cy="453"/>
            </a:xfrm>
          </p:grpSpPr>
          <p:sp>
            <p:nvSpPr>
              <p:cNvPr id="105509" name="Text Box 37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105510" name="Line 38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511" name="Text Box 39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105512" name="AutoShape 40"/>
          <p:cNvSpPr>
            <a:spLocks noChangeArrowheads="1"/>
          </p:cNvSpPr>
          <p:nvPr/>
        </p:nvSpPr>
        <p:spPr bwMode="auto">
          <a:xfrm>
            <a:off x="2844800" y="765175"/>
            <a:ext cx="6119813" cy="792163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grpSp>
        <p:nvGrpSpPr>
          <p:cNvPr id="105514" name="Group 42"/>
          <p:cNvGrpSpPr>
            <a:grpSpLocks noChangeAspect="1"/>
          </p:cNvGrpSpPr>
          <p:nvPr/>
        </p:nvGrpSpPr>
        <p:grpSpPr bwMode="auto">
          <a:xfrm>
            <a:off x="2932113" y="930275"/>
            <a:ext cx="5924550" cy="431800"/>
            <a:chOff x="1756" y="663"/>
            <a:chExt cx="3732" cy="272"/>
          </a:xfrm>
        </p:grpSpPr>
        <p:sp>
          <p:nvSpPr>
            <p:cNvPr id="105515" name="AutoShape 43"/>
            <p:cNvSpPr>
              <a:spLocks noChangeAspect="1" noChangeArrowheads="1" noTextEdit="1"/>
            </p:cNvSpPr>
            <p:nvPr/>
          </p:nvSpPr>
          <p:spPr bwMode="auto">
            <a:xfrm>
              <a:off x="1756" y="663"/>
              <a:ext cx="373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105516" name="Picture 4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" y="663"/>
              <a:ext cx="373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5520" name="Picture 4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9EAE9"/>
              </a:clrFrom>
              <a:clrTo>
                <a:srgbClr val="E9EA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5888"/>
            <a:ext cx="2413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21" name="Picture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48443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75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5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0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0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/>
      <p:bldP spid="105475" grpId="0"/>
      <p:bldP spid="105476" grpId="0"/>
      <p:bldP spid="105477" grpId="0"/>
      <p:bldP spid="105478" grpId="0" animBg="1"/>
      <p:bldP spid="105479" grpId="0"/>
      <p:bldP spid="105480" grpId="0"/>
      <p:bldP spid="105481" grpId="0"/>
      <p:bldP spid="105482" grpId="0"/>
      <p:bldP spid="105483" grpId="0" animBg="1"/>
      <p:bldP spid="105484" grpId="0"/>
      <p:bldP spid="105485" grpId="0" animBg="1"/>
      <p:bldP spid="105486" grpId="0"/>
      <p:bldP spid="105487" grpId="0"/>
      <p:bldP spid="105488" grpId="0"/>
      <p:bldP spid="105489" grpId="0"/>
      <p:bldP spid="105490" grpId="0"/>
      <p:bldP spid="105497" grpId="0"/>
      <p:bldP spid="105499" grpId="0"/>
      <p:bldP spid="105512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AutoShape 2"/>
          <p:cNvSpPr>
            <a:spLocks noChangeArrowheads="1"/>
          </p:cNvSpPr>
          <p:nvPr/>
        </p:nvSpPr>
        <p:spPr bwMode="auto">
          <a:xfrm>
            <a:off x="2844800" y="765175"/>
            <a:ext cx="6119813" cy="792163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5040313" y="1987550"/>
            <a:ext cx="3995737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7415213" y="27797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محيط القاعدة =</a:t>
            </a:r>
            <a:endParaRPr lang="en-US" sz="2000" b="1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8388350" y="3441700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ل  =</a:t>
            </a:r>
            <a:endParaRPr lang="en-US" sz="2000" b="1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7486650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18 سم</a:t>
            </a:r>
            <a:endParaRPr lang="en-US" sz="2000" b="1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5040313" y="4437063"/>
            <a:ext cx="3995737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7307263" y="472281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=</a:t>
            </a:r>
            <a:endParaRPr lang="en-US" sz="2000" b="1"/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6478588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مربع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5653088" y="2795588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60</a:t>
            </a:r>
            <a:r>
              <a:rPr lang="ar-SA" sz="2000" b="1"/>
              <a:t> سم</a:t>
            </a:r>
            <a:endParaRPr lang="en-US" sz="2000" b="1"/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5076825" y="5559425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540 سم2</a:t>
            </a:r>
            <a:endParaRPr lang="en-US" sz="2000" b="1"/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215900" y="2673350"/>
            <a:ext cx="4643438" cy="1439863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3132138" y="353695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179388" y="4438650"/>
            <a:ext cx="4679950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3130550" y="4724400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الكلية =</a:t>
            </a:r>
            <a:endParaRPr lang="en-US" sz="2000" b="1"/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1871663" y="5530850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540 + 225 =</a:t>
            </a:r>
            <a:endParaRPr lang="en-US" sz="2000" b="1"/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2195513" y="2852738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مربع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179388" y="4760913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+ مساحة القاعدة</a:t>
            </a:r>
            <a:endParaRPr lang="en-US" sz="2000" b="1"/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647700" y="5546725"/>
            <a:ext cx="1331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765 سم2</a:t>
            </a:r>
            <a:endParaRPr lang="en-US" sz="2000" b="1"/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863600" y="3536950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225 سم2</a:t>
            </a:r>
            <a:endParaRPr lang="en-US" sz="2000" b="1"/>
          </a:p>
        </p:txBody>
      </p:sp>
      <p:pic>
        <p:nvPicPr>
          <p:cNvPr id="106517" name="Picture 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88913"/>
            <a:ext cx="2209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6264275" y="278130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 × 15 =</a:t>
            </a:r>
            <a:endParaRPr lang="en-US" sz="2000" b="1"/>
          </a:p>
        </p:txBody>
      </p:sp>
      <p:grpSp>
        <p:nvGrpSpPr>
          <p:cNvPr id="106519" name="Group 23"/>
          <p:cNvGrpSpPr>
            <a:grpSpLocks/>
          </p:cNvGrpSpPr>
          <p:nvPr/>
        </p:nvGrpSpPr>
        <p:grpSpPr bwMode="auto">
          <a:xfrm>
            <a:off x="4932363" y="4595813"/>
            <a:ext cx="2771775" cy="719137"/>
            <a:chOff x="2948" y="3294"/>
            <a:chExt cx="1701" cy="453"/>
          </a:xfrm>
        </p:grpSpPr>
        <p:sp>
          <p:nvSpPr>
            <p:cNvPr id="106520" name="Text Box 24"/>
            <p:cNvSpPr txBox="1">
              <a:spLocks noChangeArrowheads="1"/>
            </p:cNvSpPr>
            <p:nvPr/>
          </p:nvSpPr>
          <p:spPr bwMode="auto">
            <a:xfrm>
              <a:off x="2948" y="3374"/>
              <a:ext cx="17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    ×  </a:t>
              </a:r>
              <a:r>
                <a:rPr lang="ar-SA" sz="2000" b="1">
                  <a:solidFill>
                    <a:srgbClr val="FF0000"/>
                  </a:solidFill>
                </a:rPr>
                <a:t>محيط القاعدة </a:t>
              </a:r>
              <a:r>
                <a:rPr lang="ar-SA" sz="2000" b="1"/>
                <a:t>×</a:t>
              </a:r>
              <a:r>
                <a:rPr lang="ar-SA" sz="2000" b="1">
                  <a:solidFill>
                    <a:srgbClr val="FF0000"/>
                  </a:solidFill>
                </a:rPr>
                <a:t> </a:t>
              </a:r>
              <a:r>
                <a:rPr lang="ar-SA" sz="2000" b="1"/>
                <a:t>ل</a:t>
              </a:r>
              <a:endParaRPr lang="ar-SA" sz="2000" b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06521" name="Group 25"/>
            <p:cNvGrpSpPr>
              <a:grpSpLocks/>
            </p:cNvGrpSpPr>
            <p:nvPr/>
          </p:nvGrpSpPr>
          <p:grpSpPr bwMode="auto">
            <a:xfrm>
              <a:off x="4241" y="3294"/>
              <a:ext cx="182" cy="453"/>
              <a:chOff x="975" y="3090"/>
              <a:chExt cx="182" cy="453"/>
            </a:xfrm>
          </p:grpSpPr>
          <p:sp>
            <p:nvSpPr>
              <p:cNvPr id="106522" name="Text Box 26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106523" name="Line 27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6524" name="Text Box 28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grpSp>
        <p:nvGrpSpPr>
          <p:cNvPr id="106525" name="Group 29"/>
          <p:cNvGrpSpPr>
            <a:grpSpLocks/>
          </p:cNvGrpSpPr>
          <p:nvPr/>
        </p:nvGrpSpPr>
        <p:grpSpPr bwMode="auto">
          <a:xfrm>
            <a:off x="6119813" y="5408613"/>
            <a:ext cx="2268537" cy="719137"/>
            <a:chOff x="3651" y="3407"/>
            <a:chExt cx="1429" cy="453"/>
          </a:xfrm>
        </p:grpSpPr>
        <p:sp>
          <p:nvSpPr>
            <p:cNvPr id="106526" name="Text Box 30"/>
            <p:cNvSpPr txBox="1">
              <a:spLocks noChangeArrowheads="1"/>
            </p:cNvSpPr>
            <p:nvPr/>
          </p:nvSpPr>
          <p:spPr bwMode="auto">
            <a:xfrm>
              <a:off x="3651" y="3487"/>
              <a:ext cx="14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=        ×  </a:t>
              </a:r>
              <a:r>
                <a:rPr lang="ar-SA" sz="2000" b="1">
                  <a:solidFill>
                    <a:srgbClr val="FF0000"/>
                  </a:solidFill>
                </a:rPr>
                <a:t>60 </a:t>
              </a:r>
              <a:r>
                <a:rPr lang="ar-SA" sz="2000" b="1"/>
                <a:t>×</a:t>
              </a:r>
              <a:r>
                <a:rPr lang="ar-SA" sz="2000" b="1">
                  <a:solidFill>
                    <a:srgbClr val="FF0000"/>
                  </a:solidFill>
                </a:rPr>
                <a:t> </a:t>
              </a:r>
              <a:r>
                <a:rPr lang="ar-SA" sz="2000" b="1"/>
                <a:t>18 =</a:t>
              </a:r>
              <a:endParaRPr lang="ar-SA" sz="2000" b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06527" name="Group 31"/>
            <p:cNvGrpSpPr>
              <a:grpSpLocks/>
            </p:cNvGrpSpPr>
            <p:nvPr/>
          </p:nvGrpSpPr>
          <p:grpSpPr bwMode="auto">
            <a:xfrm>
              <a:off x="4661" y="3407"/>
              <a:ext cx="187" cy="453"/>
              <a:chOff x="975" y="3090"/>
              <a:chExt cx="182" cy="453"/>
            </a:xfrm>
          </p:grpSpPr>
          <p:sp>
            <p:nvSpPr>
              <p:cNvPr id="106528" name="Text Box 32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106529" name="Line 33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6530" name="Text Box 34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1871663" y="3536950"/>
            <a:ext cx="1333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15 × 15 =</a:t>
            </a:r>
            <a:endParaRPr lang="en-US" sz="2000" b="1"/>
          </a:p>
        </p:txBody>
      </p:sp>
      <p:grpSp>
        <p:nvGrpSpPr>
          <p:cNvPr id="106533" name="Group 37"/>
          <p:cNvGrpSpPr>
            <a:grpSpLocks noChangeAspect="1"/>
          </p:cNvGrpSpPr>
          <p:nvPr/>
        </p:nvGrpSpPr>
        <p:grpSpPr bwMode="auto">
          <a:xfrm>
            <a:off x="2932113" y="930275"/>
            <a:ext cx="5924550" cy="431800"/>
            <a:chOff x="1756" y="663"/>
            <a:chExt cx="3732" cy="272"/>
          </a:xfrm>
        </p:grpSpPr>
        <p:sp>
          <p:nvSpPr>
            <p:cNvPr id="106534" name="AutoShape 38"/>
            <p:cNvSpPr>
              <a:spLocks noChangeAspect="1" noChangeArrowheads="1" noTextEdit="1"/>
            </p:cNvSpPr>
            <p:nvPr/>
          </p:nvSpPr>
          <p:spPr bwMode="auto">
            <a:xfrm>
              <a:off x="1756" y="663"/>
              <a:ext cx="373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106535" name="Picture 3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" y="663"/>
              <a:ext cx="373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6539" name="Picture 4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9EAE9"/>
              </a:clrFrom>
              <a:clrTo>
                <a:srgbClr val="E9EA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5888"/>
            <a:ext cx="2413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40" name="Picture 4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411413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4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6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0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0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/>
      <p:bldP spid="106500" grpId="0"/>
      <p:bldP spid="106501" grpId="0"/>
      <p:bldP spid="106502" grpId="0"/>
      <p:bldP spid="106503" grpId="0" animBg="1"/>
      <p:bldP spid="106504" grpId="0"/>
      <p:bldP spid="106505" grpId="0"/>
      <p:bldP spid="106506" grpId="0"/>
      <p:bldP spid="106507" grpId="0"/>
      <p:bldP spid="106508" grpId="0" animBg="1"/>
      <p:bldP spid="106509" grpId="0"/>
      <p:bldP spid="106510" grpId="0" animBg="1"/>
      <p:bldP spid="106511" grpId="0"/>
      <p:bldP spid="106512" grpId="0"/>
      <p:bldP spid="106513" grpId="0"/>
      <p:bldP spid="106514" grpId="0"/>
      <p:bldP spid="106515" grpId="0"/>
      <p:bldP spid="106516" grpId="0"/>
      <p:bldP spid="106518" grpId="0"/>
      <p:bldP spid="106531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AutoShape 2"/>
          <p:cNvSpPr>
            <a:spLocks noChangeArrowheads="1"/>
          </p:cNvSpPr>
          <p:nvPr/>
        </p:nvSpPr>
        <p:spPr bwMode="auto">
          <a:xfrm>
            <a:off x="1439863" y="765175"/>
            <a:ext cx="7524750" cy="935038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1079500" y="1987550"/>
            <a:ext cx="7092950" cy="4537075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4213225" y="3441700"/>
            <a:ext cx="370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107.25 × 2 =  </a:t>
            </a:r>
            <a:r>
              <a:rPr lang="ar-SA" sz="2000" b="1">
                <a:solidFill>
                  <a:srgbClr val="FF0000"/>
                </a:solidFill>
              </a:rPr>
              <a:t>محيط القاعدة</a:t>
            </a:r>
            <a:r>
              <a:rPr lang="ar-SA" sz="2000" b="1"/>
              <a:t> × 8.25</a:t>
            </a:r>
            <a:endParaRPr lang="en-US" sz="2000" b="1"/>
          </a:p>
        </p:txBody>
      </p:sp>
      <p:pic>
        <p:nvPicPr>
          <p:cNvPr id="107541" name="Picture 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88913"/>
            <a:ext cx="2209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59" name="Picture 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9EAE9"/>
              </a:clrFrom>
              <a:clrTo>
                <a:srgbClr val="E9EA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5888"/>
            <a:ext cx="2413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7563" name="Group 43"/>
          <p:cNvGrpSpPr>
            <a:grpSpLocks noChangeAspect="1"/>
          </p:cNvGrpSpPr>
          <p:nvPr/>
        </p:nvGrpSpPr>
        <p:grpSpPr bwMode="auto">
          <a:xfrm>
            <a:off x="2663825" y="873125"/>
            <a:ext cx="6091238" cy="755650"/>
            <a:chOff x="1678" y="550"/>
            <a:chExt cx="3837" cy="408"/>
          </a:xfrm>
        </p:grpSpPr>
        <p:sp>
          <p:nvSpPr>
            <p:cNvPr id="107562" name="AutoShape 42"/>
            <p:cNvSpPr>
              <a:spLocks noChangeAspect="1" noChangeArrowheads="1" noTextEdit="1"/>
            </p:cNvSpPr>
            <p:nvPr/>
          </p:nvSpPr>
          <p:spPr bwMode="auto">
            <a:xfrm>
              <a:off x="1678" y="550"/>
              <a:ext cx="3837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107564" name="Picture 4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" y="550"/>
              <a:ext cx="3846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7565" name="Text Box 45"/>
          <p:cNvSpPr txBox="1">
            <a:spLocks noChangeArrowheads="1"/>
          </p:cNvSpPr>
          <p:nvPr/>
        </p:nvSpPr>
        <p:spPr bwMode="auto">
          <a:xfrm>
            <a:off x="6264275" y="2205038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=</a:t>
            </a:r>
            <a:endParaRPr lang="en-US" sz="2000" b="1"/>
          </a:p>
        </p:txBody>
      </p:sp>
      <p:grpSp>
        <p:nvGrpSpPr>
          <p:cNvPr id="107566" name="Group 46"/>
          <p:cNvGrpSpPr>
            <a:grpSpLocks/>
          </p:cNvGrpSpPr>
          <p:nvPr/>
        </p:nvGrpSpPr>
        <p:grpSpPr bwMode="auto">
          <a:xfrm>
            <a:off x="3889375" y="2078038"/>
            <a:ext cx="2771775" cy="719137"/>
            <a:chOff x="2948" y="3294"/>
            <a:chExt cx="1701" cy="453"/>
          </a:xfrm>
        </p:grpSpPr>
        <p:sp>
          <p:nvSpPr>
            <p:cNvPr id="107567" name="Text Box 47"/>
            <p:cNvSpPr txBox="1">
              <a:spLocks noChangeArrowheads="1"/>
            </p:cNvSpPr>
            <p:nvPr/>
          </p:nvSpPr>
          <p:spPr bwMode="auto">
            <a:xfrm>
              <a:off x="2948" y="3374"/>
              <a:ext cx="17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    ×  </a:t>
              </a:r>
              <a:r>
                <a:rPr lang="ar-SA" sz="2000" b="1">
                  <a:solidFill>
                    <a:srgbClr val="FF0000"/>
                  </a:solidFill>
                </a:rPr>
                <a:t>محيط القاعدة </a:t>
              </a:r>
              <a:r>
                <a:rPr lang="ar-SA" sz="2000" b="1"/>
                <a:t>×</a:t>
              </a:r>
              <a:r>
                <a:rPr lang="ar-SA" sz="2000" b="1">
                  <a:solidFill>
                    <a:srgbClr val="FF0000"/>
                  </a:solidFill>
                </a:rPr>
                <a:t> </a:t>
              </a:r>
              <a:r>
                <a:rPr lang="ar-SA" sz="2000" b="1"/>
                <a:t>ل</a:t>
              </a:r>
              <a:endParaRPr lang="ar-SA" sz="2000" b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07568" name="Group 48"/>
            <p:cNvGrpSpPr>
              <a:grpSpLocks/>
            </p:cNvGrpSpPr>
            <p:nvPr/>
          </p:nvGrpSpPr>
          <p:grpSpPr bwMode="auto">
            <a:xfrm>
              <a:off x="4241" y="3294"/>
              <a:ext cx="182" cy="453"/>
              <a:chOff x="975" y="3090"/>
              <a:chExt cx="182" cy="453"/>
            </a:xfrm>
          </p:grpSpPr>
          <p:sp>
            <p:nvSpPr>
              <p:cNvPr id="107569" name="Text Box 49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107570" name="Line 50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571" name="Text Box 51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107572" name="Text Box 52"/>
          <p:cNvSpPr txBox="1">
            <a:spLocks noChangeArrowheads="1"/>
          </p:cNvSpPr>
          <p:nvPr/>
        </p:nvSpPr>
        <p:spPr bwMode="auto">
          <a:xfrm>
            <a:off x="6229350" y="2873375"/>
            <a:ext cx="122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107.25 =</a:t>
            </a:r>
            <a:endParaRPr lang="en-US" sz="2000" b="1"/>
          </a:p>
        </p:txBody>
      </p:sp>
      <p:grpSp>
        <p:nvGrpSpPr>
          <p:cNvPr id="107579" name="Group 59"/>
          <p:cNvGrpSpPr>
            <a:grpSpLocks/>
          </p:cNvGrpSpPr>
          <p:nvPr/>
        </p:nvGrpSpPr>
        <p:grpSpPr bwMode="auto">
          <a:xfrm>
            <a:off x="3600450" y="2746375"/>
            <a:ext cx="3022600" cy="719138"/>
            <a:chOff x="2835" y="1730"/>
            <a:chExt cx="1904" cy="453"/>
          </a:xfrm>
        </p:grpSpPr>
        <p:sp>
          <p:nvSpPr>
            <p:cNvPr id="107574" name="Text Box 54"/>
            <p:cNvSpPr txBox="1">
              <a:spLocks noChangeArrowheads="1"/>
            </p:cNvSpPr>
            <p:nvPr/>
          </p:nvSpPr>
          <p:spPr bwMode="auto">
            <a:xfrm>
              <a:off x="2835" y="1810"/>
              <a:ext cx="19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    ×  </a:t>
              </a:r>
              <a:r>
                <a:rPr lang="ar-SA" sz="2000" b="1">
                  <a:solidFill>
                    <a:srgbClr val="FF0000"/>
                  </a:solidFill>
                </a:rPr>
                <a:t>محيط القاعدة </a:t>
              </a:r>
              <a:r>
                <a:rPr lang="ar-SA" sz="2000" b="1"/>
                <a:t>×</a:t>
              </a:r>
              <a:r>
                <a:rPr lang="ar-SA" sz="2000" b="1">
                  <a:solidFill>
                    <a:srgbClr val="FF0000"/>
                  </a:solidFill>
                </a:rPr>
                <a:t> </a:t>
              </a:r>
              <a:r>
                <a:rPr lang="ar-SA" sz="2000" b="1"/>
                <a:t>8.25</a:t>
              </a:r>
              <a:endParaRPr lang="ar-SA" sz="2000" b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07575" name="Group 55"/>
            <p:cNvGrpSpPr>
              <a:grpSpLocks/>
            </p:cNvGrpSpPr>
            <p:nvPr/>
          </p:nvGrpSpPr>
          <p:grpSpPr bwMode="auto">
            <a:xfrm>
              <a:off x="4320" y="1730"/>
              <a:ext cx="187" cy="453"/>
              <a:chOff x="975" y="3090"/>
              <a:chExt cx="182" cy="453"/>
            </a:xfrm>
          </p:grpSpPr>
          <p:sp>
            <p:nvSpPr>
              <p:cNvPr id="107576" name="Text Box 56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107577" name="Line 57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578" name="Text Box 58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107580" name="Text Box 60"/>
          <p:cNvSpPr txBox="1">
            <a:spLocks noChangeArrowheads="1"/>
          </p:cNvSpPr>
          <p:nvPr/>
        </p:nvSpPr>
        <p:spPr bwMode="auto">
          <a:xfrm>
            <a:off x="3636963" y="4076700"/>
            <a:ext cx="370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214.5 =  </a:t>
            </a:r>
            <a:r>
              <a:rPr lang="ar-SA" sz="2000" b="1">
                <a:solidFill>
                  <a:srgbClr val="FF0000"/>
                </a:solidFill>
              </a:rPr>
              <a:t>محيط القاعدة</a:t>
            </a:r>
            <a:r>
              <a:rPr lang="ar-SA" sz="2000" b="1"/>
              <a:t> × 8.25</a:t>
            </a:r>
            <a:endParaRPr lang="en-US" sz="2000" b="1"/>
          </a:p>
        </p:txBody>
      </p:sp>
      <p:sp>
        <p:nvSpPr>
          <p:cNvPr id="107581" name="Text Box 61"/>
          <p:cNvSpPr txBox="1">
            <a:spLocks noChangeArrowheads="1"/>
          </p:cNvSpPr>
          <p:nvPr/>
        </p:nvSpPr>
        <p:spPr bwMode="auto">
          <a:xfrm>
            <a:off x="4140200" y="4724400"/>
            <a:ext cx="370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محيط القاعدة </a:t>
            </a:r>
            <a:r>
              <a:rPr lang="ar-SA" sz="2000" b="1"/>
              <a:t> = 214.5  ÷  8.25</a:t>
            </a:r>
            <a:endParaRPr lang="en-US" sz="2000" b="1"/>
          </a:p>
        </p:txBody>
      </p:sp>
      <p:sp>
        <p:nvSpPr>
          <p:cNvPr id="107582" name="Text Box 62"/>
          <p:cNvSpPr txBox="1">
            <a:spLocks noChangeArrowheads="1"/>
          </p:cNvSpPr>
          <p:nvPr/>
        </p:nvSpPr>
        <p:spPr bwMode="auto">
          <a:xfrm>
            <a:off x="5545138" y="5227638"/>
            <a:ext cx="2303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محيط القاعدة </a:t>
            </a:r>
            <a:r>
              <a:rPr lang="ar-SA" sz="2000" b="1"/>
              <a:t> = 26 سم</a:t>
            </a:r>
            <a:endParaRPr lang="en-US" sz="2000" b="1"/>
          </a:p>
        </p:txBody>
      </p:sp>
      <p:sp>
        <p:nvSpPr>
          <p:cNvPr id="107583" name="Text Box 63"/>
          <p:cNvSpPr txBox="1">
            <a:spLocks noChangeArrowheads="1"/>
          </p:cNvSpPr>
          <p:nvPr/>
        </p:nvSpPr>
        <p:spPr bwMode="auto">
          <a:xfrm>
            <a:off x="4932363" y="5803900"/>
            <a:ext cx="2916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CC"/>
                </a:solidFill>
              </a:rPr>
              <a:t>طول ضلع القاعدة</a:t>
            </a:r>
            <a:r>
              <a:rPr lang="ar-SA" sz="2000" b="1">
                <a:solidFill>
                  <a:srgbClr val="FF0000"/>
                </a:solidFill>
              </a:rPr>
              <a:t> </a:t>
            </a:r>
            <a:r>
              <a:rPr lang="ar-SA" sz="2000" b="1"/>
              <a:t> = 26 ÷ 4 =</a:t>
            </a:r>
            <a:endParaRPr lang="en-US" sz="2000" b="1"/>
          </a:p>
        </p:txBody>
      </p:sp>
      <p:sp>
        <p:nvSpPr>
          <p:cNvPr id="107584" name="Text Box 64"/>
          <p:cNvSpPr txBox="1">
            <a:spLocks noChangeArrowheads="1"/>
          </p:cNvSpPr>
          <p:nvPr/>
        </p:nvSpPr>
        <p:spPr bwMode="auto">
          <a:xfrm>
            <a:off x="4103688" y="5805488"/>
            <a:ext cx="900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6.5 سم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93009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7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7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7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7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7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7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7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7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07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7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7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07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7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7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07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7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7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07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7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7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0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  <p:bldP spid="107523" grpId="0" animBg="1"/>
      <p:bldP spid="107525" grpId="0"/>
      <p:bldP spid="107565" grpId="0"/>
      <p:bldP spid="107572" grpId="0"/>
      <p:bldP spid="107580" grpId="0"/>
      <p:bldP spid="107581" grpId="0"/>
      <p:bldP spid="107582" grpId="0"/>
      <p:bldP spid="107583" grpId="0"/>
      <p:bldP spid="107584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AutoShape 2"/>
          <p:cNvSpPr>
            <a:spLocks noChangeArrowheads="1"/>
          </p:cNvSpPr>
          <p:nvPr/>
        </p:nvSpPr>
        <p:spPr bwMode="auto">
          <a:xfrm>
            <a:off x="1439863" y="765175"/>
            <a:ext cx="7524750" cy="1042988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على الشكل المجاور . إذا كان الارتفاع الكلي للشكل 20 سم فأوجد :</a:t>
            </a:r>
            <a:r>
              <a:rPr lang="en-US" sz="2000" b="1"/>
              <a:t> </a:t>
            </a:r>
            <a:endParaRPr lang="ar-SA" sz="2000" b="1"/>
          </a:p>
          <a:p>
            <a:endParaRPr lang="en-US" sz="2000" b="1"/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4500563" y="1987550"/>
            <a:ext cx="4464050" cy="4645025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6659563" y="2276475"/>
            <a:ext cx="2233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ارتفاع الهرم العمودي =</a:t>
            </a:r>
            <a:endParaRPr lang="en-US" sz="2000" b="1"/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88913"/>
            <a:ext cx="2209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9EAE9"/>
              </a:clrFrom>
              <a:clrTo>
                <a:srgbClr val="E9EA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5888"/>
            <a:ext cx="2413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73" name="Text Box 29"/>
          <p:cNvSpPr txBox="1">
            <a:spLocks noChangeArrowheads="1"/>
          </p:cNvSpPr>
          <p:nvPr/>
        </p:nvSpPr>
        <p:spPr bwMode="auto">
          <a:xfrm>
            <a:off x="5400675" y="1376363"/>
            <a:ext cx="2989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CC"/>
                </a:solidFill>
              </a:rPr>
              <a:t>(1) ارتفاع الهرم العمودي</a:t>
            </a:r>
            <a:r>
              <a:rPr lang="en-US" sz="2000" b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08574" name="Text Box 30"/>
          <p:cNvSpPr txBox="1">
            <a:spLocks noChangeArrowheads="1"/>
          </p:cNvSpPr>
          <p:nvPr/>
        </p:nvSpPr>
        <p:spPr bwMode="auto">
          <a:xfrm>
            <a:off x="1835150" y="1376363"/>
            <a:ext cx="2989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>
                <a:solidFill>
                  <a:srgbClr val="0000CC"/>
                </a:solidFill>
              </a:rPr>
              <a:t> </a:t>
            </a:r>
            <a:r>
              <a:rPr lang="ar-SA" sz="2000" b="1">
                <a:solidFill>
                  <a:srgbClr val="0000CC"/>
                </a:solidFill>
              </a:rPr>
              <a:t>(2)ارتفاع الهرم المائل</a:t>
            </a:r>
            <a:r>
              <a:rPr lang="ar-SA" sz="2000">
                <a:solidFill>
                  <a:srgbClr val="0000CC"/>
                </a:solidFill>
              </a:rPr>
              <a:t> </a:t>
            </a:r>
            <a:endParaRPr lang="en-US" sz="2000">
              <a:solidFill>
                <a:srgbClr val="0000CC"/>
              </a:solidFill>
            </a:endParaRPr>
          </a:p>
        </p:txBody>
      </p:sp>
      <p:pic>
        <p:nvPicPr>
          <p:cNvPr id="108576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4941888"/>
            <a:ext cx="15843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77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881188"/>
            <a:ext cx="39608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78" name="Text Box 34"/>
          <p:cNvSpPr txBox="1">
            <a:spLocks noChangeArrowheads="1"/>
          </p:cNvSpPr>
          <p:nvPr/>
        </p:nvSpPr>
        <p:spPr bwMode="auto">
          <a:xfrm>
            <a:off x="1943100" y="2852738"/>
            <a:ext cx="288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ل</a:t>
            </a:r>
            <a:endParaRPr lang="en-US" sz="2000" b="1"/>
          </a:p>
        </p:txBody>
      </p:sp>
      <p:sp>
        <p:nvSpPr>
          <p:cNvPr id="108579" name="Text Box 35"/>
          <p:cNvSpPr txBox="1">
            <a:spLocks noChangeArrowheads="1"/>
          </p:cNvSpPr>
          <p:nvPr/>
        </p:nvSpPr>
        <p:spPr bwMode="auto">
          <a:xfrm>
            <a:off x="2376488" y="3500438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5سم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108580" name="Text Box 36"/>
          <p:cNvSpPr txBox="1">
            <a:spLocks noChangeArrowheads="1"/>
          </p:cNvSpPr>
          <p:nvPr/>
        </p:nvSpPr>
        <p:spPr bwMode="auto">
          <a:xfrm>
            <a:off x="2411413" y="2779713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CC"/>
                </a:solidFill>
              </a:rPr>
              <a:t>15سم</a:t>
            </a:r>
            <a:endParaRPr lang="en-US" sz="2000" b="1">
              <a:solidFill>
                <a:srgbClr val="0000CC"/>
              </a:solidFill>
            </a:endParaRPr>
          </a:p>
        </p:txBody>
      </p:sp>
      <p:sp>
        <p:nvSpPr>
          <p:cNvPr id="108587" name="Text Box 43"/>
          <p:cNvSpPr txBox="1">
            <a:spLocks noChangeArrowheads="1"/>
          </p:cNvSpPr>
          <p:nvPr/>
        </p:nvSpPr>
        <p:spPr bwMode="auto">
          <a:xfrm>
            <a:off x="5759450" y="2276475"/>
            <a:ext cx="1046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20- 5 = </a:t>
            </a:r>
            <a:endParaRPr lang="en-US" sz="2000" b="1"/>
          </a:p>
        </p:txBody>
      </p:sp>
      <p:sp>
        <p:nvSpPr>
          <p:cNvPr id="108588" name="Text Box 44"/>
          <p:cNvSpPr txBox="1">
            <a:spLocks noChangeArrowheads="1"/>
          </p:cNvSpPr>
          <p:nvPr/>
        </p:nvSpPr>
        <p:spPr bwMode="auto">
          <a:xfrm>
            <a:off x="4895850" y="2276475"/>
            <a:ext cx="1046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15 سم</a:t>
            </a:r>
            <a:endParaRPr lang="en-US" sz="2000" b="1"/>
          </a:p>
        </p:txBody>
      </p:sp>
      <p:sp>
        <p:nvSpPr>
          <p:cNvPr id="108589" name="Text Box 45"/>
          <p:cNvSpPr txBox="1">
            <a:spLocks noChangeArrowheads="1"/>
          </p:cNvSpPr>
          <p:nvPr/>
        </p:nvSpPr>
        <p:spPr bwMode="auto">
          <a:xfrm>
            <a:off x="4859338" y="3284538"/>
            <a:ext cx="4033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نستعمل نظرية فيثاغورث على المثلث الأسود</a:t>
            </a:r>
            <a:endParaRPr lang="en-US" sz="2000" b="1"/>
          </a:p>
        </p:txBody>
      </p:sp>
      <p:sp>
        <p:nvSpPr>
          <p:cNvPr id="108590" name="Text Box 46"/>
          <p:cNvSpPr txBox="1">
            <a:spLocks noChangeArrowheads="1"/>
          </p:cNvSpPr>
          <p:nvPr/>
        </p:nvSpPr>
        <p:spPr bwMode="auto">
          <a:xfrm rot="-2596481">
            <a:off x="2051050" y="3392488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8سم</a:t>
            </a:r>
            <a:endParaRPr lang="en-US" sz="2000" b="1"/>
          </a:p>
        </p:txBody>
      </p:sp>
      <p:sp>
        <p:nvSpPr>
          <p:cNvPr id="108591" name="Text Box 47"/>
          <p:cNvSpPr txBox="1">
            <a:spLocks noChangeArrowheads="1"/>
          </p:cNvSpPr>
          <p:nvPr/>
        </p:nvSpPr>
        <p:spPr bwMode="auto">
          <a:xfrm>
            <a:off x="6840538" y="3860800"/>
            <a:ext cx="2052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ل</a:t>
            </a:r>
            <a:r>
              <a:rPr lang="ar-SA" sz="2800" b="1" baseline="40000"/>
              <a:t>2</a:t>
            </a:r>
            <a:r>
              <a:rPr lang="ar-SA" sz="2000" b="1"/>
              <a:t> = ( 15 )</a:t>
            </a:r>
            <a:r>
              <a:rPr lang="ar-SA" sz="2800" b="1" baseline="40000"/>
              <a:t>2</a:t>
            </a:r>
            <a:r>
              <a:rPr lang="ar-SA" sz="2000" b="1"/>
              <a:t> + </a:t>
            </a:r>
            <a:r>
              <a:rPr lang="ar-SA" sz="2800" b="1" baseline="40000"/>
              <a:t>2</a:t>
            </a:r>
            <a:r>
              <a:rPr lang="ar-SA" sz="2000" b="1"/>
              <a:t>8</a:t>
            </a:r>
            <a:endParaRPr lang="en-US" sz="2000" b="1"/>
          </a:p>
        </p:txBody>
      </p:sp>
      <p:sp>
        <p:nvSpPr>
          <p:cNvPr id="108592" name="Text Box 48"/>
          <p:cNvSpPr txBox="1">
            <a:spLocks noChangeArrowheads="1"/>
          </p:cNvSpPr>
          <p:nvPr/>
        </p:nvSpPr>
        <p:spPr bwMode="auto">
          <a:xfrm>
            <a:off x="6840538" y="4437063"/>
            <a:ext cx="2052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ل</a:t>
            </a:r>
            <a:r>
              <a:rPr lang="ar-SA" sz="2800" b="1" baseline="40000"/>
              <a:t>2</a:t>
            </a:r>
            <a:r>
              <a:rPr lang="ar-SA" sz="2000" b="1"/>
              <a:t> = 225 + 64</a:t>
            </a:r>
            <a:endParaRPr lang="en-US" sz="2000" b="1"/>
          </a:p>
        </p:txBody>
      </p:sp>
      <p:sp>
        <p:nvSpPr>
          <p:cNvPr id="108593" name="Text Box 49"/>
          <p:cNvSpPr txBox="1">
            <a:spLocks noChangeArrowheads="1"/>
          </p:cNvSpPr>
          <p:nvPr/>
        </p:nvSpPr>
        <p:spPr bwMode="auto">
          <a:xfrm>
            <a:off x="6840538" y="5048250"/>
            <a:ext cx="2052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ل</a:t>
            </a:r>
            <a:r>
              <a:rPr lang="ar-SA" sz="2800" b="1" baseline="40000"/>
              <a:t>2</a:t>
            </a:r>
            <a:r>
              <a:rPr lang="ar-SA" sz="2000" b="1"/>
              <a:t> = 289</a:t>
            </a:r>
            <a:endParaRPr lang="en-US" sz="2000" b="1"/>
          </a:p>
        </p:txBody>
      </p:sp>
      <p:sp>
        <p:nvSpPr>
          <p:cNvPr id="108594" name="Text Box 50"/>
          <p:cNvSpPr txBox="1">
            <a:spLocks noChangeArrowheads="1"/>
          </p:cNvSpPr>
          <p:nvPr/>
        </p:nvSpPr>
        <p:spPr bwMode="auto">
          <a:xfrm>
            <a:off x="7596188" y="5624513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ل = </a:t>
            </a:r>
            <a:r>
              <a:rPr lang="en-US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±</a:t>
            </a:r>
            <a:r>
              <a:rPr lang="ar-SA" sz="2000" b="1"/>
              <a:t> 17 </a:t>
            </a:r>
            <a:endParaRPr lang="en-US" sz="2000" b="1"/>
          </a:p>
        </p:txBody>
      </p:sp>
      <p:sp>
        <p:nvSpPr>
          <p:cNvPr id="108595" name="Text Box 51"/>
          <p:cNvSpPr txBox="1">
            <a:spLocks noChangeArrowheads="1"/>
          </p:cNvSpPr>
          <p:nvPr/>
        </p:nvSpPr>
        <p:spPr bwMode="auto">
          <a:xfrm>
            <a:off x="6227763" y="6200775"/>
            <a:ext cx="2665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ارتفاع الهرم المائل = 17 سم</a:t>
            </a:r>
            <a:endParaRPr lang="en-US" sz="2000" b="1"/>
          </a:p>
        </p:txBody>
      </p:sp>
      <p:sp>
        <p:nvSpPr>
          <p:cNvPr id="108596" name="Line 52"/>
          <p:cNvSpPr>
            <a:spLocks noChangeShapeType="1"/>
          </p:cNvSpPr>
          <p:nvPr/>
        </p:nvSpPr>
        <p:spPr bwMode="auto">
          <a:xfrm flipH="1">
            <a:off x="4500563" y="3033713"/>
            <a:ext cx="4464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8597" name="Text Box 53"/>
          <p:cNvSpPr txBox="1">
            <a:spLocks noChangeArrowheads="1"/>
          </p:cNvSpPr>
          <p:nvPr/>
        </p:nvSpPr>
        <p:spPr bwMode="auto">
          <a:xfrm>
            <a:off x="5040313" y="5624513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الجذر التربيعي للطرفين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08599" name="Line 55"/>
          <p:cNvSpPr>
            <a:spLocks noChangeShapeType="1"/>
          </p:cNvSpPr>
          <p:nvPr/>
        </p:nvSpPr>
        <p:spPr bwMode="auto">
          <a:xfrm>
            <a:off x="2447925" y="2097088"/>
            <a:ext cx="0" cy="126047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8600" name="Line 56"/>
          <p:cNvSpPr>
            <a:spLocks noChangeShapeType="1"/>
          </p:cNvSpPr>
          <p:nvPr/>
        </p:nvSpPr>
        <p:spPr bwMode="auto">
          <a:xfrm>
            <a:off x="2447925" y="3357563"/>
            <a:ext cx="0" cy="61118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08598" name="Group 54"/>
          <p:cNvGrpSpPr>
            <a:grpSpLocks/>
          </p:cNvGrpSpPr>
          <p:nvPr/>
        </p:nvGrpSpPr>
        <p:grpSpPr bwMode="auto">
          <a:xfrm>
            <a:off x="2087563" y="2097088"/>
            <a:ext cx="360362" cy="1584325"/>
            <a:chOff x="1315" y="1321"/>
            <a:chExt cx="227" cy="998"/>
          </a:xfrm>
        </p:grpSpPr>
        <p:sp>
          <p:nvSpPr>
            <p:cNvPr id="108583" name="Line 39"/>
            <p:cNvSpPr>
              <a:spLocks noChangeShapeType="1"/>
            </p:cNvSpPr>
            <p:nvPr/>
          </p:nvSpPr>
          <p:spPr bwMode="auto">
            <a:xfrm>
              <a:off x="1542" y="1330"/>
              <a:ext cx="0" cy="7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584" name="Line 40"/>
            <p:cNvSpPr>
              <a:spLocks noChangeShapeType="1"/>
            </p:cNvSpPr>
            <p:nvPr/>
          </p:nvSpPr>
          <p:spPr bwMode="auto">
            <a:xfrm flipH="1">
              <a:off x="1315" y="1321"/>
              <a:ext cx="227" cy="9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585" name="Line 41"/>
            <p:cNvSpPr>
              <a:spLocks noChangeShapeType="1"/>
            </p:cNvSpPr>
            <p:nvPr/>
          </p:nvSpPr>
          <p:spPr bwMode="auto">
            <a:xfrm flipH="1">
              <a:off x="1315" y="2115"/>
              <a:ext cx="227" cy="2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37468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08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08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0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0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0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08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0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08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10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108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08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0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0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108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08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08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0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108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10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10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0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10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10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10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nimBg="1"/>
      <p:bldP spid="108547" grpId="0" animBg="1"/>
      <p:bldP spid="108548" grpId="0"/>
      <p:bldP spid="108573" grpId="0"/>
      <p:bldP spid="108574" grpId="0"/>
      <p:bldP spid="108578" grpId="0"/>
      <p:bldP spid="108579" grpId="0"/>
      <p:bldP spid="108580" grpId="0"/>
      <p:bldP spid="108587" grpId="0"/>
      <p:bldP spid="108588" grpId="0"/>
      <p:bldP spid="108589" grpId="0"/>
      <p:bldP spid="108590" grpId="0"/>
      <p:bldP spid="108591" grpId="0"/>
      <p:bldP spid="108592" grpId="0"/>
      <p:bldP spid="108593" grpId="0"/>
      <p:bldP spid="108594" grpId="0"/>
      <p:bldP spid="108595" grpId="0"/>
      <p:bldP spid="108596" grpId="0" animBg="1"/>
      <p:bldP spid="108597" grpId="0"/>
      <p:bldP spid="108599" grpId="0" animBg="1"/>
      <p:bldP spid="1086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80963"/>
            <a:ext cx="3006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5903913" y="728663"/>
            <a:ext cx="2987675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 أوجد مساحة المنطقة المظللة </a:t>
            </a:r>
            <a:endParaRPr lang="en-US" sz="2000" b="1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8170863" y="3968750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م</a:t>
            </a:r>
            <a:r>
              <a:rPr lang="ar-SA" sz="2000" b="1">
                <a:solidFill>
                  <a:srgbClr val="FF0000"/>
                </a:solidFill>
              </a:rPr>
              <a:t> </a:t>
            </a:r>
            <a:r>
              <a:rPr lang="ar-SA" sz="2000" b="1"/>
              <a:t>=</a:t>
            </a:r>
            <a:endParaRPr lang="en-US" sz="2000" b="1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659563" y="400526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الطول × العرض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873875" y="4508500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0000FF"/>
                </a:solidFill>
              </a:rPr>
              <a:t>11 × 6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873875" y="5013325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0000FF"/>
                </a:solidFill>
              </a:rPr>
              <a:t>66</a:t>
            </a:r>
            <a:r>
              <a:rPr lang="ar-SA" sz="2000" b="1">
                <a:solidFill>
                  <a:srgbClr val="FF0000"/>
                </a:solidFill>
              </a:rPr>
              <a:t> </a:t>
            </a:r>
            <a:r>
              <a:rPr lang="ar-SA" sz="2000" b="1">
                <a:solidFill>
                  <a:srgbClr val="0000FF"/>
                </a:solidFill>
              </a:rPr>
              <a:t>سم2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6624638" y="3357563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مساحة المستطيل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408738" y="5868988"/>
            <a:ext cx="2339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المنطقة المظللة =</a:t>
            </a:r>
            <a:endParaRPr lang="en-US" sz="2000" b="1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4859338" y="5903913"/>
            <a:ext cx="169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66</a:t>
            </a:r>
            <a:r>
              <a:rPr lang="ar-SA" sz="2000" b="1"/>
              <a:t> – </a:t>
            </a:r>
            <a:r>
              <a:rPr lang="ar-SA" sz="2000" b="1">
                <a:solidFill>
                  <a:srgbClr val="006600"/>
                </a:solidFill>
              </a:rPr>
              <a:t>12</a:t>
            </a:r>
            <a:r>
              <a:rPr lang="ar-SA" sz="2000" b="1"/>
              <a:t> =</a:t>
            </a:r>
            <a:endParaRPr lang="en-US" sz="2000" b="1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3924300" y="5911850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54 سم2</a:t>
            </a:r>
            <a:endParaRPr lang="en-US" sz="2000" b="1"/>
          </a:p>
        </p:txBody>
      </p:sp>
      <p:pic>
        <p:nvPicPr>
          <p:cNvPr id="34842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981075"/>
            <a:ext cx="3276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4676775" y="4078288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م </a:t>
            </a:r>
            <a:r>
              <a:rPr lang="ar-SA" sz="2000" b="1"/>
              <a:t>=</a:t>
            </a:r>
            <a:endParaRPr lang="en-US" sz="2000" b="1"/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2986088" y="5122863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ar-SA" sz="2000" b="1"/>
              <a:t> </a:t>
            </a:r>
            <a:r>
              <a:rPr lang="ar-SA" sz="2000" b="1">
                <a:solidFill>
                  <a:srgbClr val="006600"/>
                </a:solidFill>
              </a:rPr>
              <a:t>12 سم2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3273425" y="3395663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مساحة المثلث</a:t>
            </a:r>
            <a:endParaRPr lang="en-US" sz="2000" b="1">
              <a:solidFill>
                <a:srgbClr val="006600"/>
              </a:solidFill>
            </a:endParaRPr>
          </a:p>
        </p:txBody>
      </p:sp>
      <p:grpSp>
        <p:nvGrpSpPr>
          <p:cNvPr id="34847" name="Group 31"/>
          <p:cNvGrpSpPr>
            <a:grpSpLocks/>
          </p:cNvGrpSpPr>
          <p:nvPr/>
        </p:nvGrpSpPr>
        <p:grpSpPr bwMode="auto">
          <a:xfrm>
            <a:off x="2552700" y="3957638"/>
            <a:ext cx="2197100" cy="700087"/>
            <a:chOff x="3492" y="1947"/>
            <a:chExt cx="1384" cy="441"/>
          </a:xfrm>
        </p:grpSpPr>
        <p:grpSp>
          <p:nvGrpSpPr>
            <p:cNvPr id="34848" name="Group 32"/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34849" name="Text Box 33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34850" name="Line 34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851" name="Text Box 35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  <p:sp>
          <p:nvSpPr>
            <p:cNvPr id="34852" name="Text Box 36"/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rgbClr val="006600"/>
                  </a:solidFill>
                </a:rPr>
                <a:t>ق ع</a:t>
              </a:r>
              <a:endParaRPr lang="en-US" sz="20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34853" name="Group 37"/>
          <p:cNvGrpSpPr>
            <a:grpSpLocks/>
          </p:cNvGrpSpPr>
          <p:nvPr/>
        </p:nvGrpSpPr>
        <p:grpSpPr bwMode="auto">
          <a:xfrm>
            <a:off x="2411413" y="4497388"/>
            <a:ext cx="2590800" cy="700087"/>
            <a:chOff x="3403" y="2287"/>
            <a:chExt cx="1632" cy="441"/>
          </a:xfrm>
        </p:grpSpPr>
        <p:sp>
          <p:nvSpPr>
            <p:cNvPr id="34854" name="Text Box 38"/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=      </a:t>
              </a:r>
              <a:r>
                <a:rPr lang="ar-SA" sz="2000" b="1">
                  <a:solidFill>
                    <a:srgbClr val="006600"/>
                  </a:solidFill>
                </a:rPr>
                <a:t>×</a:t>
              </a:r>
              <a:r>
                <a:rPr lang="ar-SA" sz="2000" b="1"/>
                <a:t> </a:t>
              </a:r>
              <a:r>
                <a:rPr lang="ar-SA" sz="2000" b="1">
                  <a:solidFill>
                    <a:srgbClr val="006600"/>
                  </a:solidFill>
                </a:rPr>
                <a:t>4 × 6</a:t>
              </a:r>
              <a:endParaRPr lang="en-US" sz="28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34855" name="Group 39"/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34856" name="Text Box 40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34857" name="Line 41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858" name="Text Box 42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pic>
        <p:nvPicPr>
          <p:cNvPr id="34859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78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60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/>
      <p:bldP spid="34822" grpId="0"/>
      <p:bldP spid="34823" grpId="0"/>
      <p:bldP spid="34824" grpId="0"/>
      <p:bldP spid="34825" grpId="0"/>
      <p:bldP spid="34826" grpId="0"/>
      <p:bldP spid="34827" grpId="0"/>
      <p:bldP spid="34828" grpId="0"/>
      <p:bldP spid="34844" grpId="0"/>
      <p:bldP spid="348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80963"/>
            <a:ext cx="3006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2268538" y="728663"/>
            <a:ext cx="662305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170863" y="34274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م</a:t>
            </a:r>
            <a:r>
              <a:rPr lang="ar-SA" sz="2000" b="1">
                <a:solidFill>
                  <a:srgbClr val="FF0000"/>
                </a:solidFill>
              </a:rPr>
              <a:t> </a:t>
            </a:r>
            <a:r>
              <a:rPr lang="ar-SA" sz="2000" b="1"/>
              <a:t>=</a:t>
            </a:r>
            <a:endParaRPr lang="en-US" sz="2000" b="1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659563" y="3463925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الطول × العرض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873875" y="3967163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0000FF"/>
                </a:solidFill>
              </a:rPr>
              <a:t>24 ×  8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873875" y="4471988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0000FF"/>
                </a:solidFill>
              </a:rPr>
              <a:t>192</a:t>
            </a:r>
            <a:r>
              <a:rPr lang="ar-SA" sz="2000" b="1">
                <a:solidFill>
                  <a:srgbClr val="FF0000"/>
                </a:solidFill>
              </a:rPr>
              <a:t> </a:t>
            </a:r>
            <a:r>
              <a:rPr lang="ar-SA" sz="2000" b="1">
                <a:solidFill>
                  <a:srgbClr val="0000FF"/>
                </a:solidFill>
              </a:rPr>
              <a:t>ملم2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624638" y="2816225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مساحة المستطيل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7200900" y="5327650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الشكل =</a:t>
            </a:r>
            <a:endParaRPr lang="en-US" sz="2000" b="1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5651500" y="5362575"/>
            <a:ext cx="169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192</a:t>
            </a:r>
            <a:r>
              <a:rPr lang="ar-SA" sz="2000" b="1"/>
              <a:t> + </a:t>
            </a:r>
            <a:r>
              <a:rPr lang="ar-SA" sz="2000" b="1">
                <a:solidFill>
                  <a:srgbClr val="006600"/>
                </a:solidFill>
              </a:rPr>
              <a:t>48</a:t>
            </a:r>
            <a:r>
              <a:rPr lang="ar-SA" sz="2000" b="1"/>
              <a:t> =</a:t>
            </a:r>
            <a:endParaRPr lang="en-US" sz="2000" b="1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4572000" y="5370513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240 ملم2</a:t>
            </a:r>
            <a:endParaRPr lang="en-US" sz="2000" b="1"/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364163" y="1917700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نقسم الشكل إلى مثلث ومستطيل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4676775" y="3536950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م </a:t>
            </a:r>
            <a:r>
              <a:rPr lang="ar-SA" sz="2000" b="1"/>
              <a:t>=</a:t>
            </a:r>
            <a:endParaRPr lang="en-US" sz="2000" b="1"/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986088" y="4581525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ar-SA" sz="2000" b="1"/>
              <a:t> </a:t>
            </a:r>
            <a:r>
              <a:rPr lang="ar-SA" sz="2000" b="1">
                <a:solidFill>
                  <a:srgbClr val="006600"/>
                </a:solidFill>
              </a:rPr>
              <a:t>48 ملم2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3273425" y="2924175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مساحة المثلث</a:t>
            </a:r>
            <a:endParaRPr lang="en-US" sz="2000" b="1">
              <a:solidFill>
                <a:srgbClr val="006600"/>
              </a:solidFill>
            </a:endParaRPr>
          </a:p>
        </p:txBody>
      </p:sp>
      <p:grpSp>
        <p:nvGrpSpPr>
          <p:cNvPr id="35857" name="Group 17"/>
          <p:cNvGrpSpPr>
            <a:grpSpLocks/>
          </p:cNvGrpSpPr>
          <p:nvPr/>
        </p:nvGrpSpPr>
        <p:grpSpPr bwMode="auto">
          <a:xfrm>
            <a:off x="2552700" y="3416300"/>
            <a:ext cx="2197100" cy="700088"/>
            <a:chOff x="3492" y="1947"/>
            <a:chExt cx="1384" cy="441"/>
          </a:xfrm>
        </p:grpSpPr>
        <p:grpSp>
          <p:nvGrpSpPr>
            <p:cNvPr id="35858" name="Group 18"/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35859" name="Text Box 19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35860" name="Line 20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861" name="Text Box 21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  <p:sp>
          <p:nvSpPr>
            <p:cNvPr id="35862" name="Text Box 22"/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rgbClr val="006600"/>
                  </a:solidFill>
                </a:rPr>
                <a:t>ق ع</a:t>
              </a:r>
              <a:endParaRPr lang="en-US" sz="20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35863" name="Group 23"/>
          <p:cNvGrpSpPr>
            <a:grpSpLocks/>
          </p:cNvGrpSpPr>
          <p:nvPr/>
        </p:nvGrpSpPr>
        <p:grpSpPr bwMode="auto">
          <a:xfrm>
            <a:off x="2411413" y="3956050"/>
            <a:ext cx="2590800" cy="700088"/>
            <a:chOff x="3403" y="2287"/>
            <a:chExt cx="1632" cy="441"/>
          </a:xfrm>
        </p:grpSpPr>
        <p:sp>
          <p:nvSpPr>
            <p:cNvPr id="35864" name="Text Box 24"/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=      </a:t>
              </a:r>
              <a:r>
                <a:rPr lang="ar-SA" sz="2000" b="1">
                  <a:solidFill>
                    <a:srgbClr val="006600"/>
                  </a:solidFill>
                </a:rPr>
                <a:t>×</a:t>
              </a:r>
              <a:r>
                <a:rPr lang="ar-SA" sz="2000" b="1"/>
                <a:t> </a:t>
              </a:r>
              <a:r>
                <a:rPr lang="ar-SA" sz="2000" b="1">
                  <a:solidFill>
                    <a:srgbClr val="006600"/>
                  </a:solidFill>
                </a:rPr>
                <a:t>12 ×  8</a:t>
              </a:r>
              <a:endParaRPr lang="en-US" sz="28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35865" name="Group 25"/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35866" name="Text Box 26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35867" name="Line 27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868" name="Text Box 28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pic>
        <p:nvPicPr>
          <p:cNvPr id="35870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8263"/>
            <a:ext cx="25463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73" name="Group 33"/>
          <p:cNvGrpSpPr>
            <a:grpSpLocks noChangeAspect="1"/>
          </p:cNvGrpSpPr>
          <p:nvPr/>
        </p:nvGrpSpPr>
        <p:grpSpPr bwMode="auto">
          <a:xfrm>
            <a:off x="2555875" y="873125"/>
            <a:ext cx="6110288" cy="433388"/>
            <a:chOff x="1610" y="618"/>
            <a:chExt cx="3849" cy="227"/>
          </a:xfrm>
        </p:grpSpPr>
        <p:sp>
          <p:nvSpPr>
            <p:cNvPr id="35872" name="AutoShape 32"/>
            <p:cNvSpPr>
              <a:spLocks noChangeAspect="1" noChangeArrowheads="1" noTextEdit="1"/>
            </p:cNvSpPr>
            <p:nvPr/>
          </p:nvSpPr>
          <p:spPr bwMode="auto">
            <a:xfrm>
              <a:off x="1610" y="618"/>
              <a:ext cx="384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35874" name="Picture 3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618"/>
              <a:ext cx="385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75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92263"/>
            <a:ext cx="334803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6" name="Line 36"/>
          <p:cNvSpPr>
            <a:spLocks noChangeShapeType="1"/>
          </p:cNvSpPr>
          <p:nvPr/>
        </p:nvSpPr>
        <p:spPr bwMode="auto">
          <a:xfrm flipH="1">
            <a:off x="1008063" y="2370138"/>
            <a:ext cx="11874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5877" name="Text Box 37"/>
          <p:cNvSpPr txBox="1">
            <a:spLocks noChangeArrowheads="1"/>
          </p:cNvSpPr>
          <p:nvPr/>
        </p:nvSpPr>
        <p:spPr bwMode="auto">
          <a:xfrm>
            <a:off x="1225550" y="1844675"/>
            <a:ext cx="574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900" b="1"/>
              <a:t>8ملم</a:t>
            </a:r>
            <a:endParaRPr lang="en-US" sz="1900" b="1"/>
          </a:p>
        </p:txBody>
      </p:sp>
      <p:sp>
        <p:nvSpPr>
          <p:cNvPr id="35878" name="Text Box 38"/>
          <p:cNvSpPr txBox="1">
            <a:spLocks noChangeArrowheads="1"/>
          </p:cNvSpPr>
          <p:nvPr/>
        </p:nvSpPr>
        <p:spPr bwMode="auto">
          <a:xfrm>
            <a:off x="1223963" y="2168525"/>
            <a:ext cx="7191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900" b="1"/>
              <a:t>12ملم</a:t>
            </a:r>
            <a:endParaRPr lang="en-US" sz="1900" b="1"/>
          </a:p>
        </p:txBody>
      </p:sp>
    </p:spTree>
    <p:extLst>
      <p:ext uri="{BB962C8B-B14F-4D97-AF65-F5344CB8AC3E}">
        <p14:creationId xmlns:p14="http://schemas.microsoft.com/office/powerpoint/2010/main" val="388330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/>
      <p:bldP spid="35845" grpId="0"/>
      <p:bldP spid="35846" grpId="0"/>
      <p:bldP spid="35847" grpId="0"/>
      <p:bldP spid="35848" grpId="0"/>
      <p:bldP spid="35849" grpId="0"/>
      <p:bldP spid="35850" grpId="0"/>
      <p:bldP spid="35851" grpId="0"/>
      <p:bldP spid="35853" grpId="0"/>
      <p:bldP spid="35854" grpId="0"/>
      <p:bldP spid="35855" grpId="0"/>
      <p:bldP spid="35876" grpId="0" animBg="1"/>
      <p:bldP spid="35877" grpId="0"/>
      <p:bldP spid="358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80963"/>
            <a:ext cx="3006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2268538" y="728663"/>
            <a:ext cx="662305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7200900" y="5327650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الشكل =</a:t>
            </a:r>
            <a:endParaRPr lang="en-US" sz="2000" b="1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5364163" y="5362575"/>
            <a:ext cx="1979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100.48</a:t>
            </a:r>
            <a:r>
              <a:rPr lang="ar-SA" sz="2000" b="1"/>
              <a:t> + </a:t>
            </a:r>
            <a:r>
              <a:rPr lang="ar-SA" sz="2000" b="1">
                <a:solidFill>
                  <a:srgbClr val="006600"/>
                </a:solidFill>
              </a:rPr>
              <a:t>120</a:t>
            </a:r>
            <a:r>
              <a:rPr lang="ar-SA" sz="2000" b="1"/>
              <a:t> </a:t>
            </a: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924300" y="5370513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220.5 ملم2</a:t>
            </a:r>
            <a:endParaRPr lang="en-US" sz="2000" b="1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364163" y="1917700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نقسم الشكل إلى مثلث ونصف دائرة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4676775" y="3536950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م </a:t>
            </a:r>
            <a:r>
              <a:rPr lang="ar-SA" sz="2000" b="1"/>
              <a:t>=</a:t>
            </a:r>
            <a:endParaRPr lang="en-US" sz="2000" b="1"/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2986088" y="4581525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ar-SA" sz="2000" b="1"/>
              <a:t> </a:t>
            </a:r>
            <a:r>
              <a:rPr lang="ar-SA" sz="2000" b="1">
                <a:solidFill>
                  <a:srgbClr val="006600"/>
                </a:solidFill>
              </a:rPr>
              <a:t>120 ملم2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3273425" y="2924175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مساحة المثلث</a:t>
            </a:r>
            <a:endParaRPr lang="en-US" sz="2000" b="1">
              <a:solidFill>
                <a:srgbClr val="006600"/>
              </a:solidFill>
            </a:endParaRPr>
          </a:p>
        </p:txBody>
      </p:sp>
      <p:grpSp>
        <p:nvGrpSpPr>
          <p:cNvPr id="36880" name="Group 16"/>
          <p:cNvGrpSpPr>
            <a:grpSpLocks/>
          </p:cNvGrpSpPr>
          <p:nvPr/>
        </p:nvGrpSpPr>
        <p:grpSpPr bwMode="auto">
          <a:xfrm>
            <a:off x="2552700" y="3416300"/>
            <a:ext cx="2197100" cy="700088"/>
            <a:chOff x="3492" y="1947"/>
            <a:chExt cx="1384" cy="441"/>
          </a:xfrm>
        </p:grpSpPr>
        <p:grpSp>
          <p:nvGrpSpPr>
            <p:cNvPr id="36881" name="Group 17"/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36882" name="Text Box 18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36883" name="Line 19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884" name="Text Box 20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  <p:sp>
          <p:nvSpPr>
            <p:cNvPr id="36885" name="Text Box 21"/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rgbClr val="006600"/>
                  </a:solidFill>
                </a:rPr>
                <a:t>ق ع</a:t>
              </a:r>
              <a:endParaRPr lang="en-US" sz="20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36886" name="Group 22"/>
          <p:cNvGrpSpPr>
            <a:grpSpLocks/>
          </p:cNvGrpSpPr>
          <p:nvPr/>
        </p:nvGrpSpPr>
        <p:grpSpPr bwMode="auto">
          <a:xfrm>
            <a:off x="2411413" y="3956050"/>
            <a:ext cx="2590800" cy="700088"/>
            <a:chOff x="3403" y="2287"/>
            <a:chExt cx="1632" cy="441"/>
          </a:xfrm>
        </p:grpSpPr>
        <p:sp>
          <p:nvSpPr>
            <p:cNvPr id="36887" name="Text Box 23"/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=      </a:t>
              </a:r>
              <a:r>
                <a:rPr lang="ar-SA" sz="2000" b="1">
                  <a:solidFill>
                    <a:srgbClr val="006600"/>
                  </a:solidFill>
                </a:rPr>
                <a:t>× </a:t>
              </a:r>
              <a:r>
                <a:rPr lang="ar-SA" sz="2000" b="1"/>
                <a:t> </a:t>
              </a:r>
              <a:r>
                <a:rPr lang="ar-SA" sz="2000" b="1">
                  <a:solidFill>
                    <a:srgbClr val="006600"/>
                  </a:solidFill>
                </a:rPr>
                <a:t>16 ×  15</a:t>
              </a:r>
              <a:endParaRPr lang="en-US" sz="28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36888" name="Group 24"/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36889" name="Text Box 25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36890" name="Line 26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891" name="Text Box 27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pic>
        <p:nvPicPr>
          <p:cNvPr id="3689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8263"/>
            <a:ext cx="25463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93" name="Group 29"/>
          <p:cNvGrpSpPr>
            <a:grpSpLocks noChangeAspect="1"/>
          </p:cNvGrpSpPr>
          <p:nvPr/>
        </p:nvGrpSpPr>
        <p:grpSpPr bwMode="auto">
          <a:xfrm>
            <a:off x="2555875" y="873125"/>
            <a:ext cx="6110288" cy="433388"/>
            <a:chOff x="1610" y="618"/>
            <a:chExt cx="3849" cy="227"/>
          </a:xfrm>
        </p:grpSpPr>
        <p:sp>
          <p:nvSpPr>
            <p:cNvPr id="36894" name="AutoShape 30"/>
            <p:cNvSpPr>
              <a:spLocks noChangeAspect="1" noChangeArrowheads="1" noTextEdit="1"/>
            </p:cNvSpPr>
            <p:nvPr/>
          </p:nvSpPr>
          <p:spPr bwMode="auto">
            <a:xfrm>
              <a:off x="1610" y="618"/>
              <a:ext cx="384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36895" name="Picture 3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618"/>
              <a:ext cx="385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900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897063"/>
            <a:ext cx="24511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8207375" y="357187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م</a:t>
            </a:r>
            <a:r>
              <a:rPr lang="ar-SA" sz="2000" b="1">
                <a:solidFill>
                  <a:srgbClr val="006600"/>
                </a:solidFill>
              </a:rPr>
              <a:t> </a:t>
            </a:r>
            <a:r>
              <a:rPr lang="ar-SA" sz="2000" b="1"/>
              <a:t>=</a:t>
            </a:r>
            <a:endParaRPr lang="en-US" sz="2000" b="1"/>
          </a:p>
        </p:txBody>
      </p:sp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6480175" y="4616450"/>
            <a:ext cx="205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</a:t>
            </a:r>
            <a:r>
              <a:rPr lang="ar-SA" sz="2000" b="1">
                <a:solidFill>
                  <a:srgbClr val="FF0000"/>
                </a:solidFill>
              </a:rPr>
              <a:t>100.48</a:t>
            </a:r>
            <a:r>
              <a:rPr lang="ar-SA" sz="2000" b="1">
                <a:solidFill>
                  <a:srgbClr val="006600"/>
                </a:solidFill>
              </a:rPr>
              <a:t> </a:t>
            </a:r>
            <a:r>
              <a:rPr lang="ar-SA" sz="2000" b="1">
                <a:solidFill>
                  <a:srgbClr val="FF0000"/>
                </a:solidFill>
              </a:rPr>
              <a:t>سم2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6903" name="Text Box 39"/>
          <p:cNvSpPr txBox="1">
            <a:spLocks noChangeArrowheads="1"/>
          </p:cNvSpPr>
          <p:nvPr/>
        </p:nvSpPr>
        <p:spPr bwMode="auto">
          <a:xfrm>
            <a:off x="6804025" y="2889250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مساحة نصف الدائرة</a:t>
            </a:r>
            <a:endParaRPr lang="en-US" sz="2000" b="1">
              <a:solidFill>
                <a:srgbClr val="FF0000"/>
              </a:solidFill>
            </a:endParaRPr>
          </a:p>
        </p:txBody>
      </p:sp>
      <p:grpSp>
        <p:nvGrpSpPr>
          <p:cNvPr id="36904" name="Group 40"/>
          <p:cNvGrpSpPr>
            <a:grpSpLocks/>
          </p:cNvGrpSpPr>
          <p:nvPr/>
        </p:nvGrpSpPr>
        <p:grpSpPr bwMode="auto">
          <a:xfrm>
            <a:off x="7107238" y="3451225"/>
            <a:ext cx="1173162" cy="700088"/>
            <a:chOff x="2948" y="2309"/>
            <a:chExt cx="739" cy="441"/>
          </a:xfrm>
        </p:grpSpPr>
        <p:grpSp>
          <p:nvGrpSpPr>
            <p:cNvPr id="36905" name="Group 41"/>
            <p:cNvGrpSpPr>
              <a:grpSpLocks/>
            </p:cNvGrpSpPr>
            <p:nvPr/>
          </p:nvGrpSpPr>
          <p:grpSpPr bwMode="auto">
            <a:xfrm>
              <a:off x="3438" y="2309"/>
              <a:ext cx="249" cy="441"/>
              <a:chOff x="3438" y="2309"/>
              <a:chExt cx="249" cy="441"/>
            </a:xfrm>
          </p:grpSpPr>
          <p:sp>
            <p:nvSpPr>
              <p:cNvPr id="36906" name="Text Box 42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36907" name="Line 43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908" name="Text Box 44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  <p:sp>
          <p:nvSpPr>
            <p:cNvPr id="36909" name="Text Box 45"/>
            <p:cNvSpPr txBox="1">
              <a:spLocks noChangeArrowheads="1"/>
            </p:cNvSpPr>
            <p:nvPr/>
          </p:nvSpPr>
          <p:spPr bwMode="auto">
            <a:xfrm>
              <a:off x="2948" y="2386"/>
              <a:ext cx="5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rgbClr val="FF0000"/>
                  </a:solidFill>
                </a:rPr>
                <a:t>ط نـق2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6910" name="Group 46"/>
          <p:cNvGrpSpPr>
            <a:grpSpLocks/>
          </p:cNvGrpSpPr>
          <p:nvPr/>
        </p:nvGrpSpPr>
        <p:grpSpPr bwMode="auto">
          <a:xfrm>
            <a:off x="5688013" y="3990975"/>
            <a:ext cx="2844800" cy="700088"/>
            <a:chOff x="3198" y="2287"/>
            <a:chExt cx="1632" cy="441"/>
          </a:xfrm>
        </p:grpSpPr>
        <p:sp>
          <p:nvSpPr>
            <p:cNvPr id="36911" name="Text Box 47"/>
            <p:cNvSpPr txBox="1">
              <a:spLocks noChangeArrowheads="1"/>
            </p:cNvSpPr>
            <p:nvPr/>
          </p:nvSpPr>
          <p:spPr bwMode="auto">
            <a:xfrm>
              <a:off x="3198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rgbClr val="FF0000"/>
                  </a:solidFill>
                </a:rPr>
                <a:t>=      × 3.14 ×  </a:t>
              </a:r>
              <a:r>
                <a:rPr lang="ar-SA" sz="2800" b="1" baseline="30000">
                  <a:solidFill>
                    <a:srgbClr val="FF0000"/>
                  </a:solidFill>
                </a:rPr>
                <a:t>2</a:t>
              </a:r>
              <a:r>
                <a:rPr lang="ar-SA" sz="2000" b="1">
                  <a:solidFill>
                    <a:srgbClr val="FF0000"/>
                  </a:solidFill>
                </a:rPr>
                <a:t>8</a:t>
              </a:r>
              <a:endParaRPr lang="en-US" sz="2800" b="1" baseline="30000">
                <a:solidFill>
                  <a:srgbClr val="FF0000"/>
                </a:solidFill>
              </a:endParaRPr>
            </a:p>
          </p:txBody>
        </p:sp>
        <p:grpSp>
          <p:nvGrpSpPr>
            <p:cNvPr id="36912" name="Group 48"/>
            <p:cNvGrpSpPr>
              <a:grpSpLocks/>
            </p:cNvGrpSpPr>
            <p:nvPr/>
          </p:nvGrpSpPr>
          <p:grpSpPr bwMode="auto">
            <a:xfrm>
              <a:off x="4400" y="2287"/>
              <a:ext cx="249" cy="441"/>
              <a:chOff x="3438" y="2309"/>
              <a:chExt cx="249" cy="441"/>
            </a:xfrm>
          </p:grpSpPr>
          <p:sp>
            <p:nvSpPr>
              <p:cNvPr id="36913" name="Text Box 49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36914" name="Line 50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915" name="Text Box 51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36916" name="Line 52"/>
          <p:cNvSpPr>
            <a:spLocks noChangeShapeType="1"/>
          </p:cNvSpPr>
          <p:nvPr/>
        </p:nvSpPr>
        <p:spPr bwMode="auto">
          <a:xfrm flipV="1">
            <a:off x="2209800" y="1938338"/>
            <a:ext cx="0" cy="722312"/>
          </a:xfrm>
          <a:prstGeom prst="line">
            <a:avLst/>
          </a:prstGeom>
          <a:noFill/>
          <a:ln w="38100">
            <a:solidFill>
              <a:srgbClr val="CC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2087563" y="2133600"/>
            <a:ext cx="79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8 سم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47714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73" grpId="0"/>
      <p:bldP spid="36874" grpId="0"/>
      <p:bldP spid="36875" grpId="0"/>
      <p:bldP spid="36876" grpId="0"/>
      <p:bldP spid="36877" grpId="0"/>
      <p:bldP spid="36878" grpId="0"/>
      <p:bldP spid="36901" grpId="0"/>
      <p:bldP spid="36902" grpId="0"/>
      <p:bldP spid="36903" grpId="0"/>
      <p:bldP spid="36916" grpId="0" animBg="1"/>
      <p:bldP spid="368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80963"/>
            <a:ext cx="3006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2268538" y="728663"/>
            <a:ext cx="662305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200900" y="5327650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الشكل =</a:t>
            </a:r>
            <a:endParaRPr lang="en-US" sz="2000" b="1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364163" y="5362575"/>
            <a:ext cx="1979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28.8</a:t>
            </a:r>
            <a:r>
              <a:rPr lang="ar-SA" sz="2000" b="1"/>
              <a:t> + </a:t>
            </a:r>
            <a:r>
              <a:rPr lang="ar-SA" sz="2000" b="1">
                <a:solidFill>
                  <a:srgbClr val="006600"/>
                </a:solidFill>
              </a:rPr>
              <a:t>9.8</a:t>
            </a:r>
            <a:r>
              <a:rPr lang="ar-SA" sz="2000" b="1"/>
              <a:t> </a:t>
            </a: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=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744913" y="5370513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38.6 قدم مربعة</a:t>
            </a:r>
            <a:endParaRPr lang="en-US" sz="2000" b="1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364163" y="1917700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الشكل مقسم إلى مثلث وشبه منحرف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676775" y="3536950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م </a:t>
            </a:r>
            <a:r>
              <a:rPr lang="ar-SA" sz="2000" b="1"/>
              <a:t>=</a:t>
            </a:r>
            <a:endParaRPr lang="en-US" sz="2000" b="1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986088" y="4581525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ar-SA" sz="2000" b="1"/>
              <a:t> </a:t>
            </a:r>
            <a:r>
              <a:rPr lang="ar-SA" sz="2000" b="1">
                <a:solidFill>
                  <a:srgbClr val="006600"/>
                </a:solidFill>
              </a:rPr>
              <a:t>9.8 قدم مربعة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3273425" y="2924175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مساحة المثلث</a:t>
            </a:r>
            <a:endParaRPr lang="en-US" sz="2000" b="1">
              <a:solidFill>
                <a:srgbClr val="006600"/>
              </a:solidFill>
            </a:endParaRPr>
          </a:p>
        </p:txBody>
      </p:sp>
      <p:grpSp>
        <p:nvGrpSpPr>
          <p:cNvPr id="37899" name="Group 11"/>
          <p:cNvGrpSpPr>
            <a:grpSpLocks/>
          </p:cNvGrpSpPr>
          <p:nvPr/>
        </p:nvGrpSpPr>
        <p:grpSpPr bwMode="auto">
          <a:xfrm>
            <a:off x="2552700" y="3416300"/>
            <a:ext cx="2197100" cy="700088"/>
            <a:chOff x="3492" y="1947"/>
            <a:chExt cx="1384" cy="441"/>
          </a:xfrm>
        </p:grpSpPr>
        <p:grpSp>
          <p:nvGrpSpPr>
            <p:cNvPr id="37900" name="Group 12"/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37901" name="Text Box 13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37902" name="Line 14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03" name="Text Box 15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  <p:sp>
          <p:nvSpPr>
            <p:cNvPr id="37904" name="Text Box 16"/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rgbClr val="006600"/>
                  </a:solidFill>
                </a:rPr>
                <a:t>ق ع</a:t>
              </a:r>
              <a:endParaRPr lang="en-US" sz="20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37905" name="Group 17"/>
          <p:cNvGrpSpPr>
            <a:grpSpLocks/>
          </p:cNvGrpSpPr>
          <p:nvPr/>
        </p:nvGrpSpPr>
        <p:grpSpPr bwMode="auto">
          <a:xfrm>
            <a:off x="2411413" y="3956050"/>
            <a:ext cx="2590800" cy="700088"/>
            <a:chOff x="3403" y="2287"/>
            <a:chExt cx="1632" cy="441"/>
          </a:xfrm>
        </p:grpSpPr>
        <p:sp>
          <p:nvSpPr>
            <p:cNvPr id="37906" name="Text Box 18"/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=      </a:t>
              </a:r>
              <a:r>
                <a:rPr lang="ar-SA" sz="2000" b="1">
                  <a:solidFill>
                    <a:srgbClr val="006600"/>
                  </a:solidFill>
                </a:rPr>
                <a:t>× </a:t>
              </a:r>
              <a:r>
                <a:rPr lang="ar-SA" sz="2000" b="1"/>
                <a:t> </a:t>
              </a:r>
              <a:r>
                <a:rPr lang="ar-SA" sz="2000" b="1">
                  <a:solidFill>
                    <a:srgbClr val="006600"/>
                  </a:solidFill>
                </a:rPr>
                <a:t>7 ×  2.8</a:t>
              </a:r>
              <a:endParaRPr lang="en-US" sz="28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37907" name="Group 19"/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37908" name="Text Box 20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37909" name="Line 21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10" name="Text Box 22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pic>
        <p:nvPicPr>
          <p:cNvPr id="3791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8263"/>
            <a:ext cx="25463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12" name="Group 24"/>
          <p:cNvGrpSpPr>
            <a:grpSpLocks noChangeAspect="1"/>
          </p:cNvGrpSpPr>
          <p:nvPr/>
        </p:nvGrpSpPr>
        <p:grpSpPr bwMode="auto">
          <a:xfrm>
            <a:off x="2555875" y="873125"/>
            <a:ext cx="6110288" cy="433388"/>
            <a:chOff x="1610" y="618"/>
            <a:chExt cx="3849" cy="227"/>
          </a:xfrm>
        </p:grpSpPr>
        <p:sp>
          <p:nvSpPr>
            <p:cNvPr id="37913" name="AutoShape 25"/>
            <p:cNvSpPr>
              <a:spLocks noChangeAspect="1" noChangeArrowheads="1" noTextEdit="1"/>
            </p:cNvSpPr>
            <p:nvPr/>
          </p:nvSpPr>
          <p:spPr bwMode="auto">
            <a:xfrm>
              <a:off x="1610" y="618"/>
              <a:ext cx="384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37914" name="Picture 2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618"/>
              <a:ext cx="385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935" name="Text Box 47"/>
          <p:cNvSpPr txBox="1">
            <a:spLocks noChangeArrowheads="1"/>
          </p:cNvSpPr>
          <p:nvPr/>
        </p:nvSpPr>
        <p:spPr bwMode="auto">
          <a:xfrm>
            <a:off x="8062913" y="3608388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م</a:t>
            </a:r>
            <a:r>
              <a:rPr lang="ar-SA" sz="2000" b="1">
                <a:solidFill>
                  <a:srgbClr val="006600"/>
                </a:solidFill>
              </a:rPr>
              <a:t> </a:t>
            </a:r>
            <a:r>
              <a:rPr lang="ar-SA" sz="2000" b="1"/>
              <a:t>=</a:t>
            </a:r>
            <a:endParaRPr lang="en-US" sz="2000" b="1"/>
          </a:p>
        </p:txBody>
      </p:sp>
      <p:sp>
        <p:nvSpPr>
          <p:cNvPr id="37936" name="Text Box 48"/>
          <p:cNvSpPr txBox="1">
            <a:spLocks noChangeArrowheads="1"/>
          </p:cNvSpPr>
          <p:nvPr/>
        </p:nvSpPr>
        <p:spPr bwMode="auto">
          <a:xfrm>
            <a:off x="6372225" y="4652963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</a:t>
            </a:r>
            <a:r>
              <a:rPr lang="ar-SA" sz="2000" b="1">
                <a:solidFill>
                  <a:srgbClr val="FF0000"/>
                </a:solidFill>
              </a:rPr>
              <a:t>28.8</a:t>
            </a:r>
            <a:r>
              <a:rPr lang="ar-SA" sz="2000" b="1">
                <a:solidFill>
                  <a:srgbClr val="006600"/>
                </a:solidFill>
              </a:rPr>
              <a:t> </a:t>
            </a:r>
            <a:r>
              <a:rPr lang="ar-SA" sz="2000" b="1">
                <a:solidFill>
                  <a:srgbClr val="FF0000"/>
                </a:solidFill>
              </a:rPr>
              <a:t>قدم مربعة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7937" name="Text Box 49"/>
          <p:cNvSpPr txBox="1">
            <a:spLocks noChangeArrowheads="1"/>
          </p:cNvSpPr>
          <p:nvPr/>
        </p:nvSpPr>
        <p:spPr bwMode="auto">
          <a:xfrm>
            <a:off x="6659563" y="2925763"/>
            <a:ext cx="1944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مساحة شبه المنحرف</a:t>
            </a:r>
            <a:endParaRPr lang="en-US" sz="2000" b="1">
              <a:solidFill>
                <a:srgbClr val="FF0000"/>
              </a:solidFill>
            </a:endParaRPr>
          </a:p>
        </p:txBody>
      </p:sp>
      <p:grpSp>
        <p:nvGrpSpPr>
          <p:cNvPr id="37938" name="Group 50"/>
          <p:cNvGrpSpPr>
            <a:grpSpLocks/>
          </p:cNvGrpSpPr>
          <p:nvPr/>
        </p:nvGrpSpPr>
        <p:grpSpPr bwMode="auto">
          <a:xfrm>
            <a:off x="5938838" y="3487738"/>
            <a:ext cx="2197100" cy="700087"/>
            <a:chOff x="3492" y="1947"/>
            <a:chExt cx="1384" cy="441"/>
          </a:xfrm>
        </p:grpSpPr>
        <p:grpSp>
          <p:nvGrpSpPr>
            <p:cNvPr id="37939" name="Group 51"/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37940" name="Text Box 52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37941" name="Line 53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42" name="Text Box 54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  <p:sp>
          <p:nvSpPr>
            <p:cNvPr id="37943" name="Text Box 55"/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rgbClr val="FF0000"/>
                  </a:solidFill>
                </a:rPr>
                <a:t>ع ( ق</a:t>
              </a:r>
              <a:r>
                <a:rPr lang="ar-SA" sz="2800" b="1" baseline="-25000">
                  <a:solidFill>
                    <a:srgbClr val="FF0000"/>
                  </a:solidFill>
                </a:rPr>
                <a:t>1</a:t>
              </a:r>
              <a:r>
                <a:rPr lang="ar-SA" sz="2000" b="1">
                  <a:solidFill>
                    <a:srgbClr val="FF0000"/>
                  </a:solidFill>
                </a:rPr>
                <a:t> + ق</a:t>
              </a:r>
              <a:r>
                <a:rPr lang="ar-SA" sz="2800" b="1" baseline="-25000">
                  <a:solidFill>
                    <a:srgbClr val="FF0000"/>
                  </a:solidFill>
                </a:rPr>
                <a:t>2</a:t>
              </a:r>
              <a:r>
                <a:rPr lang="ar-SA" sz="2000" b="1">
                  <a:solidFill>
                    <a:srgbClr val="FF0000"/>
                  </a:solidFill>
                </a:rPr>
                <a:t> )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7944" name="Group 56"/>
          <p:cNvGrpSpPr>
            <a:grpSpLocks/>
          </p:cNvGrpSpPr>
          <p:nvPr/>
        </p:nvGrpSpPr>
        <p:grpSpPr bwMode="auto">
          <a:xfrm>
            <a:off x="5797550" y="4027488"/>
            <a:ext cx="2590800" cy="700087"/>
            <a:chOff x="3403" y="2287"/>
            <a:chExt cx="1632" cy="441"/>
          </a:xfrm>
        </p:grpSpPr>
        <p:sp>
          <p:nvSpPr>
            <p:cNvPr id="37945" name="Text Box 57"/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=      </a:t>
              </a:r>
              <a:r>
                <a:rPr lang="ar-SA" sz="2000" b="1">
                  <a:solidFill>
                    <a:srgbClr val="FF0000"/>
                  </a:solidFill>
                </a:rPr>
                <a:t>× 3.6</a:t>
              </a:r>
              <a:r>
                <a:rPr lang="ar-SA" sz="2000" b="1">
                  <a:solidFill>
                    <a:srgbClr val="006600"/>
                  </a:solidFill>
                </a:rPr>
                <a:t> </a:t>
              </a:r>
              <a:r>
                <a:rPr lang="ar-SA" sz="2000" b="1">
                  <a:solidFill>
                    <a:srgbClr val="FF0000"/>
                  </a:solidFill>
                </a:rPr>
                <a:t>( 9 + 7 )</a:t>
              </a:r>
              <a:endParaRPr lang="en-US" sz="2800" b="1" baseline="30000">
                <a:solidFill>
                  <a:srgbClr val="FF0000"/>
                </a:solidFill>
              </a:endParaRPr>
            </a:p>
          </p:txBody>
        </p:sp>
        <p:grpSp>
          <p:nvGrpSpPr>
            <p:cNvPr id="37946" name="Group 58"/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37947" name="Text Box 59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37948" name="Line 60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49" name="Text Box 61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grpSp>
        <p:nvGrpSpPr>
          <p:cNvPr id="37951" name="Group 63"/>
          <p:cNvGrpSpPr>
            <a:grpSpLocks noChangeAspect="1"/>
          </p:cNvGrpSpPr>
          <p:nvPr/>
        </p:nvGrpSpPr>
        <p:grpSpPr bwMode="auto">
          <a:xfrm>
            <a:off x="201613" y="1327150"/>
            <a:ext cx="3313112" cy="2349500"/>
            <a:chOff x="136" y="845"/>
            <a:chExt cx="2087" cy="1480"/>
          </a:xfrm>
        </p:grpSpPr>
        <p:sp>
          <p:nvSpPr>
            <p:cNvPr id="37950" name="AutoShape 62"/>
            <p:cNvSpPr>
              <a:spLocks noChangeAspect="1" noChangeArrowheads="1" noTextEdit="1"/>
            </p:cNvSpPr>
            <p:nvPr/>
          </p:nvSpPr>
          <p:spPr bwMode="auto">
            <a:xfrm>
              <a:off x="136" y="845"/>
              <a:ext cx="2087" cy="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37952" name="Picture 6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845"/>
              <a:ext cx="2100" cy="1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934" name="Line 46"/>
          <p:cNvSpPr>
            <a:spLocks noChangeShapeType="1"/>
          </p:cNvSpPr>
          <p:nvPr/>
        </p:nvSpPr>
        <p:spPr bwMode="auto">
          <a:xfrm flipV="1">
            <a:off x="1706563" y="1484313"/>
            <a:ext cx="0" cy="722312"/>
          </a:xfrm>
          <a:prstGeom prst="line">
            <a:avLst/>
          </a:prstGeom>
          <a:noFill/>
          <a:ln w="38100">
            <a:solidFill>
              <a:srgbClr val="CC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7932" name="Text Box 44"/>
          <p:cNvSpPr txBox="1">
            <a:spLocks noChangeArrowheads="1"/>
          </p:cNvSpPr>
          <p:nvPr/>
        </p:nvSpPr>
        <p:spPr bwMode="auto">
          <a:xfrm>
            <a:off x="576263" y="1628775"/>
            <a:ext cx="1185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2.8 قدم</a:t>
            </a:r>
            <a:endParaRPr lang="en-US" sz="2400" b="1"/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2195513" y="620713"/>
            <a:ext cx="3708400" cy="1042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ارتفاع المثلث = 6.4 – 3.6 = 2.8 قدم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33072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7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7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7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7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37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7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7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5" dur="1000"/>
                                        <p:tgtEl>
                                          <p:spTgt spid="37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37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37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2" grpId="0"/>
      <p:bldP spid="37893" grpId="0"/>
      <p:bldP spid="37894" grpId="0"/>
      <p:bldP spid="37895" grpId="0"/>
      <p:bldP spid="37896" grpId="0"/>
      <p:bldP spid="37897" grpId="0"/>
      <p:bldP spid="37935" grpId="0"/>
      <p:bldP spid="37936" grpId="0"/>
      <p:bldP spid="37934" grpId="0" animBg="1"/>
      <p:bldP spid="37932" grpId="0"/>
      <p:bldP spid="37953" grpId="0" animBg="1"/>
      <p:bldP spid="3795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80963"/>
            <a:ext cx="3006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2268538" y="728663"/>
            <a:ext cx="662305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pic>
        <p:nvPicPr>
          <p:cNvPr id="3893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8263"/>
            <a:ext cx="25463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62" name="Group 50"/>
          <p:cNvGrpSpPr>
            <a:grpSpLocks noChangeAspect="1"/>
          </p:cNvGrpSpPr>
          <p:nvPr/>
        </p:nvGrpSpPr>
        <p:grpSpPr bwMode="auto">
          <a:xfrm>
            <a:off x="2592388" y="836613"/>
            <a:ext cx="6126162" cy="487362"/>
            <a:chOff x="2812" y="572"/>
            <a:chExt cx="2680" cy="262"/>
          </a:xfrm>
        </p:grpSpPr>
        <p:sp>
          <p:nvSpPr>
            <p:cNvPr id="38961" name="AutoShape 49"/>
            <p:cNvSpPr>
              <a:spLocks noChangeAspect="1" noChangeArrowheads="1" noTextEdit="1"/>
            </p:cNvSpPr>
            <p:nvPr/>
          </p:nvSpPr>
          <p:spPr bwMode="auto">
            <a:xfrm>
              <a:off x="2812" y="572"/>
              <a:ext cx="268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38963" name="Picture 5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572"/>
              <a:ext cx="268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8170863" y="281622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م</a:t>
            </a:r>
            <a:r>
              <a:rPr lang="ar-SA" sz="2000" b="1">
                <a:solidFill>
                  <a:srgbClr val="FF0000"/>
                </a:solidFill>
              </a:rPr>
              <a:t> </a:t>
            </a:r>
            <a:r>
              <a:rPr lang="ar-SA" sz="2000" b="1"/>
              <a:t>=</a:t>
            </a:r>
            <a:endParaRPr lang="en-US" sz="2000" b="1"/>
          </a:p>
        </p:txBody>
      </p:sp>
      <p:sp>
        <p:nvSpPr>
          <p:cNvPr id="38965" name="Text Box 53"/>
          <p:cNvSpPr txBox="1">
            <a:spLocks noChangeArrowheads="1"/>
          </p:cNvSpPr>
          <p:nvPr/>
        </p:nvSpPr>
        <p:spPr bwMode="auto">
          <a:xfrm>
            <a:off x="6659563" y="2852738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الطول × العرض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8966" name="Text Box 54"/>
          <p:cNvSpPr txBox="1">
            <a:spLocks noChangeArrowheads="1"/>
          </p:cNvSpPr>
          <p:nvPr/>
        </p:nvSpPr>
        <p:spPr bwMode="auto">
          <a:xfrm>
            <a:off x="6873875" y="3355975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0000FF"/>
                </a:solidFill>
              </a:rPr>
              <a:t>42 ×  25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8967" name="Text Box 55"/>
          <p:cNvSpPr txBox="1">
            <a:spLocks noChangeArrowheads="1"/>
          </p:cNvSpPr>
          <p:nvPr/>
        </p:nvSpPr>
        <p:spPr bwMode="auto">
          <a:xfrm>
            <a:off x="6873875" y="3860800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0000FF"/>
                </a:solidFill>
              </a:rPr>
              <a:t>1050</a:t>
            </a:r>
            <a:r>
              <a:rPr lang="ar-SA" sz="2000" b="1">
                <a:solidFill>
                  <a:srgbClr val="FF0000"/>
                </a:solidFill>
              </a:rPr>
              <a:t> </a:t>
            </a:r>
            <a:r>
              <a:rPr lang="ar-SA" sz="2000" b="1">
                <a:solidFill>
                  <a:srgbClr val="0000FF"/>
                </a:solidFill>
              </a:rPr>
              <a:t>م2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8968" name="Text Box 56"/>
          <p:cNvSpPr txBox="1">
            <a:spLocks noChangeArrowheads="1"/>
          </p:cNvSpPr>
          <p:nvPr/>
        </p:nvSpPr>
        <p:spPr bwMode="auto">
          <a:xfrm>
            <a:off x="6624638" y="2205038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مساحة المستطيل الكبير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8969" name="Text Box 57"/>
          <p:cNvSpPr txBox="1">
            <a:spLocks noChangeArrowheads="1"/>
          </p:cNvSpPr>
          <p:nvPr/>
        </p:nvSpPr>
        <p:spPr bwMode="auto">
          <a:xfrm>
            <a:off x="6408738" y="5041900"/>
            <a:ext cx="2339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المنطقة المظللة =</a:t>
            </a:r>
            <a:endParaRPr lang="en-US" sz="2000" b="1"/>
          </a:p>
        </p:txBody>
      </p:sp>
      <p:sp>
        <p:nvSpPr>
          <p:cNvPr id="38970" name="Text Box 58"/>
          <p:cNvSpPr txBox="1">
            <a:spLocks noChangeArrowheads="1"/>
          </p:cNvSpPr>
          <p:nvPr/>
        </p:nvSpPr>
        <p:spPr bwMode="auto">
          <a:xfrm>
            <a:off x="4859338" y="5076825"/>
            <a:ext cx="169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1050</a:t>
            </a:r>
            <a:r>
              <a:rPr lang="ar-SA" sz="2000" b="1"/>
              <a:t> – </a:t>
            </a:r>
            <a:r>
              <a:rPr lang="ar-SA" sz="2000" b="1">
                <a:solidFill>
                  <a:srgbClr val="FF5050"/>
                </a:solidFill>
              </a:rPr>
              <a:t>440</a:t>
            </a:r>
            <a:r>
              <a:rPr lang="ar-SA" sz="2000" b="1"/>
              <a:t> =</a:t>
            </a:r>
            <a:endParaRPr lang="en-US" sz="2000" b="1"/>
          </a:p>
        </p:txBody>
      </p:sp>
      <p:sp>
        <p:nvSpPr>
          <p:cNvPr id="38971" name="Text Box 59"/>
          <p:cNvSpPr txBox="1">
            <a:spLocks noChangeArrowheads="1"/>
          </p:cNvSpPr>
          <p:nvPr/>
        </p:nvSpPr>
        <p:spPr bwMode="auto">
          <a:xfrm>
            <a:off x="3492500" y="5091113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610 م2</a:t>
            </a:r>
            <a:endParaRPr lang="en-US" sz="2000" b="1"/>
          </a:p>
        </p:txBody>
      </p:sp>
      <p:pic>
        <p:nvPicPr>
          <p:cNvPr id="38988" name="Picture 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68525"/>
            <a:ext cx="29908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89" name="Text Box 77"/>
          <p:cNvSpPr txBox="1">
            <a:spLocks noChangeArrowheads="1"/>
          </p:cNvSpPr>
          <p:nvPr/>
        </p:nvSpPr>
        <p:spPr bwMode="auto">
          <a:xfrm>
            <a:off x="5146675" y="281622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5050"/>
                </a:solidFill>
              </a:rPr>
              <a:t>م</a:t>
            </a:r>
            <a:r>
              <a:rPr lang="ar-SA" sz="2000" b="1">
                <a:solidFill>
                  <a:srgbClr val="FF0000"/>
                </a:solidFill>
              </a:rPr>
              <a:t> </a:t>
            </a:r>
            <a:r>
              <a:rPr lang="ar-SA" sz="2000" b="1"/>
              <a:t>=</a:t>
            </a:r>
            <a:endParaRPr lang="en-US" sz="2000" b="1"/>
          </a:p>
        </p:txBody>
      </p:sp>
      <p:sp>
        <p:nvSpPr>
          <p:cNvPr id="38990" name="Text Box 78"/>
          <p:cNvSpPr txBox="1">
            <a:spLocks noChangeArrowheads="1"/>
          </p:cNvSpPr>
          <p:nvPr/>
        </p:nvSpPr>
        <p:spPr bwMode="auto">
          <a:xfrm>
            <a:off x="3635375" y="2852738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5050"/>
                </a:solidFill>
              </a:rPr>
              <a:t>الطول × العرض</a:t>
            </a:r>
            <a:endParaRPr lang="en-US" sz="2000" b="1">
              <a:solidFill>
                <a:srgbClr val="FF5050"/>
              </a:solidFill>
            </a:endParaRPr>
          </a:p>
        </p:txBody>
      </p:sp>
      <p:sp>
        <p:nvSpPr>
          <p:cNvPr id="38991" name="Text Box 79"/>
          <p:cNvSpPr txBox="1">
            <a:spLocks noChangeArrowheads="1"/>
          </p:cNvSpPr>
          <p:nvPr/>
        </p:nvSpPr>
        <p:spPr bwMode="auto">
          <a:xfrm>
            <a:off x="3849688" y="3355975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FF5050"/>
                </a:solidFill>
              </a:rPr>
              <a:t>22 ×  20</a:t>
            </a:r>
            <a:endParaRPr lang="en-US" sz="2000" b="1">
              <a:solidFill>
                <a:srgbClr val="FF5050"/>
              </a:solidFill>
            </a:endParaRPr>
          </a:p>
        </p:txBody>
      </p:sp>
      <p:sp>
        <p:nvSpPr>
          <p:cNvPr id="38992" name="Text Box 80"/>
          <p:cNvSpPr txBox="1">
            <a:spLocks noChangeArrowheads="1"/>
          </p:cNvSpPr>
          <p:nvPr/>
        </p:nvSpPr>
        <p:spPr bwMode="auto">
          <a:xfrm>
            <a:off x="3849688" y="386080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FF5050"/>
                </a:solidFill>
              </a:rPr>
              <a:t>440 م2</a:t>
            </a:r>
            <a:endParaRPr lang="en-US" sz="2000" b="1">
              <a:solidFill>
                <a:srgbClr val="FF5050"/>
              </a:solidFill>
            </a:endParaRPr>
          </a:p>
        </p:txBody>
      </p:sp>
      <p:sp>
        <p:nvSpPr>
          <p:cNvPr id="38993" name="Text Box 81"/>
          <p:cNvSpPr txBox="1">
            <a:spLocks noChangeArrowheads="1"/>
          </p:cNvSpPr>
          <p:nvPr/>
        </p:nvSpPr>
        <p:spPr bwMode="auto">
          <a:xfrm>
            <a:off x="3492500" y="2205038"/>
            <a:ext cx="2268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FF5050"/>
                </a:solidFill>
              </a:rPr>
              <a:t>مساحة المستطيل الصغير</a:t>
            </a:r>
            <a:endParaRPr lang="en-US" sz="2000" b="1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0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8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8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8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8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8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8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8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8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8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64" grpId="0"/>
      <p:bldP spid="38965" grpId="0"/>
      <p:bldP spid="38966" grpId="0"/>
      <p:bldP spid="38967" grpId="0"/>
      <p:bldP spid="38968" grpId="0"/>
      <p:bldP spid="38969" grpId="0"/>
      <p:bldP spid="38970" grpId="0"/>
      <p:bldP spid="38971" grpId="0"/>
      <p:bldP spid="38989" grpId="0"/>
      <p:bldP spid="38990" grpId="0"/>
      <p:bldP spid="38991" grpId="0"/>
      <p:bldP spid="38992" grpId="0"/>
      <p:bldP spid="389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80963"/>
            <a:ext cx="3006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2268538" y="728663"/>
            <a:ext cx="662305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8263"/>
            <a:ext cx="25463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1" name="Group 5"/>
          <p:cNvGrpSpPr>
            <a:grpSpLocks noChangeAspect="1"/>
          </p:cNvGrpSpPr>
          <p:nvPr/>
        </p:nvGrpSpPr>
        <p:grpSpPr bwMode="auto">
          <a:xfrm>
            <a:off x="2592388" y="836613"/>
            <a:ext cx="6126162" cy="487362"/>
            <a:chOff x="2812" y="572"/>
            <a:chExt cx="2680" cy="262"/>
          </a:xfrm>
        </p:grpSpPr>
        <p:sp>
          <p:nvSpPr>
            <p:cNvPr id="39942" name="AutoShape 6"/>
            <p:cNvSpPr>
              <a:spLocks noChangeAspect="1" noChangeArrowheads="1" noTextEdit="1"/>
            </p:cNvSpPr>
            <p:nvPr/>
          </p:nvSpPr>
          <p:spPr bwMode="auto">
            <a:xfrm>
              <a:off x="2812" y="572"/>
              <a:ext cx="268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39943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572"/>
              <a:ext cx="268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6408738" y="5041900"/>
            <a:ext cx="2339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المنطقة المظللة =</a:t>
            </a:r>
            <a:endParaRPr lang="en-US" sz="2000" b="1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4859338" y="5076825"/>
            <a:ext cx="169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75</a:t>
            </a:r>
            <a:r>
              <a:rPr lang="ar-SA" sz="2000" b="1"/>
              <a:t> – </a:t>
            </a:r>
            <a:r>
              <a:rPr lang="ar-SA" sz="2000" b="1">
                <a:solidFill>
                  <a:srgbClr val="FF5050"/>
                </a:solidFill>
              </a:rPr>
              <a:t>36 </a:t>
            </a:r>
            <a:r>
              <a:rPr lang="ar-SA" sz="2000" b="1"/>
              <a:t> =</a:t>
            </a:r>
            <a:endParaRPr lang="en-US" sz="2000" b="1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3852863" y="5091113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39 سم2</a:t>
            </a:r>
            <a:endParaRPr lang="en-US" sz="2000" b="1"/>
          </a:p>
        </p:txBody>
      </p:sp>
      <p:pic>
        <p:nvPicPr>
          <p:cNvPr id="39958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312988"/>
            <a:ext cx="29829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8207375" y="2673350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chemeClr val="accent2"/>
                </a:solidFill>
              </a:rPr>
              <a:t>م</a:t>
            </a:r>
            <a:r>
              <a:rPr lang="ar-SA" sz="2000" b="1">
                <a:solidFill>
                  <a:srgbClr val="006600"/>
                </a:solidFill>
              </a:rPr>
              <a:t> </a:t>
            </a:r>
            <a:r>
              <a:rPr lang="ar-SA" sz="2000" b="1"/>
              <a:t>=</a:t>
            </a:r>
            <a:endParaRPr lang="en-US" sz="2000" b="1"/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6551613" y="3717925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ar-SA" sz="2000" b="1"/>
              <a:t> </a:t>
            </a:r>
            <a:r>
              <a:rPr lang="ar-SA" sz="2000" b="1">
                <a:solidFill>
                  <a:schemeClr val="accent2"/>
                </a:solidFill>
              </a:rPr>
              <a:t>75 سم2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6804025" y="2060575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chemeClr val="accent2"/>
                </a:solidFill>
              </a:rPr>
              <a:t>مساحة المثلث الكبير</a:t>
            </a:r>
            <a:endParaRPr lang="en-US" sz="2000" b="1">
              <a:solidFill>
                <a:schemeClr val="accent2"/>
              </a:solidFill>
            </a:endParaRPr>
          </a:p>
        </p:txBody>
      </p:sp>
      <p:grpSp>
        <p:nvGrpSpPr>
          <p:cNvPr id="39962" name="Group 26"/>
          <p:cNvGrpSpPr>
            <a:grpSpLocks/>
          </p:cNvGrpSpPr>
          <p:nvPr/>
        </p:nvGrpSpPr>
        <p:grpSpPr bwMode="auto">
          <a:xfrm>
            <a:off x="6083300" y="2552700"/>
            <a:ext cx="2197100" cy="700088"/>
            <a:chOff x="3492" y="1947"/>
            <a:chExt cx="1384" cy="441"/>
          </a:xfrm>
        </p:grpSpPr>
        <p:grpSp>
          <p:nvGrpSpPr>
            <p:cNvPr id="39963" name="Group 27"/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39964" name="Text Box 28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39965" name="Line 29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66" name="Text Box 30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  <p:sp>
          <p:nvSpPr>
            <p:cNvPr id="39967" name="Text Box 31"/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chemeClr val="accent2"/>
                  </a:solidFill>
                </a:rPr>
                <a:t>ق ع</a:t>
              </a:r>
              <a:endParaRPr lang="en-US" sz="2000" b="1">
                <a:solidFill>
                  <a:schemeClr val="accent2"/>
                </a:solidFill>
              </a:endParaRPr>
            </a:p>
          </p:txBody>
        </p:sp>
      </p:grp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5256213" y="267176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م </a:t>
            </a:r>
            <a:r>
              <a:rPr lang="ar-SA" sz="2000" b="1"/>
              <a:t>=</a:t>
            </a:r>
            <a:endParaRPr lang="en-US" sz="2000" b="1"/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3565525" y="3716338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ar-SA" sz="2000" b="1"/>
              <a:t> </a:t>
            </a:r>
            <a:r>
              <a:rPr lang="ar-SA" sz="2000" b="1">
                <a:solidFill>
                  <a:srgbClr val="006600"/>
                </a:solidFill>
              </a:rPr>
              <a:t>36 سم2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3635375" y="2058988"/>
            <a:ext cx="2162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مساحة المثلث الصغير</a:t>
            </a:r>
            <a:endParaRPr lang="en-US" sz="2000" b="1">
              <a:solidFill>
                <a:srgbClr val="006600"/>
              </a:solidFill>
            </a:endParaRPr>
          </a:p>
        </p:txBody>
      </p:sp>
      <p:grpSp>
        <p:nvGrpSpPr>
          <p:cNvPr id="39971" name="Group 35"/>
          <p:cNvGrpSpPr>
            <a:grpSpLocks/>
          </p:cNvGrpSpPr>
          <p:nvPr/>
        </p:nvGrpSpPr>
        <p:grpSpPr bwMode="auto">
          <a:xfrm>
            <a:off x="3132138" y="2551113"/>
            <a:ext cx="2197100" cy="700087"/>
            <a:chOff x="3492" y="1947"/>
            <a:chExt cx="1384" cy="441"/>
          </a:xfrm>
        </p:grpSpPr>
        <p:grpSp>
          <p:nvGrpSpPr>
            <p:cNvPr id="39972" name="Group 36"/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39973" name="Text Box 37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39974" name="Line 38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75" name="Text Box 39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  <p:sp>
          <p:nvSpPr>
            <p:cNvPr id="39976" name="Text Box 40"/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rgbClr val="006600"/>
                  </a:solidFill>
                </a:rPr>
                <a:t>ق ع</a:t>
              </a:r>
              <a:endParaRPr lang="en-US" sz="20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39977" name="Group 41"/>
          <p:cNvGrpSpPr>
            <a:grpSpLocks/>
          </p:cNvGrpSpPr>
          <p:nvPr/>
        </p:nvGrpSpPr>
        <p:grpSpPr bwMode="auto">
          <a:xfrm>
            <a:off x="5976938" y="3068638"/>
            <a:ext cx="2590800" cy="700087"/>
            <a:chOff x="3403" y="2287"/>
            <a:chExt cx="1632" cy="441"/>
          </a:xfrm>
        </p:grpSpPr>
        <p:sp>
          <p:nvSpPr>
            <p:cNvPr id="39978" name="Text Box 42"/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=      </a:t>
              </a:r>
              <a:r>
                <a:rPr lang="ar-SA" sz="2000" b="1">
                  <a:solidFill>
                    <a:srgbClr val="006600"/>
                  </a:solidFill>
                </a:rPr>
                <a:t>× </a:t>
              </a:r>
              <a:r>
                <a:rPr lang="ar-SA" sz="2000" b="1"/>
                <a:t> </a:t>
              </a:r>
              <a:r>
                <a:rPr lang="ar-SA" sz="2000" b="1">
                  <a:solidFill>
                    <a:schemeClr val="accent2"/>
                  </a:solidFill>
                </a:rPr>
                <a:t>15 ×  10</a:t>
              </a:r>
              <a:endParaRPr lang="en-US" sz="2800" b="1" baseline="30000">
                <a:solidFill>
                  <a:schemeClr val="accent2"/>
                </a:solidFill>
              </a:endParaRPr>
            </a:p>
          </p:txBody>
        </p:sp>
        <p:grpSp>
          <p:nvGrpSpPr>
            <p:cNvPr id="39979" name="Group 43"/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39980" name="Text Box 44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39981" name="Line 45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82" name="Text Box 46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grpSp>
        <p:nvGrpSpPr>
          <p:cNvPr id="39983" name="Group 47"/>
          <p:cNvGrpSpPr>
            <a:grpSpLocks/>
          </p:cNvGrpSpPr>
          <p:nvPr/>
        </p:nvGrpSpPr>
        <p:grpSpPr bwMode="auto">
          <a:xfrm>
            <a:off x="2987675" y="3068638"/>
            <a:ext cx="2590800" cy="700087"/>
            <a:chOff x="3403" y="2287"/>
            <a:chExt cx="1632" cy="441"/>
          </a:xfrm>
        </p:grpSpPr>
        <p:sp>
          <p:nvSpPr>
            <p:cNvPr id="39984" name="Text Box 48"/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=      </a:t>
              </a:r>
              <a:r>
                <a:rPr lang="ar-SA" sz="2000" b="1">
                  <a:solidFill>
                    <a:srgbClr val="006600"/>
                  </a:solidFill>
                </a:rPr>
                <a:t>× </a:t>
              </a:r>
              <a:r>
                <a:rPr lang="ar-SA" sz="2000" b="1"/>
                <a:t> </a:t>
              </a:r>
              <a:r>
                <a:rPr lang="ar-SA" sz="2000" b="1">
                  <a:solidFill>
                    <a:srgbClr val="006600"/>
                  </a:solidFill>
                </a:rPr>
                <a:t>9 ×</a:t>
              </a:r>
              <a:r>
                <a:rPr lang="ar-SA" sz="2000" b="1">
                  <a:solidFill>
                    <a:schemeClr val="accent2"/>
                  </a:solidFill>
                </a:rPr>
                <a:t>  </a:t>
              </a:r>
              <a:r>
                <a:rPr lang="ar-SA" sz="2000" b="1">
                  <a:solidFill>
                    <a:srgbClr val="006600"/>
                  </a:solidFill>
                </a:rPr>
                <a:t>8</a:t>
              </a:r>
              <a:endParaRPr lang="en-US" sz="28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39985" name="Group 49"/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39986" name="Text Box 50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39987" name="Line 51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88" name="Text Box 52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84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9" grpId="0"/>
      <p:bldP spid="39950" grpId="0"/>
      <p:bldP spid="39951" grpId="0"/>
      <p:bldP spid="39959" grpId="0"/>
      <p:bldP spid="39960" grpId="0"/>
      <p:bldP spid="39968" grpId="0"/>
      <p:bldP spid="399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80963"/>
            <a:ext cx="3006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1187450" y="728663"/>
            <a:ext cx="7704138" cy="64770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JO"/>
              <a:t> </a:t>
            </a:r>
            <a:r>
              <a:rPr lang="ar-JO" sz="2000" b="1"/>
              <a:t>يمثل الشكل المجاور بركة ماء محاطة بممر من الورد عرضه متران .</a:t>
            </a:r>
            <a:r>
              <a:rPr lang="ar-SA" sz="2000" b="1"/>
              <a:t>  </a:t>
            </a:r>
            <a:r>
              <a:rPr lang="ar-JO" sz="2000" b="1"/>
              <a:t>ما مساحة الممر ؟</a:t>
            </a:r>
            <a:endParaRPr lang="en-US" sz="2000" b="1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8263"/>
            <a:ext cx="25463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696075" y="3213100"/>
            <a:ext cx="205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chemeClr val="accent2"/>
                </a:solidFill>
              </a:rPr>
              <a:t>مساحة الممر الأيمن =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716463" y="3248025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56.52</a:t>
            </a:r>
            <a:r>
              <a:rPr lang="ar-SA" sz="2000" b="1"/>
              <a:t> – </a:t>
            </a:r>
            <a:r>
              <a:rPr lang="ar-SA" sz="2000" b="1">
                <a:solidFill>
                  <a:srgbClr val="FF5050"/>
                </a:solidFill>
              </a:rPr>
              <a:t>25.12 </a:t>
            </a:r>
            <a:r>
              <a:rPr lang="ar-SA" sz="2000" b="1"/>
              <a:t> =</a:t>
            </a:r>
            <a:endParaRPr lang="en-US" sz="2000" b="1"/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3671888" y="3262313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31.4 م2</a:t>
            </a:r>
            <a:endParaRPr lang="en-US" sz="2000" b="1"/>
          </a:p>
        </p:txBody>
      </p:sp>
      <p:pic>
        <p:nvPicPr>
          <p:cNvPr id="41002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97088"/>
            <a:ext cx="23050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5" name="PubChord"/>
          <p:cNvSpPr>
            <a:spLocks noEditPoints="1" noChangeArrowheads="1"/>
          </p:cNvSpPr>
          <p:nvPr/>
        </p:nvSpPr>
        <p:spPr bwMode="auto">
          <a:xfrm rot="13496593">
            <a:off x="1277938" y="2205038"/>
            <a:ext cx="1289050" cy="1306512"/>
          </a:xfrm>
          <a:custGeom>
            <a:avLst/>
            <a:gdLst>
              <a:gd name="G0" fmla="+- 0 0 0"/>
              <a:gd name="G1" fmla="sin 10800 -8709462"/>
              <a:gd name="G2" fmla="cos 10800 -8709462"/>
              <a:gd name="G3" fmla="sin 10800 2825300"/>
              <a:gd name="G4" fmla="cos 10800 282530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448 w 21600"/>
              <a:gd name="T1" fmla="*/ 2888 h 21600"/>
              <a:gd name="T2" fmla="*/ 11066 w 21600"/>
              <a:gd name="T3" fmla="*/ 10534 h 21600"/>
              <a:gd name="T4" fmla="*/ 18684 w 21600"/>
              <a:gd name="T5" fmla="*/ 1818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448" y="2888"/>
                </a:moveTo>
                <a:cubicBezTo>
                  <a:pt x="1249" y="4931"/>
                  <a:pt x="0" y="7798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788" y="21600"/>
                  <a:pt x="16642" y="20362"/>
                  <a:pt x="18684" y="18180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1010" name="PubChord"/>
          <p:cNvSpPr>
            <a:spLocks noEditPoints="1" noChangeArrowheads="1"/>
          </p:cNvSpPr>
          <p:nvPr/>
        </p:nvSpPr>
        <p:spPr bwMode="auto">
          <a:xfrm rot="13496593">
            <a:off x="1417638" y="2324100"/>
            <a:ext cx="1042987" cy="1055688"/>
          </a:xfrm>
          <a:custGeom>
            <a:avLst/>
            <a:gdLst>
              <a:gd name="G0" fmla="+- 0 0 0"/>
              <a:gd name="G1" fmla="sin 10800 -8483784"/>
              <a:gd name="G2" fmla="cos 10800 -8483784"/>
              <a:gd name="G3" fmla="sin 10800 2695372"/>
              <a:gd name="G4" fmla="cos 10800 2695372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937 w 21600"/>
              <a:gd name="T1" fmla="*/ 2460 h 21600"/>
              <a:gd name="T2" fmla="*/ 11436 w 21600"/>
              <a:gd name="T3" fmla="*/ 10181 h 21600"/>
              <a:gd name="T4" fmla="*/ 18935 w 21600"/>
              <a:gd name="T5" fmla="*/ 17903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937" y="2460"/>
                </a:moveTo>
                <a:cubicBezTo>
                  <a:pt x="1444" y="4512"/>
                  <a:pt x="0" y="7571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918" y="21600"/>
                  <a:pt x="16884" y="20252"/>
                  <a:pt x="18935" y="17903"/>
                </a:cubicBezTo>
                <a:close/>
              </a:path>
            </a:pathLst>
          </a:custGeom>
          <a:noFill/>
          <a:ln w="57150">
            <a:solidFill>
              <a:srgbClr val="FF5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1011" name="Rectangle 51"/>
          <p:cNvSpPr>
            <a:spLocks noChangeArrowheads="1"/>
          </p:cNvSpPr>
          <p:nvPr/>
        </p:nvSpPr>
        <p:spPr bwMode="auto">
          <a:xfrm>
            <a:off x="468313" y="2205038"/>
            <a:ext cx="1403350" cy="14446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1012" name="Rectangle 52"/>
          <p:cNvSpPr>
            <a:spLocks noChangeArrowheads="1"/>
          </p:cNvSpPr>
          <p:nvPr/>
        </p:nvSpPr>
        <p:spPr bwMode="auto">
          <a:xfrm>
            <a:off x="1928813" y="2744788"/>
            <a:ext cx="323850" cy="25241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1014" name="Text Box 54"/>
          <p:cNvSpPr txBox="1">
            <a:spLocks noChangeArrowheads="1"/>
          </p:cNvSpPr>
          <p:nvPr/>
        </p:nvSpPr>
        <p:spPr bwMode="auto">
          <a:xfrm>
            <a:off x="2951163" y="1736725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chemeClr val="accent2"/>
                </a:solidFill>
              </a:rPr>
              <a:t>56.52 م2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41015" name="Text Box 55"/>
          <p:cNvSpPr txBox="1">
            <a:spLocks noChangeArrowheads="1"/>
          </p:cNvSpPr>
          <p:nvPr/>
        </p:nvSpPr>
        <p:spPr bwMode="auto">
          <a:xfrm>
            <a:off x="6119813" y="1700213"/>
            <a:ext cx="2701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chemeClr val="accent2"/>
                </a:solidFill>
              </a:rPr>
              <a:t>مساحة نصف الدائرة الأزرق =</a:t>
            </a:r>
            <a:endParaRPr lang="en-US" sz="2000" b="1">
              <a:solidFill>
                <a:schemeClr val="accent2"/>
              </a:solidFill>
            </a:endParaRPr>
          </a:p>
        </p:txBody>
      </p:sp>
      <p:grpSp>
        <p:nvGrpSpPr>
          <p:cNvPr id="41022" name="Group 62"/>
          <p:cNvGrpSpPr>
            <a:grpSpLocks/>
          </p:cNvGrpSpPr>
          <p:nvPr/>
        </p:nvGrpSpPr>
        <p:grpSpPr bwMode="auto">
          <a:xfrm>
            <a:off x="3635375" y="1592263"/>
            <a:ext cx="2844800" cy="700087"/>
            <a:chOff x="3198" y="2287"/>
            <a:chExt cx="1632" cy="441"/>
          </a:xfrm>
        </p:grpSpPr>
        <p:sp>
          <p:nvSpPr>
            <p:cNvPr id="41023" name="Text Box 63"/>
            <p:cNvSpPr txBox="1">
              <a:spLocks noChangeArrowheads="1"/>
            </p:cNvSpPr>
            <p:nvPr/>
          </p:nvSpPr>
          <p:spPr bwMode="auto">
            <a:xfrm>
              <a:off x="3198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chemeClr val="accent2"/>
                  </a:solidFill>
                </a:rPr>
                <a:t>          × 3.14 ×  </a:t>
              </a:r>
              <a:r>
                <a:rPr lang="ar-SA" sz="2800" b="1" baseline="30000">
                  <a:solidFill>
                    <a:schemeClr val="accent2"/>
                  </a:solidFill>
                </a:rPr>
                <a:t>2</a:t>
              </a:r>
              <a:r>
                <a:rPr lang="ar-SA" sz="2000" b="1">
                  <a:solidFill>
                    <a:schemeClr val="accent2"/>
                  </a:solidFill>
                </a:rPr>
                <a:t>6 =</a:t>
              </a:r>
              <a:endParaRPr lang="en-US" sz="2800" b="1" baseline="30000">
                <a:solidFill>
                  <a:schemeClr val="accent2"/>
                </a:solidFill>
              </a:endParaRPr>
            </a:p>
          </p:txBody>
        </p:sp>
        <p:grpSp>
          <p:nvGrpSpPr>
            <p:cNvPr id="41024" name="Group 64"/>
            <p:cNvGrpSpPr>
              <a:grpSpLocks/>
            </p:cNvGrpSpPr>
            <p:nvPr/>
          </p:nvGrpSpPr>
          <p:grpSpPr bwMode="auto">
            <a:xfrm>
              <a:off x="4400" y="2287"/>
              <a:ext cx="249" cy="441"/>
              <a:chOff x="3438" y="2309"/>
              <a:chExt cx="249" cy="441"/>
            </a:xfrm>
          </p:grpSpPr>
          <p:sp>
            <p:nvSpPr>
              <p:cNvPr id="41025" name="Text Box 65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41026" name="Line 66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27" name="Text Box 67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41028" name="Text Box 68"/>
          <p:cNvSpPr txBox="1">
            <a:spLocks noChangeArrowheads="1"/>
          </p:cNvSpPr>
          <p:nvPr/>
        </p:nvSpPr>
        <p:spPr bwMode="auto">
          <a:xfrm>
            <a:off x="2951163" y="2586038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chemeClr val="accent2"/>
                </a:solidFill>
              </a:rPr>
              <a:t>25.12 م2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41029" name="Text Box 69"/>
          <p:cNvSpPr txBox="1">
            <a:spLocks noChangeArrowheads="1"/>
          </p:cNvSpPr>
          <p:nvPr/>
        </p:nvSpPr>
        <p:spPr bwMode="auto">
          <a:xfrm>
            <a:off x="6119813" y="2549525"/>
            <a:ext cx="2701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chemeClr val="accent2"/>
                </a:solidFill>
              </a:rPr>
              <a:t>مساحة نصف الدائرة الأحمر =</a:t>
            </a:r>
            <a:endParaRPr lang="en-US" sz="2000" b="1">
              <a:solidFill>
                <a:schemeClr val="accent2"/>
              </a:solidFill>
            </a:endParaRPr>
          </a:p>
        </p:txBody>
      </p:sp>
      <p:grpSp>
        <p:nvGrpSpPr>
          <p:cNvPr id="41030" name="Group 70"/>
          <p:cNvGrpSpPr>
            <a:grpSpLocks/>
          </p:cNvGrpSpPr>
          <p:nvPr/>
        </p:nvGrpSpPr>
        <p:grpSpPr bwMode="auto">
          <a:xfrm>
            <a:off x="3635375" y="2441575"/>
            <a:ext cx="2844800" cy="700088"/>
            <a:chOff x="3198" y="2287"/>
            <a:chExt cx="1632" cy="441"/>
          </a:xfrm>
        </p:grpSpPr>
        <p:sp>
          <p:nvSpPr>
            <p:cNvPr id="41031" name="Text Box 71"/>
            <p:cNvSpPr txBox="1">
              <a:spLocks noChangeArrowheads="1"/>
            </p:cNvSpPr>
            <p:nvPr/>
          </p:nvSpPr>
          <p:spPr bwMode="auto">
            <a:xfrm>
              <a:off x="3198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chemeClr val="accent2"/>
                  </a:solidFill>
                </a:rPr>
                <a:t>          × 3.14 ×  </a:t>
              </a:r>
              <a:r>
                <a:rPr lang="ar-SA" sz="2800" b="1" baseline="30000">
                  <a:solidFill>
                    <a:schemeClr val="accent2"/>
                  </a:solidFill>
                </a:rPr>
                <a:t>2</a:t>
              </a:r>
              <a:r>
                <a:rPr lang="ar-SA" sz="2000" b="1">
                  <a:solidFill>
                    <a:schemeClr val="accent2"/>
                  </a:solidFill>
                </a:rPr>
                <a:t>4 =</a:t>
              </a:r>
              <a:endParaRPr lang="en-US" sz="2800" b="1" baseline="30000">
                <a:solidFill>
                  <a:schemeClr val="accent2"/>
                </a:solidFill>
              </a:endParaRPr>
            </a:p>
          </p:txBody>
        </p:sp>
        <p:grpSp>
          <p:nvGrpSpPr>
            <p:cNvPr id="41032" name="Group 72"/>
            <p:cNvGrpSpPr>
              <a:grpSpLocks/>
            </p:cNvGrpSpPr>
            <p:nvPr/>
          </p:nvGrpSpPr>
          <p:grpSpPr bwMode="auto">
            <a:xfrm>
              <a:off x="4400" y="2287"/>
              <a:ext cx="249" cy="441"/>
              <a:chOff x="3438" y="2309"/>
              <a:chExt cx="249" cy="441"/>
            </a:xfrm>
          </p:grpSpPr>
          <p:sp>
            <p:nvSpPr>
              <p:cNvPr id="41033" name="Text Box 73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41034" name="Line 74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35" name="Text Box 75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41036" name="Text Box 76"/>
          <p:cNvSpPr txBox="1">
            <a:spLocks noChangeArrowheads="1"/>
          </p:cNvSpPr>
          <p:nvPr/>
        </p:nvSpPr>
        <p:spPr bwMode="auto">
          <a:xfrm>
            <a:off x="4679950" y="3752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الممر الأيمن = مساحة الممر السفلي =</a:t>
            </a:r>
            <a:endParaRPr lang="en-US" sz="2000" b="1"/>
          </a:p>
        </p:txBody>
      </p:sp>
      <p:sp>
        <p:nvSpPr>
          <p:cNvPr id="41038" name="Text Box 78"/>
          <p:cNvSpPr txBox="1">
            <a:spLocks noChangeArrowheads="1"/>
          </p:cNvSpPr>
          <p:nvPr/>
        </p:nvSpPr>
        <p:spPr bwMode="auto">
          <a:xfrm>
            <a:off x="6300788" y="4473575"/>
            <a:ext cx="241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chemeClr val="accent2"/>
                </a:solidFill>
              </a:rPr>
              <a:t>مساحة المستطيل الأسود =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41039" name="Rectangle 79"/>
          <p:cNvSpPr>
            <a:spLocks noChangeArrowheads="1"/>
          </p:cNvSpPr>
          <p:nvPr/>
        </p:nvSpPr>
        <p:spPr bwMode="auto">
          <a:xfrm>
            <a:off x="395288" y="2355850"/>
            <a:ext cx="179387" cy="11303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1041" name="Text Box 81"/>
          <p:cNvSpPr txBox="1">
            <a:spLocks noChangeArrowheads="1"/>
          </p:cNvSpPr>
          <p:nvPr/>
        </p:nvSpPr>
        <p:spPr bwMode="auto">
          <a:xfrm>
            <a:off x="5111750" y="4473575"/>
            <a:ext cx="126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chemeClr val="accent2"/>
                </a:solidFill>
              </a:rPr>
              <a:t>2 × 12 =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41042" name="Text Box 82"/>
          <p:cNvSpPr txBox="1">
            <a:spLocks noChangeArrowheads="1"/>
          </p:cNvSpPr>
          <p:nvPr/>
        </p:nvSpPr>
        <p:spPr bwMode="auto">
          <a:xfrm>
            <a:off x="4067175" y="4487863"/>
            <a:ext cx="126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chemeClr val="accent2"/>
                </a:solidFill>
              </a:rPr>
              <a:t>24 م2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41043" name="Text Box 83"/>
          <p:cNvSpPr txBox="1">
            <a:spLocks noChangeArrowheads="1"/>
          </p:cNvSpPr>
          <p:nvPr/>
        </p:nvSpPr>
        <p:spPr bwMode="auto">
          <a:xfrm>
            <a:off x="6227763" y="4941888"/>
            <a:ext cx="248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chemeClr val="accent2"/>
                </a:solidFill>
              </a:rPr>
              <a:t>مساحة المستطيل الأصفر =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41044" name="Text Box 84"/>
          <p:cNvSpPr txBox="1">
            <a:spLocks noChangeArrowheads="1"/>
          </p:cNvSpPr>
          <p:nvPr/>
        </p:nvSpPr>
        <p:spPr bwMode="auto">
          <a:xfrm>
            <a:off x="5111750" y="4941888"/>
            <a:ext cx="126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chemeClr val="accent2"/>
                </a:solidFill>
              </a:rPr>
              <a:t>2 × 10 =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41045" name="Text Box 85"/>
          <p:cNvSpPr txBox="1">
            <a:spLocks noChangeArrowheads="1"/>
          </p:cNvSpPr>
          <p:nvPr/>
        </p:nvSpPr>
        <p:spPr bwMode="auto">
          <a:xfrm>
            <a:off x="4103688" y="4956175"/>
            <a:ext cx="126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chemeClr val="accent2"/>
                </a:solidFill>
              </a:rPr>
              <a:t>20 م2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41049" name="Text Box 89"/>
          <p:cNvSpPr txBox="1">
            <a:spLocks noChangeArrowheads="1"/>
          </p:cNvSpPr>
          <p:nvPr/>
        </p:nvSpPr>
        <p:spPr bwMode="auto">
          <a:xfrm>
            <a:off x="6732588" y="60420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الممر كاملا =</a:t>
            </a:r>
            <a:endParaRPr lang="en-US" sz="2000" b="1"/>
          </a:p>
        </p:txBody>
      </p:sp>
      <p:sp>
        <p:nvSpPr>
          <p:cNvPr id="41050" name="Text Box 90"/>
          <p:cNvSpPr txBox="1">
            <a:spLocks noChangeArrowheads="1"/>
          </p:cNvSpPr>
          <p:nvPr/>
        </p:nvSpPr>
        <p:spPr bwMode="auto">
          <a:xfrm>
            <a:off x="3455988" y="6042025"/>
            <a:ext cx="3348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31.4 + 31.4 + 24 + 20 + 4 =</a:t>
            </a:r>
            <a:endParaRPr lang="en-US" sz="2000" b="1"/>
          </a:p>
        </p:txBody>
      </p:sp>
      <p:sp>
        <p:nvSpPr>
          <p:cNvPr id="41051" name="Text Box 91"/>
          <p:cNvSpPr txBox="1">
            <a:spLocks noChangeArrowheads="1"/>
          </p:cNvSpPr>
          <p:nvPr/>
        </p:nvSpPr>
        <p:spPr bwMode="auto">
          <a:xfrm>
            <a:off x="2339975" y="6056313"/>
            <a:ext cx="126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110.8 م2</a:t>
            </a:r>
            <a:endParaRPr lang="en-US" sz="2000" b="1"/>
          </a:p>
        </p:txBody>
      </p:sp>
      <p:sp>
        <p:nvSpPr>
          <p:cNvPr id="41053" name="Text Box 93"/>
          <p:cNvSpPr txBox="1">
            <a:spLocks noChangeArrowheads="1"/>
          </p:cNvSpPr>
          <p:nvPr/>
        </p:nvSpPr>
        <p:spPr bwMode="auto">
          <a:xfrm>
            <a:off x="3671888" y="3803650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31.4 م2</a:t>
            </a:r>
            <a:endParaRPr lang="en-US" sz="2000" b="1"/>
          </a:p>
        </p:txBody>
      </p:sp>
      <p:sp>
        <p:nvSpPr>
          <p:cNvPr id="41008" name="Text Box 48"/>
          <p:cNvSpPr txBox="1">
            <a:spLocks noChangeArrowheads="1"/>
          </p:cNvSpPr>
          <p:nvPr/>
        </p:nvSpPr>
        <p:spPr bwMode="auto">
          <a:xfrm>
            <a:off x="1706563" y="2673350"/>
            <a:ext cx="684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8م</a:t>
            </a:r>
            <a:endParaRPr lang="en-US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54" name="Text Box 94"/>
          <p:cNvSpPr txBox="1">
            <a:spLocks noChangeArrowheads="1"/>
          </p:cNvSpPr>
          <p:nvPr/>
        </p:nvSpPr>
        <p:spPr bwMode="auto">
          <a:xfrm>
            <a:off x="6624638" y="5408613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chemeClr val="accent2"/>
                </a:solidFill>
              </a:rPr>
              <a:t>مساحة المربع البني  =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41055" name="Text Box 95"/>
          <p:cNvSpPr txBox="1">
            <a:spLocks noChangeArrowheads="1"/>
          </p:cNvSpPr>
          <p:nvPr/>
        </p:nvSpPr>
        <p:spPr bwMode="auto">
          <a:xfrm>
            <a:off x="5724525" y="5437188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chemeClr val="accent2"/>
                </a:solidFill>
              </a:rPr>
              <a:t>2 × 2 =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41056" name="Text Box 96"/>
          <p:cNvSpPr txBox="1">
            <a:spLocks noChangeArrowheads="1"/>
          </p:cNvSpPr>
          <p:nvPr/>
        </p:nvSpPr>
        <p:spPr bwMode="auto">
          <a:xfrm>
            <a:off x="5146675" y="5445125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chemeClr val="accent2"/>
                </a:solidFill>
              </a:rPr>
              <a:t>4 م2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41057" name="Rectangle 97"/>
          <p:cNvSpPr>
            <a:spLocks noChangeArrowheads="1"/>
          </p:cNvSpPr>
          <p:nvPr/>
        </p:nvSpPr>
        <p:spPr bwMode="auto">
          <a:xfrm>
            <a:off x="1749425" y="3349625"/>
            <a:ext cx="144463" cy="144463"/>
          </a:xfrm>
          <a:prstGeom prst="rect">
            <a:avLst/>
          </a:prstGeom>
          <a:noFill/>
          <a:ln w="57150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984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1000"/>
                                        <p:tgtEl>
                                          <p:spTgt spid="41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4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4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4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10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1" dur="10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4" dur="10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4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4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4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4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4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800" decel="100000"/>
                                        <p:tgtEl>
                                          <p:spTgt spid="4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41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4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4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4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4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4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41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41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4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4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9" dur="1000"/>
                                        <p:tgtEl>
                                          <p:spTgt spid="4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6" dur="1000"/>
                                        <p:tgtEl>
                                          <p:spTgt spid="4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3" dur="1000"/>
                                        <p:tgtEl>
                                          <p:spTgt spid="4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4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7" dur="1000"/>
                                        <p:tgtEl>
                                          <p:spTgt spid="4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4" dur="1000"/>
                                        <p:tgtEl>
                                          <p:spTgt spid="4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8" grpId="0"/>
      <p:bldP spid="40969" grpId="0"/>
      <p:bldP spid="40970" grpId="0"/>
      <p:bldP spid="41005" grpId="0" animBg="1"/>
      <p:bldP spid="41005" grpId="1" animBg="1"/>
      <p:bldP spid="41010" grpId="0" animBg="1"/>
      <p:bldP spid="41010" grpId="1" animBg="1"/>
      <p:bldP spid="41011" grpId="0" animBg="1"/>
      <p:bldP spid="41012" grpId="0" animBg="1"/>
      <p:bldP spid="41012" grpId="1" animBg="1"/>
      <p:bldP spid="41014" grpId="0"/>
      <p:bldP spid="41015" grpId="0"/>
      <p:bldP spid="41028" grpId="0"/>
      <p:bldP spid="41029" grpId="0"/>
      <p:bldP spid="41036" grpId="0"/>
      <p:bldP spid="41038" grpId="0"/>
      <p:bldP spid="41039" grpId="0" animBg="1"/>
      <p:bldP spid="41041" grpId="0"/>
      <p:bldP spid="41042" grpId="0"/>
      <p:bldP spid="41043" grpId="0"/>
      <p:bldP spid="41044" grpId="0"/>
      <p:bldP spid="41045" grpId="0"/>
      <p:bldP spid="41049" grpId="0"/>
      <p:bldP spid="41050" grpId="0"/>
      <p:bldP spid="41051" grpId="0"/>
      <p:bldP spid="41053" grpId="0"/>
      <p:bldP spid="41008" grpId="0"/>
      <p:bldP spid="41008" grpId="1"/>
      <p:bldP spid="41054" grpId="0"/>
      <p:bldP spid="41055" grpId="0"/>
      <p:bldP spid="41056" grpId="0"/>
      <p:bldP spid="410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5976938" y="2092325"/>
            <a:ext cx="30956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>
                <a:solidFill>
                  <a:srgbClr val="0000FF"/>
                </a:solidFill>
              </a:rPr>
              <a:t>مساحة شبه المنحرف الصغير =</a:t>
            </a:r>
            <a:endParaRPr lang="en-US" sz="2200" b="1">
              <a:solidFill>
                <a:srgbClr val="0000FF"/>
              </a:solidFill>
            </a:endParaRPr>
          </a:p>
        </p:txBody>
      </p:sp>
      <p:pic>
        <p:nvPicPr>
          <p:cNvPr id="2169" name="Picture 1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15888"/>
            <a:ext cx="3730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" name="AutoShape 122"/>
          <p:cNvSpPr>
            <a:spLocks noChangeArrowheads="1"/>
          </p:cNvSpPr>
          <p:nvPr/>
        </p:nvSpPr>
        <p:spPr bwMode="auto">
          <a:xfrm>
            <a:off x="287338" y="873125"/>
            <a:ext cx="87137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JO" sz="2000" b="1"/>
              <a:t>في الشكل المجاور ، قُسمت خريطة مصر إلى مضلعات .</a:t>
            </a:r>
            <a:r>
              <a:rPr lang="ar-SA" sz="2000" b="1"/>
              <a:t> </a:t>
            </a:r>
            <a:r>
              <a:rPr lang="ar-JO" sz="2000" b="1"/>
              <a:t>اشرح كيف تستخدم المضلعات لتقدير مساحتها .</a:t>
            </a:r>
            <a:endParaRPr lang="en-US" sz="2000" b="1"/>
          </a:p>
        </p:txBody>
      </p:sp>
      <p:pic>
        <p:nvPicPr>
          <p:cNvPr id="2171" name="Picture 1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916113"/>
            <a:ext cx="262731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04" name="Group 156"/>
          <p:cNvGrpSpPr>
            <a:grpSpLocks/>
          </p:cNvGrpSpPr>
          <p:nvPr/>
        </p:nvGrpSpPr>
        <p:grpSpPr bwMode="auto">
          <a:xfrm>
            <a:off x="3600450" y="1952625"/>
            <a:ext cx="2446338" cy="739775"/>
            <a:chOff x="2268" y="1421"/>
            <a:chExt cx="1541" cy="466"/>
          </a:xfrm>
        </p:grpSpPr>
        <p:sp>
          <p:nvSpPr>
            <p:cNvPr id="2172" name="Text Box 124"/>
            <p:cNvSpPr txBox="1">
              <a:spLocks noChangeArrowheads="1"/>
            </p:cNvSpPr>
            <p:nvPr/>
          </p:nvSpPr>
          <p:spPr bwMode="auto">
            <a:xfrm>
              <a:off x="2268" y="1502"/>
              <a:ext cx="154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>
                  <a:solidFill>
                    <a:srgbClr val="0000FF"/>
                  </a:solidFill>
                </a:rPr>
                <a:t>    ع ( ق</a:t>
              </a:r>
              <a:r>
                <a:rPr lang="ar-SA" sz="2400" b="1" baseline="-25000">
                  <a:solidFill>
                    <a:srgbClr val="0000FF"/>
                  </a:solidFill>
                </a:rPr>
                <a:t>1</a:t>
              </a:r>
              <a:r>
                <a:rPr lang="ar-SA" sz="2200" b="1">
                  <a:solidFill>
                    <a:srgbClr val="0000FF"/>
                  </a:solidFill>
                </a:rPr>
                <a:t> + ق</a:t>
              </a:r>
              <a:r>
                <a:rPr lang="ar-SA" sz="2400" b="1" baseline="-25000">
                  <a:solidFill>
                    <a:srgbClr val="0000FF"/>
                  </a:solidFill>
                </a:rPr>
                <a:t>2</a:t>
              </a:r>
              <a:r>
                <a:rPr lang="ar-SA" sz="2200" b="1">
                  <a:solidFill>
                    <a:srgbClr val="0000FF"/>
                  </a:solidFill>
                </a:rPr>
                <a:t> )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  <p:grpSp>
          <p:nvGrpSpPr>
            <p:cNvPr id="2203" name="Group 155"/>
            <p:cNvGrpSpPr>
              <a:grpSpLocks/>
            </p:cNvGrpSpPr>
            <p:nvPr/>
          </p:nvGrpSpPr>
          <p:grpSpPr bwMode="auto">
            <a:xfrm>
              <a:off x="3583" y="1421"/>
              <a:ext cx="195" cy="466"/>
              <a:chOff x="3583" y="1421"/>
              <a:chExt cx="195" cy="466"/>
            </a:xfrm>
          </p:grpSpPr>
          <p:sp>
            <p:nvSpPr>
              <p:cNvPr id="2174" name="Text Box 126"/>
              <p:cNvSpPr txBox="1">
                <a:spLocks noChangeArrowheads="1"/>
              </p:cNvSpPr>
              <p:nvPr/>
            </p:nvSpPr>
            <p:spPr bwMode="auto">
              <a:xfrm>
                <a:off x="3583" y="1421"/>
                <a:ext cx="181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200" b="1"/>
                  <a:t>1</a:t>
                </a:r>
                <a:endParaRPr lang="en-US" sz="2200" b="1"/>
              </a:p>
            </p:txBody>
          </p:sp>
          <p:sp>
            <p:nvSpPr>
              <p:cNvPr id="2175" name="Text Box 127"/>
              <p:cNvSpPr txBox="1">
                <a:spLocks noChangeArrowheads="1"/>
              </p:cNvSpPr>
              <p:nvPr/>
            </p:nvSpPr>
            <p:spPr bwMode="auto">
              <a:xfrm>
                <a:off x="3583" y="1618"/>
                <a:ext cx="181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200" b="1"/>
                  <a:t>2</a:t>
                </a:r>
                <a:endParaRPr lang="en-US" sz="2200" b="1"/>
              </a:p>
            </p:txBody>
          </p:sp>
          <p:sp>
            <p:nvSpPr>
              <p:cNvPr id="2176" name="Line 128"/>
              <p:cNvSpPr>
                <a:spLocks noChangeShapeType="1"/>
              </p:cNvSpPr>
              <p:nvPr/>
            </p:nvSpPr>
            <p:spPr bwMode="auto">
              <a:xfrm flipH="1">
                <a:off x="3619" y="164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2187" name="Group 139"/>
          <p:cNvGrpSpPr>
            <a:grpSpLocks/>
          </p:cNvGrpSpPr>
          <p:nvPr/>
        </p:nvGrpSpPr>
        <p:grpSpPr bwMode="auto">
          <a:xfrm>
            <a:off x="3024188" y="2671763"/>
            <a:ext cx="3311525" cy="739775"/>
            <a:chOff x="1905" y="1874"/>
            <a:chExt cx="2086" cy="466"/>
          </a:xfrm>
        </p:grpSpPr>
        <p:sp>
          <p:nvSpPr>
            <p:cNvPr id="2173" name="Text Box 125"/>
            <p:cNvSpPr txBox="1">
              <a:spLocks noChangeArrowheads="1"/>
            </p:cNvSpPr>
            <p:nvPr/>
          </p:nvSpPr>
          <p:spPr bwMode="auto">
            <a:xfrm>
              <a:off x="1905" y="1959"/>
              <a:ext cx="208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>
                  <a:solidFill>
                    <a:srgbClr val="0000FF"/>
                  </a:solidFill>
                </a:rPr>
                <a:t>=     × 200 ( 200 + 450 )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  <p:grpSp>
          <p:nvGrpSpPr>
            <p:cNvPr id="2183" name="Group 135"/>
            <p:cNvGrpSpPr>
              <a:grpSpLocks/>
            </p:cNvGrpSpPr>
            <p:nvPr/>
          </p:nvGrpSpPr>
          <p:grpSpPr bwMode="auto">
            <a:xfrm>
              <a:off x="3619" y="1874"/>
              <a:ext cx="181" cy="466"/>
              <a:chOff x="4898" y="2984"/>
              <a:chExt cx="181" cy="466"/>
            </a:xfrm>
          </p:grpSpPr>
          <p:sp>
            <p:nvSpPr>
              <p:cNvPr id="2184" name="Text Box 136"/>
              <p:cNvSpPr txBox="1">
                <a:spLocks noChangeArrowheads="1"/>
              </p:cNvSpPr>
              <p:nvPr/>
            </p:nvSpPr>
            <p:spPr bwMode="auto">
              <a:xfrm>
                <a:off x="4898" y="2984"/>
                <a:ext cx="181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/>
                  <a:t>1</a:t>
                </a:r>
                <a:endParaRPr lang="en-US" sz="2200" b="1"/>
              </a:p>
            </p:txBody>
          </p:sp>
          <p:sp>
            <p:nvSpPr>
              <p:cNvPr id="2185" name="Text Box 137"/>
              <p:cNvSpPr txBox="1">
                <a:spLocks noChangeArrowheads="1"/>
              </p:cNvSpPr>
              <p:nvPr/>
            </p:nvSpPr>
            <p:spPr bwMode="auto">
              <a:xfrm>
                <a:off x="4898" y="3181"/>
                <a:ext cx="181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/>
                  <a:t>2</a:t>
                </a:r>
                <a:endParaRPr lang="en-US" sz="2200" b="1"/>
              </a:p>
            </p:txBody>
          </p:sp>
          <p:sp>
            <p:nvSpPr>
              <p:cNvPr id="2186" name="Line 138"/>
              <p:cNvSpPr>
                <a:spLocks noChangeShapeType="1"/>
              </p:cNvSpPr>
              <p:nvPr/>
            </p:nvSpPr>
            <p:spPr bwMode="auto">
              <a:xfrm flipH="1">
                <a:off x="4898" y="3203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2188" name="Text Box 140"/>
          <p:cNvSpPr txBox="1">
            <a:spLocks noChangeArrowheads="1"/>
          </p:cNvSpPr>
          <p:nvPr/>
        </p:nvSpPr>
        <p:spPr bwMode="auto">
          <a:xfrm>
            <a:off x="5076825" y="3413125"/>
            <a:ext cx="1258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>
                <a:solidFill>
                  <a:srgbClr val="0000FF"/>
                </a:solidFill>
              </a:rPr>
              <a:t>= 65000</a:t>
            </a:r>
            <a:endParaRPr lang="en-US" sz="2200" b="1">
              <a:solidFill>
                <a:srgbClr val="0000FF"/>
              </a:solidFill>
            </a:endParaRPr>
          </a:p>
        </p:txBody>
      </p:sp>
      <p:sp>
        <p:nvSpPr>
          <p:cNvPr id="2213" name="Text Box 165"/>
          <p:cNvSpPr txBox="1">
            <a:spLocks noChangeArrowheads="1"/>
          </p:cNvSpPr>
          <p:nvPr/>
        </p:nvSpPr>
        <p:spPr bwMode="auto">
          <a:xfrm>
            <a:off x="5976938" y="4006850"/>
            <a:ext cx="30956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>
                <a:solidFill>
                  <a:srgbClr val="FF0000"/>
                </a:solidFill>
              </a:rPr>
              <a:t>مساحة شبه المنحرف الكبير =</a:t>
            </a:r>
            <a:endParaRPr lang="en-US" sz="2200" b="1">
              <a:solidFill>
                <a:srgbClr val="FF0000"/>
              </a:solidFill>
            </a:endParaRPr>
          </a:p>
        </p:txBody>
      </p:sp>
      <p:grpSp>
        <p:nvGrpSpPr>
          <p:cNvPr id="2214" name="Group 166"/>
          <p:cNvGrpSpPr>
            <a:grpSpLocks/>
          </p:cNvGrpSpPr>
          <p:nvPr/>
        </p:nvGrpSpPr>
        <p:grpSpPr bwMode="auto">
          <a:xfrm>
            <a:off x="3600450" y="3867150"/>
            <a:ext cx="2446338" cy="739775"/>
            <a:chOff x="2268" y="1421"/>
            <a:chExt cx="1541" cy="466"/>
          </a:xfrm>
        </p:grpSpPr>
        <p:sp>
          <p:nvSpPr>
            <p:cNvPr id="2215" name="Text Box 167"/>
            <p:cNvSpPr txBox="1">
              <a:spLocks noChangeArrowheads="1"/>
            </p:cNvSpPr>
            <p:nvPr/>
          </p:nvSpPr>
          <p:spPr bwMode="auto">
            <a:xfrm>
              <a:off x="2268" y="1502"/>
              <a:ext cx="154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>
                  <a:solidFill>
                    <a:srgbClr val="FF0000"/>
                  </a:solidFill>
                </a:rPr>
                <a:t>    ع ( ق</a:t>
              </a:r>
              <a:r>
                <a:rPr lang="ar-SA" sz="2400" b="1" baseline="-25000">
                  <a:solidFill>
                    <a:srgbClr val="FF0000"/>
                  </a:solidFill>
                </a:rPr>
                <a:t>1</a:t>
              </a:r>
              <a:r>
                <a:rPr lang="ar-SA" sz="2200" b="1">
                  <a:solidFill>
                    <a:srgbClr val="FF0000"/>
                  </a:solidFill>
                </a:rPr>
                <a:t> + ق</a:t>
              </a:r>
              <a:r>
                <a:rPr lang="ar-SA" sz="2400" b="1" baseline="-25000">
                  <a:solidFill>
                    <a:srgbClr val="FF0000"/>
                  </a:solidFill>
                </a:rPr>
                <a:t>2</a:t>
              </a:r>
              <a:r>
                <a:rPr lang="ar-SA" sz="2200" b="1">
                  <a:solidFill>
                    <a:srgbClr val="FF0000"/>
                  </a:solidFill>
                </a:rPr>
                <a:t> )</a:t>
              </a:r>
              <a:endParaRPr lang="en-US" sz="2200" b="1">
                <a:solidFill>
                  <a:srgbClr val="FF0000"/>
                </a:solidFill>
              </a:endParaRPr>
            </a:p>
          </p:txBody>
        </p:sp>
        <p:grpSp>
          <p:nvGrpSpPr>
            <p:cNvPr id="2216" name="Group 168"/>
            <p:cNvGrpSpPr>
              <a:grpSpLocks/>
            </p:cNvGrpSpPr>
            <p:nvPr/>
          </p:nvGrpSpPr>
          <p:grpSpPr bwMode="auto">
            <a:xfrm>
              <a:off x="3583" y="1421"/>
              <a:ext cx="195" cy="466"/>
              <a:chOff x="3583" y="1421"/>
              <a:chExt cx="195" cy="466"/>
            </a:xfrm>
          </p:grpSpPr>
          <p:sp>
            <p:nvSpPr>
              <p:cNvPr id="2217" name="Text Box 169"/>
              <p:cNvSpPr txBox="1">
                <a:spLocks noChangeArrowheads="1"/>
              </p:cNvSpPr>
              <p:nvPr/>
            </p:nvSpPr>
            <p:spPr bwMode="auto">
              <a:xfrm>
                <a:off x="3583" y="1421"/>
                <a:ext cx="181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200" b="1"/>
                  <a:t>1</a:t>
                </a:r>
                <a:endParaRPr lang="en-US" sz="2200" b="1"/>
              </a:p>
            </p:txBody>
          </p:sp>
          <p:sp>
            <p:nvSpPr>
              <p:cNvPr id="2218" name="Text Box 170"/>
              <p:cNvSpPr txBox="1">
                <a:spLocks noChangeArrowheads="1"/>
              </p:cNvSpPr>
              <p:nvPr/>
            </p:nvSpPr>
            <p:spPr bwMode="auto">
              <a:xfrm>
                <a:off x="3583" y="1618"/>
                <a:ext cx="181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200" b="1"/>
                  <a:t>2</a:t>
                </a:r>
                <a:endParaRPr lang="en-US" sz="2200" b="1"/>
              </a:p>
            </p:txBody>
          </p:sp>
          <p:sp>
            <p:nvSpPr>
              <p:cNvPr id="2219" name="Line 171"/>
              <p:cNvSpPr>
                <a:spLocks noChangeShapeType="1"/>
              </p:cNvSpPr>
              <p:nvPr/>
            </p:nvSpPr>
            <p:spPr bwMode="auto">
              <a:xfrm flipH="1">
                <a:off x="3619" y="164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2230" name="Group 182"/>
          <p:cNvGrpSpPr>
            <a:grpSpLocks/>
          </p:cNvGrpSpPr>
          <p:nvPr/>
        </p:nvGrpSpPr>
        <p:grpSpPr bwMode="auto">
          <a:xfrm>
            <a:off x="2411413" y="4586288"/>
            <a:ext cx="3924300" cy="739775"/>
            <a:chOff x="1519" y="2889"/>
            <a:chExt cx="2472" cy="466"/>
          </a:xfrm>
        </p:grpSpPr>
        <p:sp>
          <p:nvSpPr>
            <p:cNvPr id="2221" name="Text Box 173"/>
            <p:cNvSpPr txBox="1">
              <a:spLocks noChangeArrowheads="1"/>
            </p:cNvSpPr>
            <p:nvPr/>
          </p:nvSpPr>
          <p:spPr bwMode="auto">
            <a:xfrm>
              <a:off x="1519" y="2974"/>
              <a:ext cx="24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>
                  <a:solidFill>
                    <a:srgbClr val="FF0000"/>
                  </a:solidFill>
                </a:rPr>
                <a:t>=     × 1080 ( 600 + 1150 )</a:t>
              </a:r>
              <a:endParaRPr lang="en-US" sz="2200" b="1">
                <a:solidFill>
                  <a:srgbClr val="FF0000"/>
                </a:solidFill>
              </a:endParaRPr>
            </a:p>
          </p:txBody>
        </p:sp>
        <p:grpSp>
          <p:nvGrpSpPr>
            <p:cNvPr id="2222" name="Group 174"/>
            <p:cNvGrpSpPr>
              <a:grpSpLocks/>
            </p:cNvGrpSpPr>
            <p:nvPr/>
          </p:nvGrpSpPr>
          <p:grpSpPr bwMode="auto">
            <a:xfrm>
              <a:off x="3619" y="2889"/>
              <a:ext cx="181" cy="466"/>
              <a:chOff x="4898" y="2984"/>
              <a:chExt cx="181" cy="466"/>
            </a:xfrm>
          </p:grpSpPr>
          <p:sp>
            <p:nvSpPr>
              <p:cNvPr id="2223" name="Text Box 175"/>
              <p:cNvSpPr txBox="1">
                <a:spLocks noChangeArrowheads="1"/>
              </p:cNvSpPr>
              <p:nvPr/>
            </p:nvSpPr>
            <p:spPr bwMode="auto">
              <a:xfrm>
                <a:off x="4898" y="2984"/>
                <a:ext cx="181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/>
                  <a:t>1</a:t>
                </a:r>
                <a:endParaRPr lang="en-US" sz="2200" b="1"/>
              </a:p>
            </p:txBody>
          </p:sp>
          <p:sp>
            <p:nvSpPr>
              <p:cNvPr id="2224" name="Text Box 176"/>
              <p:cNvSpPr txBox="1">
                <a:spLocks noChangeArrowheads="1"/>
              </p:cNvSpPr>
              <p:nvPr/>
            </p:nvSpPr>
            <p:spPr bwMode="auto">
              <a:xfrm>
                <a:off x="4898" y="3181"/>
                <a:ext cx="181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/>
                  <a:t>2</a:t>
                </a:r>
                <a:endParaRPr lang="en-US" sz="2200" b="1"/>
              </a:p>
            </p:txBody>
          </p:sp>
          <p:sp>
            <p:nvSpPr>
              <p:cNvPr id="2225" name="Line 177"/>
              <p:cNvSpPr>
                <a:spLocks noChangeShapeType="1"/>
              </p:cNvSpPr>
              <p:nvPr/>
            </p:nvSpPr>
            <p:spPr bwMode="auto">
              <a:xfrm flipH="1">
                <a:off x="4898" y="3203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2226" name="Text Box 178"/>
          <p:cNvSpPr txBox="1">
            <a:spLocks noChangeArrowheads="1"/>
          </p:cNvSpPr>
          <p:nvPr/>
        </p:nvSpPr>
        <p:spPr bwMode="auto">
          <a:xfrm>
            <a:off x="1547813" y="4714875"/>
            <a:ext cx="14033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/>
              <a:t>= </a:t>
            </a:r>
            <a:r>
              <a:rPr lang="ar-SA" sz="2200" b="1">
                <a:solidFill>
                  <a:srgbClr val="FF0000"/>
                </a:solidFill>
              </a:rPr>
              <a:t>945000</a:t>
            </a:r>
            <a:endParaRPr lang="en-US" sz="2200" b="1">
              <a:solidFill>
                <a:srgbClr val="FF0000"/>
              </a:solidFill>
            </a:endParaRPr>
          </a:p>
        </p:txBody>
      </p:sp>
      <p:sp>
        <p:nvSpPr>
          <p:cNvPr id="2227" name="Text Box 179"/>
          <p:cNvSpPr txBox="1">
            <a:spLocks noChangeArrowheads="1"/>
          </p:cNvSpPr>
          <p:nvPr/>
        </p:nvSpPr>
        <p:spPr bwMode="auto">
          <a:xfrm>
            <a:off x="6696075" y="5543550"/>
            <a:ext cx="23764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/>
              <a:t>المساحة الكلية لمصر </a:t>
            </a:r>
            <a:r>
              <a:rPr lang="ar-SA" sz="22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</a:p>
        </p:txBody>
      </p:sp>
      <p:sp>
        <p:nvSpPr>
          <p:cNvPr id="2228" name="Text Box 180"/>
          <p:cNvSpPr txBox="1">
            <a:spLocks noChangeArrowheads="1"/>
          </p:cNvSpPr>
          <p:nvPr/>
        </p:nvSpPr>
        <p:spPr bwMode="auto">
          <a:xfrm>
            <a:off x="4356100" y="5553075"/>
            <a:ext cx="24844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>
                <a:solidFill>
                  <a:srgbClr val="0000FF"/>
                </a:solidFill>
              </a:rPr>
              <a:t>65000</a:t>
            </a:r>
            <a:r>
              <a:rPr lang="ar-SA" sz="2200" b="1"/>
              <a:t> + </a:t>
            </a:r>
            <a:r>
              <a:rPr lang="ar-SA" sz="2200" b="1">
                <a:solidFill>
                  <a:srgbClr val="FF0000"/>
                </a:solidFill>
              </a:rPr>
              <a:t>945000</a:t>
            </a:r>
            <a:r>
              <a:rPr lang="ar-SA" sz="2200" b="1"/>
              <a:t> </a:t>
            </a:r>
            <a:r>
              <a:rPr lang="ar-SA" sz="22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</a:t>
            </a:r>
          </a:p>
        </p:txBody>
      </p:sp>
      <p:sp>
        <p:nvSpPr>
          <p:cNvPr id="2229" name="Text Box 181"/>
          <p:cNvSpPr txBox="1">
            <a:spLocks noChangeArrowheads="1"/>
          </p:cNvSpPr>
          <p:nvPr/>
        </p:nvSpPr>
        <p:spPr bwMode="auto">
          <a:xfrm>
            <a:off x="1979613" y="5553075"/>
            <a:ext cx="24844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/>
              <a:t>1010000 كلم2</a:t>
            </a:r>
            <a:endParaRPr lang="en-US" sz="2200" b="1"/>
          </a:p>
        </p:txBody>
      </p:sp>
    </p:spTree>
    <p:extLst>
      <p:ext uri="{BB962C8B-B14F-4D97-AF65-F5344CB8AC3E}">
        <p14:creationId xmlns:p14="http://schemas.microsoft.com/office/powerpoint/2010/main" val="24589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/>
      <p:bldP spid="2170" grpId="0" animBg="1"/>
      <p:bldP spid="2188" grpId="0"/>
      <p:bldP spid="2213" grpId="0"/>
      <p:bldP spid="2226" grpId="0"/>
      <p:bldP spid="2227" grpId="0"/>
      <p:bldP spid="2228" grpId="0"/>
      <p:bldP spid="22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867400" y="1520825"/>
            <a:ext cx="32051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>
                <a:solidFill>
                  <a:srgbClr val="0000FF"/>
                </a:solidFill>
              </a:rPr>
              <a:t>مساحة متوازي الأضلاع ( 1 ) =</a:t>
            </a:r>
            <a:endParaRPr lang="en-US" sz="2200" b="1">
              <a:solidFill>
                <a:srgbClr val="0000FF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15888"/>
            <a:ext cx="3730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287338" y="620713"/>
            <a:ext cx="87137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JO" sz="2000" b="1"/>
              <a:t>في الشكل المجاور ، قُسمت خريطة ليبيا إلى مضلعات .</a:t>
            </a:r>
            <a:r>
              <a:rPr lang="ar-SA" sz="2000" b="1"/>
              <a:t> </a:t>
            </a:r>
            <a:r>
              <a:rPr lang="ar-JO" sz="2000" b="1"/>
              <a:t>اشرح كيف تستخدم المضلعات لتقدير مساحتها .</a:t>
            </a:r>
            <a:r>
              <a:rPr lang="en-US" sz="2000"/>
              <a:t> 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4824413" y="2276475"/>
            <a:ext cx="14382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>
                <a:solidFill>
                  <a:srgbClr val="0000FF"/>
                </a:solidFill>
              </a:rPr>
              <a:t>= 575000</a:t>
            </a:r>
            <a:endParaRPr lang="en-US" sz="2200" b="1">
              <a:solidFill>
                <a:srgbClr val="0000FF"/>
              </a:solidFill>
            </a:endParaRP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6696075" y="4006850"/>
            <a:ext cx="23764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>
                <a:solidFill>
                  <a:srgbClr val="FF0000"/>
                </a:solidFill>
              </a:rPr>
              <a:t>مساحة شبه المنحرف =</a:t>
            </a:r>
            <a:endParaRPr lang="en-US" sz="2200" b="1">
              <a:solidFill>
                <a:srgbClr val="FF0000"/>
              </a:solidFill>
            </a:endParaRP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6696075" y="5543550"/>
            <a:ext cx="23764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/>
              <a:t>المساحة الكلية لليبيا  </a:t>
            </a:r>
            <a:r>
              <a:rPr lang="ar-SA" sz="22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2879725" y="5553075"/>
            <a:ext cx="39608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>
                <a:solidFill>
                  <a:srgbClr val="0000FF"/>
                </a:solidFill>
              </a:rPr>
              <a:t>575000</a:t>
            </a:r>
            <a:r>
              <a:rPr lang="ar-SA" sz="2200" b="1"/>
              <a:t> + </a:t>
            </a:r>
            <a:r>
              <a:rPr lang="ar-SA" sz="2200" b="1">
                <a:solidFill>
                  <a:srgbClr val="0000FF"/>
                </a:solidFill>
              </a:rPr>
              <a:t>768000</a:t>
            </a:r>
            <a:r>
              <a:rPr lang="ar-SA" sz="2200" b="1">
                <a:solidFill>
                  <a:srgbClr val="FF0000"/>
                </a:solidFill>
              </a:rPr>
              <a:t> </a:t>
            </a:r>
            <a:r>
              <a:rPr lang="ar-SA" sz="2200" b="1"/>
              <a:t>+</a:t>
            </a:r>
            <a:r>
              <a:rPr lang="ar-SA" sz="2200" b="1">
                <a:solidFill>
                  <a:srgbClr val="FF0000"/>
                </a:solidFill>
              </a:rPr>
              <a:t> 407500 </a:t>
            </a:r>
            <a:r>
              <a:rPr lang="ar-SA" sz="2200" b="1"/>
              <a:t>=</a:t>
            </a:r>
            <a:endParaRPr lang="ar-SA" sz="22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576263" y="5553075"/>
            <a:ext cx="24844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/>
              <a:t>1750500 كلم2</a:t>
            </a:r>
            <a:endParaRPr lang="en-US" sz="2200" b="1"/>
          </a:p>
        </p:txBody>
      </p:sp>
      <p:sp>
        <p:nvSpPr>
          <p:cNvPr id="28729" name="Text Box 57"/>
          <p:cNvSpPr txBox="1">
            <a:spLocks noChangeArrowheads="1"/>
          </p:cNvSpPr>
          <p:nvPr/>
        </p:nvSpPr>
        <p:spPr bwMode="auto">
          <a:xfrm>
            <a:off x="5256213" y="1525588"/>
            <a:ext cx="6826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>
                <a:solidFill>
                  <a:srgbClr val="0000FF"/>
                </a:solidFill>
              </a:rPr>
              <a:t>ق ع</a:t>
            </a:r>
            <a:endParaRPr lang="en-US" sz="2200" b="1">
              <a:solidFill>
                <a:srgbClr val="0000FF"/>
              </a:solidFill>
            </a:endParaRPr>
          </a:p>
        </p:txBody>
      </p:sp>
      <p:sp>
        <p:nvSpPr>
          <p:cNvPr id="28730" name="Text Box 58"/>
          <p:cNvSpPr txBox="1">
            <a:spLocks noChangeArrowheads="1"/>
          </p:cNvSpPr>
          <p:nvPr/>
        </p:nvSpPr>
        <p:spPr bwMode="auto">
          <a:xfrm>
            <a:off x="4103688" y="1952625"/>
            <a:ext cx="2159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>
                <a:solidFill>
                  <a:srgbClr val="0000FF"/>
                </a:solidFill>
              </a:rPr>
              <a:t>= 1150 × 500</a:t>
            </a:r>
            <a:endParaRPr lang="en-US" sz="2200" b="1">
              <a:solidFill>
                <a:srgbClr val="0000FF"/>
              </a:solidFill>
            </a:endParaRPr>
          </a:p>
        </p:txBody>
      </p:sp>
      <p:sp>
        <p:nvSpPr>
          <p:cNvPr id="28731" name="Text Box 59"/>
          <p:cNvSpPr txBox="1">
            <a:spLocks noChangeArrowheads="1"/>
          </p:cNvSpPr>
          <p:nvPr/>
        </p:nvSpPr>
        <p:spPr bwMode="auto">
          <a:xfrm>
            <a:off x="5867400" y="2714625"/>
            <a:ext cx="32051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>
                <a:solidFill>
                  <a:srgbClr val="0000FF"/>
                </a:solidFill>
              </a:rPr>
              <a:t>مساحة متوازي الأضلاع ( 2 ) =</a:t>
            </a:r>
            <a:endParaRPr lang="en-US" sz="2200" b="1">
              <a:solidFill>
                <a:srgbClr val="0000FF"/>
              </a:solidFill>
            </a:endParaRPr>
          </a:p>
        </p:txBody>
      </p: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4824413" y="3470275"/>
            <a:ext cx="14382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>
                <a:solidFill>
                  <a:srgbClr val="0000FF"/>
                </a:solidFill>
              </a:rPr>
              <a:t>= 768000</a:t>
            </a:r>
            <a:endParaRPr lang="en-US" sz="2200" b="1">
              <a:solidFill>
                <a:srgbClr val="0000FF"/>
              </a:solidFill>
            </a:endParaRPr>
          </a:p>
        </p:txBody>
      </p:sp>
      <p:sp>
        <p:nvSpPr>
          <p:cNvPr id="28733" name="Text Box 61"/>
          <p:cNvSpPr txBox="1">
            <a:spLocks noChangeArrowheads="1"/>
          </p:cNvSpPr>
          <p:nvPr/>
        </p:nvSpPr>
        <p:spPr bwMode="auto">
          <a:xfrm>
            <a:off x="5256213" y="2719388"/>
            <a:ext cx="6826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>
                <a:solidFill>
                  <a:srgbClr val="0000FF"/>
                </a:solidFill>
              </a:rPr>
              <a:t>ق ع</a:t>
            </a:r>
            <a:endParaRPr lang="en-US" sz="2200" b="1">
              <a:solidFill>
                <a:srgbClr val="0000FF"/>
              </a:solidFill>
            </a:endParaRPr>
          </a:p>
        </p:txBody>
      </p:sp>
      <p:sp>
        <p:nvSpPr>
          <p:cNvPr id="28734" name="Text Box 62"/>
          <p:cNvSpPr txBox="1">
            <a:spLocks noChangeArrowheads="1"/>
          </p:cNvSpPr>
          <p:nvPr/>
        </p:nvSpPr>
        <p:spPr bwMode="auto">
          <a:xfrm>
            <a:off x="4103688" y="3146425"/>
            <a:ext cx="2159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>
                <a:solidFill>
                  <a:srgbClr val="0000FF"/>
                </a:solidFill>
              </a:rPr>
              <a:t>= 960 × 800</a:t>
            </a:r>
            <a:endParaRPr lang="en-US" sz="2200" b="1">
              <a:solidFill>
                <a:srgbClr val="0000FF"/>
              </a:solidFill>
            </a:endParaRPr>
          </a:p>
        </p:txBody>
      </p:sp>
      <p:grpSp>
        <p:nvGrpSpPr>
          <p:cNvPr id="28735" name="Group 63"/>
          <p:cNvGrpSpPr>
            <a:grpSpLocks/>
          </p:cNvGrpSpPr>
          <p:nvPr/>
        </p:nvGrpSpPr>
        <p:grpSpPr bwMode="auto">
          <a:xfrm>
            <a:off x="4321175" y="3876675"/>
            <a:ext cx="2446338" cy="739775"/>
            <a:chOff x="2268" y="1421"/>
            <a:chExt cx="1541" cy="466"/>
          </a:xfrm>
        </p:grpSpPr>
        <p:sp>
          <p:nvSpPr>
            <p:cNvPr id="28736" name="Text Box 64"/>
            <p:cNvSpPr txBox="1">
              <a:spLocks noChangeArrowheads="1"/>
            </p:cNvSpPr>
            <p:nvPr/>
          </p:nvSpPr>
          <p:spPr bwMode="auto">
            <a:xfrm>
              <a:off x="2268" y="1502"/>
              <a:ext cx="154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>
                  <a:solidFill>
                    <a:srgbClr val="FF0000"/>
                  </a:solidFill>
                </a:rPr>
                <a:t>    ع ( ق</a:t>
              </a:r>
              <a:r>
                <a:rPr lang="ar-SA" sz="2400" b="1" baseline="-25000">
                  <a:solidFill>
                    <a:srgbClr val="FF0000"/>
                  </a:solidFill>
                </a:rPr>
                <a:t>1</a:t>
              </a:r>
              <a:r>
                <a:rPr lang="ar-SA" sz="2200" b="1">
                  <a:solidFill>
                    <a:srgbClr val="FF0000"/>
                  </a:solidFill>
                </a:rPr>
                <a:t> + ق</a:t>
              </a:r>
              <a:r>
                <a:rPr lang="ar-SA" sz="2400" b="1" baseline="-25000">
                  <a:solidFill>
                    <a:srgbClr val="FF0000"/>
                  </a:solidFill>
                </a:rPr>
                <a:t>2</a:t>
              </a:r>
              <a:r>
                <a:rPr lang="ar-SA" sz="2200" b="1">
                  <a:solidFill>
                    <a:srgbClr val="FF0000"/>
                  </a:solidFill>
                </a:rPr>
                <a:t> )</a:t>
              </a:r>
              <a:endParaRPr lang="en-US" sz="2200" b="1">
                <a:solidFill>
                  <a:srgbClr val="FF0000"/>
                </a:solidFill>
              </a:endParaRPr>
            </a:p>
          </p:txBody>
        </p:sp>
        <p:grpSp>
          <p:nvGrpSpPr>
            <p:cNvPr id="28737" name="Group 65"/>
            <p:cNvGrpSpPr>
              <a:grpSpLocks/>
            </p:cNvGrpSpPr>
            <p:nvPr/>
          </p:nvGrpSpPr>
          <p:grpSpPr bwMode="auto">
            <a:xfrm>
              <a:off x="3583" y="1421"/>
              <a:ext cx="195" cy="466"/>
              <a:chOff x="3583" y="1421"/>
              <a:chExt cx="195" cy="466"/>
            </a:xfrm>
          </p:grpSpPr>
          <p:sp>
            <p:nvSpPr>
              <p:cNvPr id="28738" name="Text Box 66"/>
              <p:cNvSpPr txBox="1">
                <a:spLocks noChangeArrowheads="1"/>
              </p:cNvSpPr>
              <p:nvPr/>
            </p:nvSpPr>
            <p:spPr bwMode="auto">
              <a:xfrm>
                <a:off x="3583" y="1421"/>
                <a:ext cx="181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200" b="1"/>
                  <a:t>1</a:t>
                </a:r>
                <a:endParaRPr lang="en-US" sz="2200" b="1"/>
              </a:p>
            </p:txBody>
          </p:sp>
          <p:sp>
            <p:nvSpPr>
              <p:cNvPr id="28739" name="Text Box 67"/>
              <p:cNvSpPr txBox="1">
                <a:spLocks noChangeArrowheads="1"/>
              </p:cNvSpPr>
              <p:nvPr/>
            </p:nvSpPr>
            <p:spPr bwMode="auto">
              <a:xfrm>
                <a:off x="3583" y="1618"/>
                <a:ext cx="181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200" b="1"/>
                  <a:t>2</a:t>
                </a:r>
                <a:endParaRPr lang="en-US" sz="2200" b="1"/>
              </a:p>
            </p:txBody>
          </p:sp>
          <p:sp>
            <p:nvSpPr>
              <p:cNvPr id="28740" name="Line 68"/>
              <p:cNvSpPr>
                <a:spLocks noChangeShapeType="1"/>
              </p:cNvSpPr>
              <p:nvPr/>
            </p:nvSpPr>
            <p:spPr bwMode="auto">
              <a:xfrm flipH="1">
                <a:off x="3619" y="164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28741" name="Group 69"/>
          <p:cNvGrpSpPr>
            <a:grpSpLocks/>
          </p:cNvGrpSpPr>
          <p:nvPr/>
        </p:nvGrpSpPr>
        <p:grpSpPr bwMode="auto">
          <a:xfrm>
            <a:off x="3132138" y="4765675"/>
            <a:ext cx="3924300" cy="739775"/>
            <a:chOff x="1519" y="2889"/>
            <a:chExt cx="2472" cy="466"/>
          </a:xfrm>
        </p:grpSpPr>
        <p:sp>
          <p:nvSpPr>
            <p:cNvPr id="28742" name="Text Box 70"/>
            <p:cNvSpPr txBox="1">
              <a:spLocks noChangeArrowheads="1"/>
            </p:cNvSpPr>
            <p:nvPr/>
          </p:nvSpPr>
          <p:spPr bwMode="auto">
            <a:xfrm>
              <a:off x="1519" y="2974"/>
              <a:ext cx="24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>
                  <a:solidFill>
                    <a:srgbClr val="FF0000"/>
                  </a:solidFill>
                </a:rPr>
                <a:t>=     × 500 ( 930 + 700 )</a:t>
              </a:r>
              <a:endParaRPr lang="en-US" sz="2200" b="1">
                <a:solidFill>
                  <a:srgbClr val="FF0000"/>
                </a:solidFill>
              </a:endParaRPr>
            </a:p>
          </p:txBody>
        </p:sp>
        <p:grpSp>
          <p:nvGrpSpPr>
            <p:cNvPr id="28743" name="Group 71"/>
            <p:cNvGrpSpPr>
              <a:grpSpLocks/>
            </p:cNvGrpSpPr>
            <p:nvPr/>
          </p:nvGrpSpPr>
          <p:grpSpPr bwMode="auto">
            <a:xfrm>
              <a:off x="3619" y="2889"/>
              <a:ext cx="181" cy="466"/>
              <a:chOff x="4898" y="2984"/>
              <a:chExt cx="181" cy="466"/>
            </a:xfrm>
          </p:grpSpPr>
          <p:sp>
            <p:nvSpPr>
              <p:cNvPr id="28744" name="Text Box 72"/>
              <p:cNvSpPr txBox="1">
                <a:spLocks noChangeArrowheads="1"/>
              </p:cNvSpPr>
              <p:nvPr/>
            </p:nvSpPr>
            <p:spPr bwMode="auto">
              <a:xfrm>
                <a:off x="4898" y="2984"/>
                <a:ext cx="181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/>
                  <a:t>1</a:t>
                </a:r>
                <a:endParaRPr lang="en-US" sz="2200" b="1"/>
              </a:p>
            </p:txBody>
          </p:sp>
          <p:sp>
            <p:nvSpPr>
              <p:cNvPr id="28745" name="Text Box 73"/>
              <p:cNvSpPr txBox="1">
                <a:spLocks noChangeArrowheads="1"/>
              </p:cNvSpPr>
              <p:nvPr/>
            </p:nvSpPr>
            <p:spPr bwMode="auto">
              <a:xfrm>
                <a:off x="4898" y="3181"/>
                <a:ext cx="181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/>
                  <a:t>2</a:t>
                </a:r>
                <a:endParaRPr lang="en-US" sz="2200" b="1"/>
              </a:p>
            </p:txBody>
          </p:sp>
          <p:sp>
            <p:nvSpPr>
              <p:cNvPr id="28746" name="Line 74"/>
              <p:cNvSpPr>
                <a:spLocks noChangeShapeType="1"/>
              </p:cNvSpPr>
              <p:nvPr/>
            </p:nvSpPr>
            <p:spPr bwMode="auto">
              <a:xfrm flipH="1">
                <a:off x="4898" y="3203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28747" name="Text Box 75"/>
          <p:cNvSpPr txBox="1">
            <a:spLocks noChangeArrowheads="1"/>
          </p:cNvSpPr>
          <p:nvPr/>
        </p:nvSpPr>
        <p:spPr bwMode="auto">
          <a:xfrm>
            <a:off x="2592388" y="4894263"/>
            <a:ext cx="1403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/>
              <a:t>= </a:t>
            </a:r>
            <a:r>
              <a:rPr lang="ar-SA" sz="2200" b="1">
                <a:solidFill>
                  <a:srgbClr val="FF0000"/>
                </a:solidFill>
              </a:rPr>
              <a:t>407500</a:t>
            </a:r>
            <a:endParaRPr lang="en-US" sz="2200" b="1">
              <a:solidFill>
                <a:srgbClr val="FF0000"/>
              </a:solidFill>
            </a:endParaRPr>
          </a:p>
        </p:txBody>
      </p:sp>
      <p:grpSp>
        <p:nvGrpSpPr>
          <p:cNvPr id="28750" name="Group 78"/>
          <p:cNvGrpSpPr>
            <a:grpSpLocks/>
          </p:cNvGrpSpPr>
          <p:nvPr/>
        </p:nvGrpSpPr>
        <p:grpSpPr bwMode="auto">
          <a:xfrm>
            <a:off x="215900" y="1628775"/>
            <a:ext cx="4211638" cy="3132138"/>
            <a:chOff x="136" y="1026"/>
            <a:chExt cx="2653" cy="1973"/>
          </a:xfrm>
        </p:grpSpPr>
        <p:grpSp>
          <p:nvGrpSpPr>
            <p:cNvPr id="28708" name="Group 36"/>
            <p:cNvGrpSpPr>
              <a:grpSpLocks/>
            </p:cNvGrpSpPr>
            <p:nvPr/>
          </p:nvGrpSpPr>
          <p:grpSpPr bwMode="auto">
            <a:xfrm>
              <a:off x="136" y="1026"/>
              <a:ext cx="2653" cy="1973"/>
              <a:chOff x="1004" y="9464"/>
              <a:chExt cx="4706" cy="3264"/>
            </a:xfrm>
          </p:grpSpPr>
          <p:grpSp>
            <p:nvGrpSpPr>
              <p:cNvPr id="28709" name="Group 37"/>
              <p:cNvGrpSpPr>
                <a:grpSpLocks/>
              </p:cNvGrpSpPr>
              <p:nvPr/>
            </p:nvGrpSpPr>
            <p:grpSpPr bwMode="auto">
              <a:xfrm>
                <a:off x="1004" y="9464"/>
                <a:ext cx="3960" cy="3264"/>
                <a:chOff x="1004" y="9464"/>
                <a:chExt cx="3960" cy="3264"/>
              </a:xfrm>
            </p:grpSpPr>
            <p:grpSp>
              <p:nvGrpSpPr>
                <p:cNvPr id="28710" name="Group 38"/>
                <p:cNvGrpSpPr>
                  <a:grpSpLocks/>
                </p:cNvGrpSpPr>
                <p:nvPr/>
              </p:nvGrpSpPr>
              <p:grpSpPr bwMode="auto">
                <a:xfrm>
                  <a:off x="1004" y="9464"/>
                  <a:ext cx="3960" cy="3264"/>
                  <a:chOff x="1364" y="9464"/>
                  <a:chExt cx="3960" cy="3264"/>
                </a:xfrm>
              </p:grpSpPr>
              <p:pic>
                <p:nvPicPr>
                  <p:cNvPr id="28711" name="Picture 39" descr="http://johan.lemarchand.free.fr/cartes/img/LBY01.jpg"/>
                  <p:cNvPicPr>
                    <a:picLocks noChangeAspect="1" noChangeArrowheads="1"/>
                  </p:cNvPicPr>
                  <p:nvPr/>
                </p:nvPicPr>
                <p:blipFill>
                  <a:blip r:embed="rId3" r:link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64" y="9464"/>
                    <a:ext cx="3960" cy="3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28712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1598" y="9838"/>
                    <a:ext cx="3504" cy="2506"/>
                    <a:chOff x="1598" y="9838"/>
                    <a:chExt cx="3504" cy="2506"/>
                  </a:xfrm>
                </p:grpSpPr>
                <p:sp>
                  <p:nvSpPr>
                    <p:cNvPr id="28713" name="AutoShape 41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3399" y="10641"/>
                      <a:ext cx="2506" cy="900"/>
                    </a:xfrm>
                    <a:prstGeom prst="parallelogram">
                      <a:avLst>
                        <a:gd name="adj" fmla="val 19285"/>
                      </a:avLst>
                    </a:prstGeom>
                    <a:solidFill>
                      <a:srgbClr val="CCFFCC">
                        <a:alpha val="56000"/>
                      </a:srgbClr>
                    </a:solidFill>
                    <a:ln w="19050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28714" name="AutoShape 42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148" y="10330"/>
                      <a:ext cx="1800" cy="900"/>
                    </a:xfrm>
                    <a:custGeom>
                      <a:avLst/>
                      <a:gdLst>
                        <a:gd name="G0" fmla="+- 3000 0 0"/>
                        <a:gd name="G1" fmla="+- 21600 0 3000"/>
                        <a:gd name="G2" fmla="*/ 3000 1 2"/>
                        <a:gd name="G3" fmla="+- 21600 0 G2"/>
                        <a:gd name="G4" fmla="+/ 3000 21600 2"/>
                        <a:gd name="G5" fmla="+/ G1 0 2"/>
                        <a:gd name="G6" fmla="*/ 21600 21600 3000"/>
                        <a:gd name="G7" fmla="*/ G6 1 2"/>
                        <a:gd name="G8" fmla="+- 21600 0 G7"/>
                        <a:gd name="G9" fmla="*/ 21600 1 2"/>
                        <a:gd name="G10" fmla="+- 3000 0 G9"/>
                        <a:gd name="G11" fmla="?: G10 G8 0"/>
                        <a:gd name="G12" fmla="?: G10 G7 21600"/>
                        <a:gd name="T0" fmla="*/ 20100 w 21600"/>
                        <a:gd name="T1" fmla="*/ 10800 h 21600"/>
                        <a:gd name="T2" fmla="*/ 10800 w 21600"/>
                        <a:gd name="T3" fmla="*/ 21600 h 21600"/>
                        <a:gd name="T4" fmla="*/ 1500 w 21600"/>
                        <a:gd name="T5" fmla="*/ 10800 h 21600"/>
                        <a:gd name="T6" fmla="*/ 10800 w 21600"/>
                        <a:gd name="T7" fmla="*/ 0 h 21600"/>
                        <a:gd name="T8" fmla="*/ 3300 w 21600"/>
                        <a:gd name="T9" fmla="*/ 3300 h 21600"/>
                        <a:gd name="T10" fmla="*/ 18300 w 21600"/>
                        <a:gd name="T11" fmla="*/ 183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000" y="21600"/>
                          </a:lnTo>
                          <a:lnTo>
                            <a:pt x="186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CCFFCC">
                        <a:alpha val="62000"/>
                      </a:srgbClr>
                    </a:solidFill>
                    <a:ln w="19050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28715" name="AutoShape 43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268" y="10178"/>
                      <a:ext cx="2149" cy="1718"/>
                    </a:xfrm>
                    <a:prstGeom prst="parallelogram">
                      <a:avLst>
                        <a:gd name="adj" fmla="val 25631"/>
                      </a:avLst>
                    </a:prstGeom>
                    <a:solidFill>
                      <a:srgbClr val="CCFFCC">
                        <a:alpha val="56000"/>
                      </a:srgbClr>
                    </a:solidFill>
                    <a:ln w="19050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ar-SA"/>
                    </a:p>
                  </p:txBody>
                </p:sp>
              </p:grpSp>
            </p:grpSp>
            <p:sp>
              <p:nvSpPr>
                <p:cNvPr id="28716" name="Line 44"/>
                <p:cNvSpPr>
                  <a:spLocks noChangeShapeType="1"/>
                </p:cNvSpPr>
                <p:nvPr/>
              </p:nvSpPr>
              <p:spPr bwMode="auto">
                <a:xfrm rot="120000" flipH="1">
                  <a:off x="3524" y="10378"/>
                  <a:ext cx="180" cy="162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8717" name="Rectangle 45"/>
                <p:cNvSpPr>
                  <a:spLocks noChangeArrowheads="1"/>
                </p:cNvSpPr>
                <p:nvPr/>
              </p:nvSpPr>
              <p:spPr bwMode="auto">
                <a:xfrm rot="850862">
                  <a:off x="3359" y="11873"/>
                  <a:ext cx="125" cy="125"/>
                </a:xfrm>
                <a:prstGeom prst="rect">
                  <a:avLst/>
                </a:prstGeom>
                <a:solidFill>
                  <a:srgbClr val="0000FF">
                    <a:alpha val="62000"/>
                  </a:srgbClr>
                </a:solidFill>
                <a:ln w="9525">
                  <a:solidFill>
                    <a:srgbClr val="33CC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8718" name="Line 46"/>
                <p:cNvSpPr>
                  <a:spLocks noChangeShapeType="1"/>
                </p:cNvSpPr>
                <p:nvPr/>
              </p:nvSpPr>
              <p:spPr bwMode="auto">
                <a:xfrm>
                  <a:off x="3842" y="10184"/>
                  <a:ext cx="90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8719" name="Rectangle 47"/>
                <p:cNvSpPr>
                  <a:spLocks noChangeArrowheads="1"/>
                </p:cNvSpPr>
                <p:nvPr/>
              </p:nvSpPr>
              <p:spPr bwMode="auto">
                <a:xfrm>
                  <a:off x="4604" y="10184"/>
                  <a:ext cx="125" cy="125"/>
                </a:xfrm>
                <a:prstGeom prst="rect">
                  <a:avLst/>
                </a:prstGeom>
                <a:solidFill>
                  <a:srgbClr val="0000FF">
                    <a:alpha val="49001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8720" name="Line 48"/>
                <p:cNvSpPr>
                  <a:spLocks noChangeShapeType="1"/>
                </p:cNvSpPr>
                <p:nvPr/>
              </p:nvSpPr>
              <p:spPr bwMode="auto">
                <a:xfrm>
                  <a:off x="1226" y="10170"/>
                  <a:ext cx="90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8721" name="Rectangle 49"/>
                <p:cNvSpPr>
                  <a:spLocks noChangeArrowheads="1"/>
                </p:cNvSpPr>
                <p:nvPr/>
              </p:nvSpPr>
              <p:spPr bwMode="auto">
                <a:xfrm>
                  <a:off x="1988" y="10170"/>
                  <a:ext cx="125" cy="125"/>
                </a:xfrm>
                <a:prstGeom prst="rect">
                  <a:avLst/>
                </a:prstGeom>
                <a:solidFill>
                  <a:srgbClr val="0000FF">
                    <a:alpha val="49001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28722" name="Text Box 50"/>
              <p:cNvSpPr txBox="1">
                <a:spLocks noChangeArrowheads="1"/>
              </p:cNvSpPr>
              <p:nvPr/>
            </p:nvSpPr>
            <p:spPr bwMode="auto">
              <a:xfrm>
                <a:off x="4630" y="10944"/>
                <a:ext cx="1080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SA" sz="1200" b="1">
                    <a:latin typeface="Times New Roman" pitchFamily="18" charset="0"/>
                    <a:cs typeface="Times New Roman" pitchFamily="18" charset="0"/>
                  </a:rPr>
                  <a:t>1150كلم</a:t>
                </a:r>
                <a:endParaRPr lang="en-US"/>
              </a:p>
            </p:txBody>
          </p:sp>
          <p:sp>
            <p:nvSpPr>
              <p:cNvPr id="28723" name="Text Box 51"/>
              <p:cNvSpPr txBox="1">
                <a:spLocks noChangeArrowheads="1"/>
              </p:cNvSpPr>
              <p:nvPr/>
            </p:nvSpPr>
            <p:spPr bwMode="auto">
              <a:xfrm>
                <a:off x="3632" y="9974"/>
                <a:ext cx="1080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SA" sz="1200" b="1">
                    <a:latin typeface="Times New Roman" pitchFamily="18" charset="0"/>
                    <a:cs typeface="Times New Roman" pitchFamily="18" charset="0"/>
                  </a:rPr>
                  <a:t>500كلم</a:t>
                </a:r>
                <a:endParaRPr lang="en-US"/>
              </a:p>
            </p:txBody>
          </p:sp>
          <p:sp>
            <p:nvSpPr>
              <p:cNvPr id="28724" name="Text Box 52"/>
              <p:cNvSpPr txBox="1">
                <a:spLocks noChangeArrowheads="1"/>
              </p:cNvSpPr>
              <p:nvPr/>
            </p:nvSpPr>
            <p:spPr bwMode="auto">
              <a:xfrm>
                <a:off x="2624" y="10724"/>
                <a:ext cx="1080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SA" sz="1200" b="1">
                    <a:latin typeface="Times New Roman" pitchFamily="18" charset="0"/>
                    <a:cs typeface="Times New Roman" pitchFamily="18" charset="0"/>
                  </a:rPr>
                  <a:t>800كلم</a:t>
                </a:r>
                <a:endParaRPr lang="en-US"/>
              </a:p>
            </p:txBody>
          </p:sp>
          <p:sp>
            <p:nvSpPr>
              <p:cNvPr id="28725" name="Text Box 53"/>
              <p:cNvSpPr txBox="1">
                <a:spLocks noChangeArrowheads="1"/>
              </p:cNvSpPr>
              <p:nvPr/>
            </p:nvSpPr>
            <p:spPr bwMode="auto">
              <a:xfrm>
                <a:off x="2084" y="11624"/>
                <a:ext cx="1080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SA" sz="1200" b="1">
                    <a:latin typeface="Times New Roman" pitchFamily="18" charset="0"/>
                    <a:cs typeface="Times New Roman" pitchFamily="18" charset="0"/>
                  </a:rPr>
                  <a:t>960كلم</a:t>
                </a:r>
                <a:endParaRPr lang="en-US"/>
              </a:p>
            </p:txBody>
          </p:sp>
          <p:sp>
            <p:nvSpPr>
              <p:cNvPr id="28726" name="Text Box 54"/>
              <p:cNvSpPr txBox="1">
                <a:spLocks noChangeArrowheads="1"/>
              </p:cNvSpPr>
              <p:nvPr/>
            </p:nvSpPr>
            <p:spPr bwMode="auto">
              <a:xfrm>
                <a:off x="1862" y="10376"/>
                <a:ext cx="720" cy="1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SA" sz="1200" b="1">
                    <a:latin typeface="Times New Roman" pitchFamily="18" charset="0"/>
                    <a:cs typeface="Times New Roman" pitchFamily="18" charset="0"/>
                  </a:rPr>
                  <a:t>930كلم</a:t>
                </a:r>
                <a:endParaRPr lang="en-US"/>
              </a:p>
            </p:txBody>
          </p:sp>
          <p:sp>
            <p:nvSpPr>
              <p:cNvPr id="28727" name="Text Box 55"/>
              <p:cNvSpPr txBox="1">
                <a:spLocks noChangeArrowheads="1"/>
              </p:cNvSpPr>
              <p:nvPr/>
            </p:nvSpPr>
            <p:spPr bwMode="auto">
              <a:xfrm>
                <a:off x="1016" y="9920"/>
                <a:ext cx="1080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SA" sz="1200" b="1">
                    <a:latin typeface="Times New Roman" pitchFamily="18" charset="0"/>
                    <a:cs typeface="Times New Roman" pitchFamily="18" charset="0"/>
                  </a:rPr>
                  <a:t>500كلم</a:t>
                </a:r>
                <a:endParaRPr lang="en-US"/>
              </a:p>
            </p:txBody>
          </p:sp>
          <p:sp>
            <p:nvSpPr>
              <p:cNvPr id="28728" name="Text Box 56"/>
              <p:cNvSpPr txBox="1">
                <a:spLocks noChangeArrowheads="1"/>
              </p:cNvSpPr>
              <p:nvPr/>
            </p:nvSpPr>
            <p:spPr bwMode="auto">
              <a:xfrm>
                <a:off x="1004" y="10364"/>
                <a:ext cx="720" cy="1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SA" sz="1200" b="1">
                    <a:latin typeface="Times New Roman" pitchFamily="18" charset="0"/>
                    <a:cs typeface="Times New Roman" pitchFamily="18" charset="0"/>
                  </a:rPr>
                  <a:t>700كلم</a:t>
                </a:r>
                <a:endParaRPr lang="en-US"/>
              </a:p>
            </p:txBody>
          </p:sp>
        </p:grpSp>
        <p:sp>
          <p:nvSpPr>
            <p:cNvPr id="28748" name="Text Box 76"/>
            <p:cNvSpPr txBox="1">
              <a:spLocks noChangeArrowheads="1"/>
            </p:cNvSpPr>
            <p:nvPr/>
          </p:nvSpPr>
          <p:spPr bwMode="auto">
            <a:xfrm>
              <a:off x="1769" y="1979"/>
              <a:ext cx="4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/>
                <a:t>( 1 )</a:t>
              </a:r>
              <a:endParaRPr lang="en-US" sz="2000" b="1"/>
            </a:p>
          </p:txBody>
        </p:sp>
        <p:sp>
          <p:nvSpPr>
            <p:cNvPr id="28749" name="Text Box 77"/>
            <p:cNvSpPr txBox="1">
              <a:spLocks noChangeArrowheads="1"/>
            </p:cNvSpPr>
            <p:nvPr/>
          </p:nvSpPr>
          <p:spPr bwMode="auto">
            <a:xfrm>
              <a:off x="839" y="1865"/>
              <a:ext cx="4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/>
                <a:t>( 2 )</a:t>
              </a:r>
              <a:endParaRPr lang="en-US" sz="2000" b="1"/>
            </a:p>
          </p:txBody>
        </p:sp>
      </p:grpSp>
    </p:spTree>
    <p:extLst>
      <p:ext uri="{BB962C8B-B14F-4D97-AF65-F5344CB8AC3E}">
        <p14:creationId xmlns:p14="http://schemas.microsoft.com/office/powerpoint/2010/main" val="41235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8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8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8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8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6" grpId="0" animBg="1"/>
      <p:bldP spid="28690" grpId="0"/>
      <p:bldP spid="28691" grpId="0"/>
      <p:bldP spid="28705" grpId="0"/>
      <p:bldP spid="28706" grpId="0"/>
      <p:bldP spid="28707" grpId="0"/>
      <p:bldP spid="28729" grpId="0"/>
      <p:bldP spid="28730" grpId="0"/>
      <p:bldP spid="28731" grpId="0"/>
      <p:bldP spid="28732" grpId="0"/>
      <p:bldP spid="28733" grpId="0"/>
      <p:bldP spid="28734" grpId="0"/>
      <p:bldP spid="287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6" name="Picture 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80963"/>
            <a:ext cx="3006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7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133600"/>
            <a:ext cx="6588125" cy="445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8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836613"/>
            <a:ext cx="6805613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36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555875" y="152400"/>
            <a:ext cx="3384550" cy="539750"/>
          </a:xfrm>
          <a:prstGeom prst="hexagon">
            <a:avLst>
              <a:gd name="adj" fmla="val 15880"/>
              <a:gd name="vf" fmla="val 115470"/>
            </a:avLst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400" b="1">
                <a:latin typeface="Times New Roman" pitchFamily="18" charset="0"/>
                <a:cs typeface="Times New Roman" pitchFamily="18" charset="0"/>
              </a:rPr>
              <a:t>استراتيجية حل المسألة - أبسط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5" name="AutoShape 187"/>
          <p:cNvSpPr>
            <a:spLocks noChangeArrowheads="1"/>
          </p:cNvSpPr>
          <p:nvPr/>
        </p:nvSpPr>
        <p:spPr bwMode="auto">
          <a:xfrm>
            <a:off x="287338" y="873125"/>
            <a:ext cx="8640762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 </a:t>
            </a:r>
            <a:r>
              <a:rPr lang="ar-SA" sz="2400" b="1"/>
              <a:t>ثلاثة نجارين يصنع كل واحد منهم ثلاثة كراسي في ثلاثة أيام ، فكم كرسيا يمكن لـ 7 </a:t>
            </a:r>
          </a:p>
          <a:p>
            <a:r>
              <a:rPr lang="ar-SA" sz="2400" b="1"/>
              <a:t>نجارين أن يصنعوا في 30 يوما ، إذا عملوا بالمعدل نفسه ؟</a:t>
            </a:r>
            <a:r>
              <a:rPr lang="en-US" sz="2400"/>
              <a:t> </a:t>
            </a:r>
          </a:p>
        </p:txBody>
      </p:sp>
      <p:pic>
        <p:nvPicPr>
          <p:cNvPr id="2237" name="Picture 189" descr="kors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1665288"/>
            <a:ext cx="6604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8" name="Picture 190" descr="kors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2205038"/>
            <a:ext cx="6604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9" name="Picture 191" descr="kors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752725"/>
            <a:ext cx="6604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" name="Picture 194" descr="marangoz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1844675"/>
            <a:ext cx="11525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5" name="Picture 197" descr="kors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205038"/>
            <a:ext cx="6604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6" name="AutoShape 198"/>
          <p:cNvSpPr>
            <a:spLocks noChangeArrowheads="1"/>
          </p:cNvSpPr>
          <p:nvPr/>
        </p:nvSpPr>
        <p:spPr bwMode="auto">
          <a:xfrm flipH="1">
            <a:off x="6083300" y="2132013"/>
            <a:ext cx="1549400" cy="1009650"/>
          </a:xfrm>
          <a:prstGeom prst="homePlate">
            <a:avLst>
              <a:gd name="adj" fmla="val 38365"/>
            </a:avLst>
          </a:prstGeom>
          <a:solidFill>
            <a:srgbClr val="0000FF">
              <a:alpha val="17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يصنع 3 كراسي</a:t>
            </a:r>
          </a:p>
          <a:p>
            <a:r>
              <a:rPr lang="ar-SA" sz="2000" b="1"/>
              <a:t>في 3 أيام</a:t>
            </a:r>
            <a:endParaRPr lang="en-US" sz="2000" b="1"/>
          </a:p>
        </p:txBody>
      </p:sp>
      <p:sp>
        <p:nvSpPr>
          <p:cNvPr id="2247" name="AutoShape 199"/>
          <p:cNvSpPr>
            <a:spLocks noChangeArrowheads="1"/>
          </p:cNvSpPr>
          <p:nvPr/>
        </p:nvSpPr>
        <p:spPr bwMode="auto">
          <a:xfrm flipH="1">
            <a:off x="3838575" y="2133600"/>
            <a:ext cx="1549400" cy="1009650"/>
          </a:xfrm>
          <a:prstGeom prst="homePlate">
            <a:avLst>
              <a:gd name="adj" fmla="val 38365"/>
            </a:avLst>
          </a:prstGeom>
          <a:solidFill>
            <a:srgbClr val="0000FF">
              <a:alpha val="17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000" b="1"/>
              <a:t>يصنع كرسي </a:t>
            </a:r>
          </a:p>
          <a:p>
            <a:pPr algn="ctr"/>
            <a:r>
              <a:rPr lang="ar-SA" sz="2000" b="1"/>
              <a:t>واحد في </a:t>
            </a:r>
          </a:p>
          <a:p>
            <a:pPr algn="ctr"/>
            <a:r>
              <a:rPr lang="ar-SA" sz="2000" b="1"/>
              <a:t>يوم واحد</a:t>
            </a:r>
            <a:endParaRPr lang="en-US" sz="2000" b="1"/>
          </a:p>
        </p:txBody>
      </p:sp>
      <p:sp>
        <p:nvSpPr>
          <p:cNvPr id="2248" name="AutoShape 200"/>
          <p:cNvSpPr>
            <a:spLocks noChangeArrowheads="1"/>
          </p:cNvSpPr>
          <p:nvPr/>
        </p:nvSpPr>
        <p:spPr bwMode="auto">
          <a:xfrm flipH="1">
            <a:off x="1582738" y="2133600"/>
            <a:ext cx="1549400" cy="1009650"/>
          </a:xfrm>
          <a:prstGeom prst="homePlate">
            <a:avLst>
              <a:gd name="adj" fmla="val 38365"/>
            </a:avLst>
          </a:prstGeom>
          <a:solidFill>
            <a:srgbClr val="0000FF">
              <a:alpha val="17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000" b="1"/>
              <a:t>كم كرسيا يصنع </a:t>
            </a:r>
          </a:p>
          <a:p>
            <a:pPr algn="ctr"/>
            <a:r>
              <a:rPr lang="ar-SA" sz="2000" b="1"/>
              <a:t>في 30 يوما ؟</a:t>
            </a:r>
            <a:endParaRPr lang="en-US" sz="2000" b="1"/>
          </a:p>
        </p:txBody>
      </p:sp>
      <p:sp>
        <p:nvSpPr>
          <p:cNvPr id="2249" name="AutoShape 201"/>
          <p:cNvSpPr>
            <a:spLocks noChangeArrowheads="1"/>
          </p:cNvSpPr>
          <p:nvPr/>
        </p:nvSpPr>
        <p:spPr bwMode="auto">
          <a:xfrm>
            <a:off x="215900" y="2046288"/>
            <a:ext cx="1260475" cy="1187450"/>
          </a:xfrm>
          <a:prstGeom prst="octagon">
            <a:avLst>
              <a:gd name="adj" fmla="val 29287"/>
            </a:avLst>
          </a:prstGeom>
          <a:solidFill>
            <a:srgbClr val="0000FF">
              <a:alpha val="17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30 كرسيا</a:t>
            </a:r>
            <a:endParaRPr lang="en-US" sz="2000" b="1"/>
          </a:p>
        </p:txBody>
      </p:sp>
      <p:pic>
        <p:nvPicPr>
          <p:cNvPr id="2251" name="Picture 203" descr="marangoz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3714750"/>
            <a:ext cx="11525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" name="Picture 204" descr="marangoz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4686300"/>
            <a:ext cx="11525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" name="Picture 205" descr="marangoz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659438"/>
            <a:ext cx="11525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" name="AutoShape 206"/>
          <p:cNvSpPr>
            <a:spLocks noChangeArrowheads="1"/>
          </p:cNvSpPr>
          <p:nvPr/>
        </p:nvSpPr>
        <p:spPr bwMode="auto">
          <a:xfrm flipH="1">
            <a:off x="3633788" y="4903788"/>
            <a:ext cx="1946275" cy="1009650"/>
          </a:xfrm>
          <a:prstGeom prst="homePlate">
            <a:avLst>
              <a:gd name="adj" fmla="val 48192"/>
            </a:avLst>
          </a:prstGeom>
          <a:solidFill>
            <a:srgbClr val="0000FF">
              <a:alpha val="17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000" b="1"/>
              <a:t>كم كرسيا يصنعون </a:t>
            </a:r>
          </a:p>
          <a:p>
            <a:pPr algn="ctr"/>
            <a:r>
              <a:rPr lang="ar-SA" sz="2000" b="1"/>
              <a:t>في 30 يوما ؟</a:t>
            </a:r>
            <a:endParaRPr lang="en-US" sz="2000" b="1"/>
          </a:p>
        </p:txBody>
      </p:sp>
      <p:pic>
        <p:nvPicPr>
          <p:cNvPr id="2255" name="Picture 207" descr="marangoz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702050"/>
            <a:ext cx="11525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" name="Picture 208" descr="marangoz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73600"/>
            <a:ext cx="11525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" name="Picture 209" descr="marangoz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646738"/>
            <a:ext cx="11525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" name="Picture 210" descr="marangoz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5646738"/>
            <a:ext cx="11525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9" name="AutoShape 211"/>
          <p:cNvSpPr>
            <a:spLocks noChangeArrowheads="1"/>
          </p:cNvSpPr>
          <p:nvPr/>
        </p:nvSpPr>
        <p:spPr bwMode="auto">
          <a:xfrm>
            <a:off x="468313" y="4818063"/>
            <a:ext cx="2951162" cy="1187450"/>
          </a:xfrm>
          <a:prstGeom prst="octagon">
            <a:avLst>
              <a:gd name="adj" fmla="val 29287"/>
            </a:avLst>
          </a:prstGeom>
          <a:solidFill>
            <a:srgbClr val="0000FF">
              <a:alpha val="17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7 × 30 = 210 كرسيا</a:t>
            </a:r>
            <a:endParaRPr lang="en-US" sz="2000" b="1"/>
          </a:p>
        </p:txBody>
      </p:sp>
      <p:sp>
        <p:nvSpPr>
          <p:cNvPr id="2260" name="Line 212"/>
          <p:cNvSpPr>
            <a:spLocks noChangeShapeType="1"/>
          </p:cNvSpPr>
          <p:nvPr/>
        </p:nvSpPr>
        <p:spPr bwMode="auto">
          <a:xfrm flipH="1">
            <a:off x="0" y="3608388"/>
            <a:ext cx="9144000" cy="0"/>
          </a:xfrm>
          <a:prstGeom prst="line">
            <a:avLst/>
          </a:prstGeom>
          <a:noFill/>
          <a:ln w="76200" cmpd="tri">
            <a:solidFill>
              <a:srgbClr val="3366FF">
                <a:alpha val="44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500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2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2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2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2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2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2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2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2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5" grpId="0" animBg="1"/>
      <p:bldP spid="2246" grpId="0" animBg="1"/>
      <p:bldP spid="2247" grpId="0" animBg="1"/>
      <p:bldP spid="2248" grpId="0" animBg="1"/>
      <p:bldP spid="2249" grpId="0" animBg="1"/>
      <p:bldP spid="2254" grpId="0" animBg="1"/>
      <p:bldP spid="2259" grpId="0" animBg="1"/>
      <p:bldP spid="22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2555875" y="152400"/>
            <a:ext cx="3384550" cy="539750"/>
          </a:xfrm>
          <a:prstGeom prst="hexagon">
            <a:avLst>
              <a:gd name="adj" fmla="val 15880"/>
              <a:gd name="vf" fmla="val 115470"/>
            </a:avLst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400" b="1">
                <a:latin typeface="Times New Roman" pitchFamily="18" charset="0"/>
                <a:cs typeface="Times New Roman" pitchFamily="18" charset="0"/>
              </a:rPr>
              <a:t>استراتيجية حل المسألة - أبسط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87338" y="800100"/>
            <a:ext cx="8640762" cy="1116013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 </a:t>
            </a:r>
            <a:r>
              <a:rPr lang="ar-SA" sz="2200" b="1"/>
              <a:t>تحتاج مدرسة إلى 250 نسخة من مطوية إرشادية ، فإذا كانت المطبعة تضعها في مغلفات </a:t>
            </a:r>
          </a:p>
          <a:p>
            <a:r>
              <a:rPr lang="ar-SA" sz="2200" b="1"/>
              <a:t>تتسع الواحدة لـ 30 أو 80 نسخة ، </a:t>
            </a:r>
          </a:p>
          <a:p>
            <a:r>
              <a:rPr lang="ar-SA" sz="2200" b="1">
                <a:solidFill>
                  <a:srgbClr val="0000FF"/>
                </a:solidFill>
              </a:rPr>
              <a:t>فما عدد المغلفات التي يجب أن تشتريها المدرسة من كل نوع ؟</a:t>
            </a:r>
            <a:endParaRPr lang="en-US" sz="2200" b="1">
              <a:solidFill>
                <a:srgbClr val="0000FF"/>
              </a:solidFill>
            </a:endParaRPr>
          </a:p>
        </p:txBody>
      </p:sp>
      <p:sp>
        <p:nvSpPr>
          <p:cNvPr id="29720" name="AutoShape 24"/>
          <p:cNvSpPr>
            <a:spLocks noChangeArrowheads="1"/>
          </p:cNvSpPr>
          <p:nvPr/>
        </p:nvSpPr>
        <p:spPr bwMode="auto">
          <a:xfrm>
            <a:off x="4032250" y="2241550"/>
            <a:ext cx="2735263" cy="1331913"/>
          </a:xfrm>
          <a:prstGeom prst="octagon">
            <a:avLst>
              <a:gd name="adj" fmla="val 29287"/>
            </a:avLst>
          </a:prstGeom>
          <a:solidFill>
            <a:srgbClr val="FF9900">
              <a:alpha val="50000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9722" name="AutoShape 26"/>
          <p:cNvSpPr>
            <a:spLocks noChangeArrowheads="1"/>
          </p:cNvSpPr>
          <p:nvPr/>
        </p:nvSpPr>
        <p:spPr bwMode="auto">
          <a:xfrm>
            <a:off x="2771775" y="2600325"/>
            <a:ext cx="1260475" cy="612775"/>
          </a:xfrm>
          <a:prstGeom prst="roundRect">
            <a:avLst>
              <a:gd name="adj" fmla="val 16667"/>
            </a:avLst>
          </a:prstGeom>
          <a:solidFill>
            <a:srgbClr val="CCFF66">
              <a:alpha val="4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3024188" y="2673350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250</a:t>
            </a:r>
            <a:endParaRPr lang="en-US" sz="2400" b="1"/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3024188" y="2679700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220</a:t>
            </a:r>
            <a:endParaRPr lang="en-US" sz="2400" b="1"/>
          </a:p>
        </p:txBody>
      </p:sp>
      <p:sp>
        <p:nvSpPr>
          <p:cNvPr id="29746" name="Text Box 50"/>
          <p:cNvSpPr txBox="1">
            <a:spLocks noChangeArrowheads="1"/>
          </p:cNvSpPr>
          <p:nvPr/>
        </p:nvSpPr>
        <p:spPr bwMode="auto">
          <a:xfrm>
            <a:off x="3024188" y="2673350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140</a:t>
            </a:r>
            <a:endParaRPr lang="en-US" sz="2400" b="1"/>
          </a:p>
        </p:txBody>
      </p:sp>
      <p:sp>
        <p:nvSpPr>
          <p:cNvPr id="29747" name="Text Box 51"/>
          <p:cNvSpPr txBox="1">
            <a:spLocks noChangeArrowheads="1"/>
          </p:cNvSpPr>
          <p:nvPr/>
        </p:nvSpPr>
        <p:spPr bwMode="auto">
          <a:xfrm>
            <a:off x="3024188" y="2673350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110</a:t>
            </a:r>
            <a:endParaRPr lang="en-US" sz="2400" b="1"/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3024188" y="2673350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30</a:t>
            </a:r>
            <a:endParaRPr lang="en-US" sz="2400" b="1"/>
          </a:p>
        </p:txBody>
      </p:sp>
      <p:sp>
        <p:nvSpPr>
          <p:cNvPr id="29749" name="Text Box 53"/>
          <p:cNvSpPr txBox="1">
            <a:spLocks noChangeArrowheads="1"/>
          </p:cNvSpPr>
          <p:nvPr/>
        </p:nvSpPr>
        <p:spPr bwMode="auto">
          <a:xfrm>
            <a:off x="3009900" y="267335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00</a:t>
            </a:r>
            <a:endParaRPr lang="en-US" sz="2400" b="1"/>
          </a:p>
        </p:txBody>
      </p:sp>
      <p:grpSp>
        <p:nvGrpSpPr>
          <p:cNvPr id="29761" name="Group 65"/>
          <p:cNvGrpSpPr>
            <a:grpSpLocks/>
          </p:cNvGrpSpPr>
          <p:nvPr/>
        </p:nvGrpSpPr>
        <p:grpSpPr bwMode="auto">
          <a:xfrm>
            <a:off x="4427538" y="2289175"/>
            <a:ext cx="981075" cy="1247775"/>
            <a:chOff x="4853" y="2682"/>
            <a:chExt cx="618" cy="786"/>
          </a:xfrm>
        </p:grpSpPr>
        <p:pic>
          <p:nvPicPr>
            <p:cNvPr id="29762" name="Picture 66" descr="11271_1198239038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" y="2682"/>
              <a:ext cx="618" cy="78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63" name="Rectangle 67"/>
            <p:cNvSpPr>
              <a:spLocks noChangeArrowheads="1"/>
            </p:cNvSpPr>
            <p:nvPr/>
          </p:nvSpPr>
          <p:spPr bwMode="auto">
            <a:xfrm>
              <a:off x="4907" y="2704"/>
              <a:ext cx="545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sz="2000" b="1"/>
                <a:t>80 نسخة</a:t>
              </a:r>
              <a:endParaRPr lang="en-US" sz="2000" b="1"/>
            </a:p>
          </p:txBody>
        </p:sp>
      </p:grpSp>
      <p:grpSp>
        <p:nvGrpSpPr>
          <p:cNvPr id="29764" name="Group 68"/>
          <p:cNvGrpSpPr>
            <a:grpSpLocks/>
          </p:cNvGrpSpPr>
          <p:nvPr/>
        </p:nvGrpSpPr>
        <p:grpSpPr bwMode="auto">
          <a:xfrm>
            <a:off x="5426075" y="2289175"/>
            <a:ext cx="981075" cy="1247775"/>
            <a:chOff x="4853" y="2682"/>
            <a:chExt cx="618" cy="786"/>
          </a:xfrm>
        </p:grpSpPr>
        <p:pic>
          <p:nvPicPr>
            <p:cNvPr id="29765" name="Picture 69" descr="11271_1198239038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" y="2682"/>
              <a:ext cx="618" cy="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66" name="Rectangle 70"/>
            <p:cNvSpPr>
              <a:spLocks noChangeArrowheads="1"/>
            </p:cNvSpPr>
            <p:nvPr/>
          </p:nvSpPr>
          <p:spPr bwMode="auto">
            <a:xfrm>
              <a:off x="4907" y="2704"/>
              <a:ext cx="545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sz="2000" b="1"/>
                <a:t>30 نسخة</a:t>
              </a:r>
              <a:endParaRPr lang="en-US" sz="2000" b="1"/>
            </a:p>
          </p:txBody>
        </p:sp>
      </p:grpSp>
      <p:grpSp>
        <p:nvGrpSpPr>
          <p:cNvPr id="29758" name="Group 62"/>
          <p:cNvGrpSpPr>
            <a:grpSpLocks/>
          </p:cNvGrpSpPr>
          <p:nvPr/>
        </p:nvGrpSpPr>
        <p:grpSpPr bwMode="auto">
          <a:xfrm>
            <a:off x="5426075" y="2312988"/>
            <a:ext cx="981075" cy="1247775"/>
            <a:chOff x="4853" y="2682"/>
            <a:chExt cx="618" cy="786"/>
          </a:xfrm>
        </p:grpSpPr>
        <p:pic>
          <p:nvPicPr>
            <p:cNvPr id="29759" name="Picture 63" descr="11271_1198239038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" y="2682"/>
              <a:ext cx="618" cy="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60" name="Rectangle 64"/>
            <p:cNvSpPr>
              <a:spLocks noChangeArrowheads="1"/>
            </p:cNvSpPr>
            <p:nvPr/>
          </p:nvSpPr>
          <p:spPr bwMode="auto">
            <a:xfrm>
              <a:off x="4907" y="2704"/>
              <a:ext cx="545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sz="2000" b="1"/>
                <a:t>30 نسخة</a:t>
              </a:r>
              <a:endParaRPr lang="en-US" sz="2000" b="1"/>
            </a:p>
          </p:txBody>
        </p:sp>
      </p:grpSp>
      <p:grpSp>
        <p:nvGrpSpPr>
          <p:cNvPr id="29731" name="Group 35"/>
          <p:cNvGrpSpPr>
            <a:grpSpLocks/>
          </p:cNvGrpSpPr>
          <p:nvPr/>
        </p:nvGrpSpPr>
        <p:grpSpPr bwMode="auto">
          <a:xfrm>
            <a:off x="5435600" y="2312988"/>
            <a:ext cx="981075" cy="1247775"/>
            <a:chOff x="4853" y="2682"/>
            <a:chExt cx="618" cy="786"/>
          </a:xfrm>
        </p:grpSpPr>
        <p:pic>
          <p:nvPicPr>
            <p:cNvPr id="29724" name="Picture 28" descr="11271_1198239038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" y="2682"/>
              <a:ext cx="618" cy="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4907" y="2704"/>
              <a:ext cx="545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sz="2000" b="1"/>
                <a:t>30 نسخة</a:t>
              </a:r>
              <a:endParaRPr lang="en-US" sz="2000" b="1"/>
            </a:p>
          </p:txBody>
        </p:sp>
      </p:grpSp>
      <p:grpSp>
        <p:nvGrpSpPr>
          <p:cNvPr id="29738" name="Group 42"/>
          <p:cNvGrpSpPr>
            <a:grpSpLocks/>
          </p:cNvGrpSpPr>
          <p:nvPr/>
        </p:nvGrpSpPr>
        <p:grpSpPr bwMode="auto">
          <a:xfrm>
            <a:off x="4418013" y="2289175"/>
            <a:ext cx="981075" cy="1247775"/>
            <a:chOff x="4853" y="2682"/>
            <a:chExt cx="618" cy="786"/>
          </a:xfrm>
        </p:grpSpPr>
        <p:pic>
          <p:nvPicPr>
            <p:cNvPr id="29739" name="Picture 43" descr="11271_1198239038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" y="2682"/>
              <a:ext cx="618" cy="78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40" name="Rectangle 44"/>
            <p:cNvSpPr>
              <a:spLocks noChangeArrowheads="1"/>
            </p:cNvSpPr>
            <p:nvPr/>
          </p:nvSpPr>
          <p:spPr bwMode="auto">
            <a:xfrm>
              <a:off x="4907" y="2704"/>
              <a:ext cx="545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sz="2000" b="1"/>
                <a:t>80 نسخة</a:t>
              </a:r>
              <a:endParaRPr lang="en-US" sz="2000" b="1"/>
            </a:p>
          </p:txBody>
        </p:sp>
      </p:grpSp>
      <p:sp>
        <p:nvSpPr>
          <p:cNvPr id="29767" name="Text Box 71"/>
          <p:cNvSpPr txBox="1">
            <a:spLocks noChangeArrowheads="1"/>
          </p:cNvSpPr>
          <p:nvPr/>
        </p:nvSpPr>
        <p:spPr bwMode="auto">
          <a:xfrm>
            <a:off x="7920038" y="6089650"/>
            <a:ext cx="111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نجد أن :</a:t>
            </a:r>
            <a:endParaRPr lang="en-US" sz="2400" b="1"/>
          </a:p>
        </p:txBody>
      </p:sp>
      <p:sp>
        <p:nvSpPr>
          <p:cNvPr id="29768" name="Text Box 72"/>
          <p:cNvSpPr txBox="1">
            <a:spLocks noChangeArrowheads="1"/>
          </p:cNvSpPr>
          <p:nvPr/>
        </p:nvSpPr>
        <p:spPr bwMode="auto">
          <a:xfrm>
            <a:off x="5435600" y="6099175"/>
            <a:ext cx="2665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00FF"/>
                </a:solidFill>
              </a:rPr>
              <a:t>عدد مغلفات 30 نسخة =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29769" name="Text Box 73"/>
          <p:cNvSpPr txBox="1">
            <a:spLocks noChangeArrowheads="1"/>
          </p:cNvSpPr>
          <p:nvPr/>
        </p:nvSpPr>
        <p:spPr bwMode="auto">
          <a:xfrm>
            <a:off x="4533900" y="6099175"/>
            <a:ext cx="100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00FF"/>
                </a:solidFill>
              </a:rPr>
              <a:t>3 مغلف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29770" name="Text Box 74"/>
          <p:cNvSpPr txBox="1">
            <a:spLocks noChangeArrowheads="1"/>
          </p:cNvSpPr>
          <p:nvPr/>
        </p:nvSpPr>
        <p:spPr bwMode="auto">
          <a:xfrm>
            <a:off x="1477963" y="6103938"/>
            <a:ext cx="2665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CC0066"/>
                </a:solidFill>
              </a:rPr>
              <a:t>عدد مغلفات 80 نسخة =</a:t>
            </a:r>
            <a:endParaRPr lang="en-US" sz="2400" b="1">
              <a:solidFill>
                <a:srgbClr val="CC0066"/>
              </a:solidFill>
            </a:endParaRPr>
          </a:p>
        </p:txBody>
      </p:sp>
      <p:sp>
        <p:nvSpPr>
          <p:cNvPr id="29771" name="Text Box 75"/>
          <p:cNvSpPr txBox="1">
            <a:spLocks noChangeArrowheads="1"/>
          </p:cNvSpPr>
          <p:nvPr/>
        </p:nvSpPr>
        <p:spPr bwMode="auto">
          <a:xfrm>
            <a:off x="576263" y="6103938"/>
            <a:ext cx="100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CC0066"/>
                </a:solidFill>
              </a:rPr>
              <a:t>2 مغلف</a:t>
            </a:r>
            <a:endParaRPr lang="en-US" sz="2400" b="1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0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9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9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9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9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4089E-6 L 0.19288 0.32007 " pathEditMode="relative" ptsTypes="AA">
                                      <p:cBhvr>
                                        <p:cTn id="79" dur="2000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81" dur="5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2183E-6 L -0.06545 0.3216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9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607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4" dur="5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58834E-6 L 0.07725 0.3182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1591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7" dur="5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2183E-6 L -0.18524 0.3216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16073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20" dur="5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58834E-6 L -0.03785 0.3182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1591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33" dur="5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29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2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9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9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2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9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9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2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2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20" grpId="0" animBg="1"/>
      <p:bldP spid="29722" grpId="0" animBg="1"/>
      <p:bldP spid="29744" grpId="0"/>
      <p:bldP spid="29744" grpId="1"/>
      <p:bldP spid="29745" grpId="0"/>
      <p:bldP spid="29745" grpId="1"/>
      <p:bldP spid="29746" grpId="0"/>
      <p:bldP spid="29746" grpId="1"/>
      <p:bldP spid="29747" grpId="0"/>
      <p:bldP spid="29747" grpId="1"/>
      <p:bldP spid="29748" grpId="0"/>
      <p:bldP spid="29748" grpId="1"/>
      <p:bldP spid="29749" grpId="0"/>
      <p:bldP spid="29767" grpId="0"/>
      <p:bldP spid="29768" grpId="0"/>
      <p:bldP spid="29769" grpId="0"/>
      <p:bldP spid="29770" grpId="0"/>
      <p:bldP spid="297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2555875" y="152400"/>
            <a:ext cx="3384550" cy="539750"/>
          </a:xfrm>
          <a:prstGeom prst="hexagon">
            <a:avLst>
              <a:gd name="adj" fmla="val 15880"/>
              <a:gd name="vf" fmla="val 115470"/>
            </a:avLst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400" b="1">
                <a:latin typeface="Times New Roman" pitchFamily="18" charset="0"/>
                <a:cs typeface="Times New Roman" pitchFamily="18" charset="0"/>
              </a:rPr>
              <a:t>استراتيجية حل المسألة - أبسط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1476375" y="800100"/>
            <a:ext cx="7451725" cy="1116013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/>
              <a:t> </a:t>
            </a:r>
            <a:r>
              <a:rPr lang="ar-SA" sz="2400" b="1"/>
              <a:t>يستعمل محمد منشارا لقص أنبوب طويل إلى 25 قطعة صغيرة ، </a:t>
            </a:r>
          </a:p>
          <a:p>
            <a:r>
              <a:rPr lang="ar-SA" sz="2400" b="1">
                <a:solidFill>
                  <a:srgbClr val="0000FF"/>
                </a:solidFill>
              </a:rPr>
              <a:t>كم مرة سيستعمل المنشار ؟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7380288" y="5192713"/>
            <a:ext cx="111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نجد أن :</a:t>
            </a:r>
            <a:endParaRPr lang="en-US" sz="2400" b="1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5472113" y="5202238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00FF"/>
                </a:solidFill>
              </a:rPr>
              <a:t>عدد مرات القطع =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4425950" y="5202238"/>
            <a:ext cx="1154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00FF"/>
                </a:solidFill>
              </a:rPr>
              <a:t>24 مرة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30768" name="AutoShape 48"/>
          <p:cNvSpPr>
            <a:spLocks noChangeArrowheads="1"/>
          </p:cNvSpPr>
          <p:nvPr/>
        </p:nvSpPr>
        <p:spPr bwMode="auto">
          <a:xfrm rot="5400000">
            <a:off x="2070100" y="3446463"/>
            <a:ext cx="576263" cy="325437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69" name="AutoShape 49"/>
          <p:cNvSpPr>
            <a:spLocks noChangeArrowheads="1"/>
          </p:cNvSpPr>
          <p:nvPr/>
        </p:nvSpPr>
        <p:spPr bwMode="auto">
          <a:xfrm rot="5400000">
            <a:off x="2286000" y="3446463"/>
            <a:ext cx="576263" cy="325437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70" name="AutoShape 50"/>
          <p:cNvSpPr>
            <a:spLocks noChangeArrowheads="1"/>
          </p:cNvSpPr>
          <p:nvPr/>
        </p:nvSpPr>
        <p:spPr bwMode="auto">
          <a:xfrm rot="5400000">
            <a:off x="2501900" y="3446463"/>
            <a:ext cx="576263" cy="325437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71" name="AutoShape 51"/>
          <p:cNvSpPr>
            <a:spLocks noChangeArrowheads="1"/>
          </p:cNvSpPr>
          <p:nvPr/>
        </p:nvSpPr>
        <p:spPr bwMode="auto">
          <a:xfrm rot="5400000">
            <a:off x="2717800" y="3446463"/>
            <a:ext cx="576263" cy="325437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72" name="AutoShape 52"/>
          <p:cNvSpPr>
            <a:spLocks noChangeArrowheads="1"/>
          </p:cNvSpPr>
          <p:nvPr/>
        </p:nvSpPr>
        <p:spPr bwMode="auto">
          <a:xfrm rot="5400000">
            <a:off x="2933700" y="3446463"/>
            <a:ext cx="576263" cy="325437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73" name="AutoShape 53"/>
          <p:cNvSpPr>
            <a:spLocks noChangeArrowheads="1"/>
          </p:cNvSpPr>
          <p:nvPr/>
        </p:nvSpPr>
        <p:spPr bwMode="auto">
          <a:xfrm rot="5400000">
            <a:off x="3149600" y="3446463"/>
            <a:ext cx="576263" cy="325437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74" name="AutoShape 54"/>
          <p:cNvSpPr>
            <a:spLocks noChangeArrowheads="1"/>
          </p:cNvSpPr>
          <p:nvPr/>
        </p:nvSpPr>
        <p:spPr bwMode="auto">
          <a:xfrm rot="5400000">
            <a:off x="3365500" y="3446463"/>
            <a:ext cx="576263" cy="325437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75" name="AutoShape 55"/>
          <p:cNvSpPr>
            <a:spLocks noChangeArrowheads="1"/>
          </p:cNvSpPr>
          <p:nvPr/>
        </p:nvSpPr>
        <p:spPr bwMode="auto">
          <a:xfrm rot="5400000">
            <a:off x="3581400" y="3446463"/>
            <a:ext cx="576263" cy="325437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76" name="AutoShape 56"/>
          <p:cNvSpPr>
            <a:spLocks noChangeArrowheads="1"/>
          </p:cNvSpPr>
          <p:nvPr/>
        </p:nvSpPr>
        <p:spPr bwMode="auto">
          <a:xfrm rot="5400000">
            <a:off x="3798887" y="3446463"/>
            <a:ext cx="576263" cy="325438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60" name="AutoShape 40"/>
          <p:cNvSpPr>
            <a:spLocks noChangeArrowheads="1"/>
          </p:cNvSpPr>
          <p:nvPr/>
        </p:nvSpPr>
        <p:spPr bwMode="auto">
          <a:xfrm rot="5400000">
            <a:off x="4014787" y="3446463"/>
            <a:ext cx="576263" cy="325438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61" name="AutoShape 41"/>
          <p:cNvSpPr>
            <a:spLocks noChangeArrowheads="1"/>
          </p:cNvSpPr>
          <p:nvPr/>
        </p:nvSpPr>
        <p:spPr bwMode="auto">
          <a:xfrm rot="5400000">
            <a:off x="4230687" y="3446463"/>
            <a:ext cx="576263" cy="325438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62" name="AutoShape 42"/>
          <p:cNvSpPr>
            <a:spLocks noChangeArrowheads="1"/>
          </p:cNvSpPr>
          <p:nvPr/>
        </p:nvSpPr>
        <p:spPr bwMode="auto">
          <a:xfrm rot="5400000">
            <a:off x="4446587" y="3446463"/>
            <a:ext cx="576263" cy="325438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63" name="AutoShape 43"/>
          <p:cNvSpPr>
            <a:spLocks noChangeArrowheads="1"/>
          </p:cNvSpPr>
          <p:nvPr/>
        </p:nvSpPr>
        <p:spPr bwMode="auto">
          <a:xfrm rot="5400000">
            <a:off x="4662487" y="3446463"/>
            <a:ext cx="576263" cy="325438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64" name="AutoShape 44"/>
          <p:cNvSpPr>
            <a:spLocks noChangeArrowheads="1"/>
          </p:cNvSpPr>
          <p:nvPr/>
        </p:nvSpPr>
        <p:spPr bwMode="auto">
          <a:xfrm rot="5400000">
            <a:off x="4878387" y="3446463"/>
            <a:ext cx="576263" cy="325438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65" name="AutoShape 45"/>
          <p:cNvSpPr>
            <a:spLocks noChangeArrowheads="1"/>
          </p:cNvSpPr>
          <p:nvPr/>
        </p:nvSpPr>
        <p:spPr bwMode="auto">
          <a:xfrm rot="5400000">
            <a:off x="5094287" y="3446463"/>
            <a:ext cx="576263" cy="325438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66" name="AutoShape 46"/>
          <p:cNvSpPr>
            <a:spLocks noChangeArrowheads="1"/>
          </p:cNvSpPr>
          <p:nvPr/>
        </p:nvSpPr>
        <p:spPr bwMode="auto">
          <a:xfrm rot="5400000">
            <a:off x="5310187" y="3446463"/>
            <a:ext cx="576263" cy="325438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67" name="AutoShape 47"/>
          <p:cNvSpPr>
            <a:spLocks noChangeArrowheads="1"/>
          </p:cNvSpPr>
          <p:nvPr/>
        </p:nvSpPr>
        <p:spPr bwMode="auto">
          <a:xfrm rot="5400000">
            <a:off x="5526087" y="3446463"/>
            <a:ext cx="576263" cy="325438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56" name="AutoShape 36"/>
          <p:cNvSpPr>
            <a:spLocks noChangeArrowheads="1"/>
          </p:cNvSpPr>
          <p:nvPr/>
        </p:nvSpPr>
        <p:spPr bwMode="auto">
          <a:xfrm rot="5400000">
            <a:off x="5743575" y="3446463"/>
            <a:ext cx="576263" cy="325437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57" name="AutoShape 37"/>
          <p:cNvSpPr>
            <a:spLocks noChangeArrowheads="1"/>
          </p:cNvSpPr>
          <p:nvPr/>
        </p:nvSpPr>
        <p:spPr bwMode="auto">
          <a:xfrm rot="5400000">
            <a:off x="5959475" y="3446463"/>
            <a:ext cx="576263" cy="325437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58" name="AutoShape 38"/>
          <p:cNvSpPr>
            <a:spLocks noChangeArrowheads="1"/>
          </p:cNvSpPr>
          <p:nvPr/>
        </p:nvSpPr>
        <p:spPr bwMode="auto">
          <a:xfrm rot="5400000">
            <a:off x="6175375" y="3446463"/>
            <a:ext cx="576263" cy="325437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59" name="AutoShape 39"/>
          <p:cNvSpPr>
            <a:spLocks noChangeArrowheads="1"/>
          </p:cNvSpPr>
          <p:nvPr/>
        </p:nvSpPr>
        <p:spPr bwMode="auto">
          <a:xfrm rot="5400000">
            <a:off x="6391275" y="3446463"/>
            <a:ext cx="576263" cy="325437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54" name="AutoShape 34"/>
          <p:cNvSpPr>
            <a:spLocks noChangeArrowheads="1"/>
          </p:cNvSpPr>
          <p:nvPr/>
        </p:nvSpPr>
        <p:spPr bwMode="auto">
          <a:xfrm rot="5400000">
            <a:off x="6607175" y="3446463"/>
            <a:ext cx="576263" cy="325437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55" name="AutoShape 35"/>
          <p:cNvSpPr>
            <a:spLocks noChangeArrowheads="1"/>
          </p:cNvSpPr>
          <p:nvPr/>
        </p:nvSpPr>
        <p:spPr bwMode="auto">
          <a:xfrm rot="5400000">
            <a:off x="6823075" y="3446463"/>
            <a:ext cx="576263" cy="325437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53" name="AutoShape 33"/>
          <p:cNvSpPr>
            <a:spLocks noChangeArrowheads="1"/>
          </p:cNvSpPr>
          <p:nvPr/>
        </p:nvSpPr>
        <p:spPr bwMode="auto">
          <a:xfrm rot="5400000">
            <a:off x="7038975" y="3446463"/>
            <a:ext cx="576263" cy="325437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52" name="AutoShape 32"/>
          <p:cNvSpPr>
            <a:spLocks noChangeArrowheads="1"/>
          </p:cNvSpPr>
          <p:nvPr/>
        </p:nvSpPr>
        <p:spPr bwMode="auto">
          <a:xfrm rot="5400000">
            <a:off x="7256462" y="3446463"/>
            <a:ext cx="576263" cy="325438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77" name="AutoShape 57"/>
          <p:cNvSpPr>
            <a:spLocks noChangeArrowheads="1"/>
          </p:cNvSpPr>
          <p:nvPr/>
        </p:nvSpPr>
        <p:spPr bwMode="auto">
          <a:xfrm>
            <a:off x="431800" y="3068638"/>
            <a:ext cx="1260475" cy="1187450"/>
          </a:xfrm>
          <a:prstGeom prst="octagon">
            <a:avLst>
              <a:gd name="adj" fmla="val 29287"/>
            </a:avLst>
          </a:prstGeom>
          <a:solidFill>
            <a:srgbClr val="0000FF">
              <a:alpha val="17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30780" name="Text Box 60"/>
          <p:cNvSpPr txBox="1">
            <a:spLocks noChangeArrowheads="1"/>
          </p:cNvSpPr>
          <p:nvPr/>
        </p:nvSpPr>
        <p:spPr bwMode="auto">
          <a:xfrm>
            <a:off x="611188" y="3284538"/>
            <a:ext cx="900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400" b="1">
                <a:solidFill>
                  <a:srgbClr val="0000FF"/>
                </a:solidFill>
              </a:rPr>
              <a:t>1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30781" name="Text Box 61"/>
          <p:cNvSpPr txBox="1">
            <a:spLocks noChangeArrowheads="1"/>
          </p:cNvSpPr>
          <p:nvPr/>
        </p:nvSpPr>
        <p:spPr bwMode="auto">
          <a:xfrm>
            <a:off x="611188" y="3284538"/>
            <a:ext cx="900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4400" b="1">
                <a:solidFill>
                  <a:srgbClr val="0000FF"/>
                </a:solidFill>
              </a:rPr>
              <a:t>2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30782" name="Text Box 62"/>
          <p:cNvSpPr txBox="1">
            <a:spLocks noChangeArrowheads="1"/>
          </p:cNvSpPr>
          <p:nvPr/>
        </p:nvSpPr>
        <p:spPr bwMode="auto">
          <a:xfrm>
            <a:off x="611188" y="3284538"/>
            <a:ext cx="900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400" b="1">
                <a:solidFill>
                  <a:srgbClr val="0000FF"/>
                </a:solidFill>
              </a:rPr>
              <a:t>3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30783" name="Text Box 63"/>
          <p:cNvSpPr txBox="1">
            <a:spLocks noChangeArrowheads="1"/>
          </p:cNvSpPr>
          <p:nvPr/>
        </p:nvSpPr>
        <p:spPr bwMode="auto">
          <a:xfrm>
            <a:off x="611188" y="3284538"/>
            <a:ext cx="900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4400" b="1">
                <a:solidFill>
                  <a:srgbClr val="0000FF"/>
                </a:solidFill>
              </a:rPr>
              <a:t>4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30784" name="Text Box 64"/>
          <p:cNvSpPr txBox="1">
            <a:spLocks noChangeArrowheads="1"/>
          </p:cNvSpPr>
          <p:nvPr/>
        </p:nvSpPr>
        <p:spPr bwMode="auto">
          <a:xfrm>
            <a:off x="611188" y="3284538"/>
            <a:ext cx="900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400" b="1">
                <a:solidFill>
                  <a:srgbClr val="0000FF"/>
                </a:solidFill>
              </a:rPr>
              <a:t>5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30785" name="Text Box 65"/>
          <p:cNvSpPr txBox="1">
            <a:spLocks noChangeArrowheads="1"/>
          </p:cNvSpPr>
          <p:nvPr/>
        </p:nvSpPr>
        <p:spPr bwMode="auto">
          <a:xfrm>
            <a:off x="611188" y="3284538"/>
            <a:ext cx="900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4400" b="1">
                <a:solidFill>
                  <a:srgbClr val="0000FF"/>
                </a:solidFill>
              </a:rPr>
              <a:t>6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30786" name="Text Box 66"/>
          <p:cNvSpPr txBox="1">
            <a:spLocks noChangeArrowheads="1"/>
          </p:cNvSpPr>
          <p:nvPr/>
        </p:nvSpPr>
        <p:spPr bwMode="auto">
          <a:xfrm>
            <a:off x="611188" y="3284538"/>
            <a:ext cx="900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400" b="1">
                <a:solidFill>
                  <a:srgbClr val="0000FF"/>
                </a:solidFill>
              </a:rPr>
              <a:t>7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30787" name="Text Box 67"/>
          <p:cNvSpPr txBox="1">
            <a:spLocks noChangeArrowheads="1"/>
          </p:cNvSpPr>
          <p:nvPr/>
        </p:nvSpPr>
        <p:spPr bwMode="auto">
          <a:xfrm>
            <a:off x="611188" y="3284538"/>
            <a:ext cx="900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4400" b="1">
                <a:solidFill>
                  <a:srgbClr val="0000FF"/>
                </a:solidFill>
              </a:rPr>
              <a:t>8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30788" name="Text Box 68"/>
          <p:cNvSpPr txBox="1">
            <a:spLocks noChangeArrowheads="1"/>
          </p:cNvSpPr>
          <p:nvPr/>
        </p:nvSpPr>
        <p:spPr bwMode="auto">
          <a:xfrm>
            <a:off x="611188" y="3284538"/>
            <a:ext cx="900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400" b="1">
                <a:solidFill>
                  <a:srgbClr val="0000FF"/>
                </a:solidFill>
              </a:rPr>
              <a:t>9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30789" name="Text Box 69"/>
          <p:cNvSpPr txBox="1">
            <a:spLocks noChangeArrowheads="1"/>
          </p:cNvSpPr>
          <p:nvPr/>
        </p:nvSpPr>
        <p:spPr bwMode="auto">
          <a:xfrm>
            <a:off x="611188" y="3284538"/>
            <a:ext cx="900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4400" b="1">
                <a:solidFill>
                  <a:srgbClr val="0000FF"/>
                </a:solidFill>
              </a:rPr>
              <a:t>10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30790" name="Text Box 70"/>
          <p:cNvSpPr txBox="1">
            <a:spLocks noChangeArrowheads="1"/>
          </p:cNvSpPr>
          <p:nvPr/>
        </p:nvSpPr>
        <p:spPr bwMode="auto">
          <a:xfrm>
            <a:off x="611188" y="3284538"/>
            <a:ext cx="900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400" b="1">
                <a:solidFill>
                  <a:srgbClr val="0000FF"/>
                </a:solidFill>
              </a:rPr>
              <a:t>11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30791" name="Text Box 71"/>
          <p:cNvSpPr txBox="1">
            <a:spLocks noChangeArrowheads="1"/>
          </p:cNvSpPr>
          <p:nvPr/>
        </p:nvSpPr>
        <p:spPr bwMode="auto">
          <a:xfrm>
            <a:off x="611188" y="3284538"/>
            <a:ext cx="900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4400" b="1">
                <a:solidFill>
                  <a:srgbClr val="0000FF"/>
                </a:solidFill>
              </a:rPr>
              <a:t>12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30792" name="Text Box 72"/>
          <p:cNvSpPr txBox="1">
            <a:spLocks noChangeArrowheads="1"/>
          </p:cNvSpPr>
          <p:nvPr/>
        </p:nvSpPr>
        <p:spPr bwMode="auto">
          <a:xfrm>
            <a:off x="611188" y="3284538"/>
            <a:ext cx="900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400" b="1">
                <a:solidFill>
                  <a:srgbClr val="0000FF"/>
                </a:solidFill>
              </a:rPr>
              <a:t>13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30793" name="Text Box 73"/>
          <p:cNvSpPr txBox="1">
            <a:spLocks noChangeArrowheads="1"/>
          </p:cNvSpPr>
          <p:nvPr/>
        </p:nvSpPr>
        <p:spPr bwMode="auto">
          <a:xfrm>
            <a:off x="611188" y="3284538"/>
            <a:ext cx="900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4400" b="1">
                <a:solidFill>
                  <a:srgbClr val="0000FF"/>
                </a:solidFill>
              </a:rPr>
              <a:t>14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30794" name="Text Box 74"/>
          <p:cNvSpPr txBox="1">
            <a:spLocks noChangeArrowheads="1"/>
          </p:cNvSpPr>
          <p:nvPr/>
        </p:nvSpPr>
        <p:spPr bwMode="auto">
          <a:xfrm>
            <a:off x="611188" y="3284538"/>
            <a:ext cx="900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400" b="1">
                <a:solidFill>
                  <a:srgbClr val="0000FF"/>
                </a:solidFill>
              </a:rPr>
              <a:t>15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30795" name="Text Box 75"/>
          <p:cNvSpPr txBox="1">
            <a:spLocks noChangeArrowheads="1"/>
          </p:cNvSpPr>
          <p:nvPr/>
        </p:nvSpPr>
        <p:spPr bwMode="auto">
          <a:xfrm>
            <a:off x="611188" y="3284538"/>
            <a:ext cx="900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4400" b="1">
                <a:solidFill>
                  <a:srgbClr val="0000FF"/>
                </a:solidFill>
              </a:rPr>
              <a:t>16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30796" name="Text Box 76"/>
          <p:cNvSpPr txBox="1">
            <a:spLocks noChangeArrowheads="1"/>
          </p:cNvSpPr>
          <p:nvPr/>
        </p:nvSpPr>
        <p:spPr bwMode="auto">
          <a:xfrm>
            <a:off x="611188" y="3284538"/>
            <a:ext cx="900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400" b="1">
                <a:solidFill>
                  <a:srgbClr val="0000FF"/>
                </a:solidFill>
              </a:rPr>
              <a:t>17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30797" name="Text Box 77"/>
          <p:cNvSpPr txBox="1">
            <a:spLocks noChangeArrowheads="1"/>
          </p:cNvSpPr>
          <p:nvPr/>
        </p:nvSpPr>
        <p:spPr bwMode="auto">
          <a:xfrm>
            <a:off x="611188" y="3284538"/>
            <a:ext cx="900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4400" b="1">
                <a:solidFill>
                  <a:srgbClr val="0000FF"/>
                </a:solidFill>
              </a:rPr>
              <a:t>18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30798" name="Text Box 78"/>
          <p:cNvSpPr txBox="1">
            <a:spLocks noChangeArrowheads="1"/>
          </p:cNvSpPr>
          <p:nvPr/>
        </p:nvSpPr>
        <p:spPr bwMode="auto">
          <a:xfrm>
            <a:off x="611188" y="3284538"/>
            <a:ext cx="900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400" b="1">
                <a:solidFill>
                  <a:srgbClr val="0000FF"/>
                </a:solidFill>
              </a:rPr>
              <a:t>19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30799" name="Text Box 79"/>
          <p:cNvSpPr txBox="1">
            <a:spLocks noChangeArrowheads="1"/>
          </p:cNvSpPr>
          <p:nvPr/>
        </p:nvSpPr>
        <p:spPr bwMode="auto">
          <a:xfrm>
            <a:off x="611188" y="3284538"/>
            <a:ext cx="900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4400" b="1">
                <a:solidFill>
                  <a:srgbClr val="0000FF"/>
                </a:solidFill>
              </a:rPr>
              <a:t>20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30800" name="Text Box 80"/>
          <p:cNvSpPr txBox="1">
            <a:spLocks noChangeArrowheads="1"/>
          </p:cNvSpPr>
          <p:nvPr/>
        </p:nvSpPr>
        <p:spPr bwMode="auto">
          <a:xfrm>
            <a:off x="611188" y="3284538"/>
            <a:ext cx="900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400" b="1">
                <a:solidFill>
                  <a:srgbClr val="0000FF"/>
                </a:solidFill>
              </a:rPr>
              <a:t>21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30801" name="Text Box 81"/>
          <p:cNvSpPr txBox="1">
            <a:spLocks noChangeArrowheads="1"/>
          </p:cNvSpPr>
          <p:nvPr/>
        </p:nvSpPr>
        <p:spPr bwMode="auto">
          <a:xfrm>
            <a:off x="611188" y="3284538"/>
            <a:ext cx="900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4400" b="1">
                <a:solidFill>
                  <a:srgbClr val="0000FF"/>
                </a:solidFill>
              </a:rPr>
              <a:t>22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30802" name="Text Box 82"/>
          <p:cNvSpPr txBox="1">
            <a:spLocks noChangeArrowheads="1"/>
          </p:cNvSpPr>
          <p:nvPr/>
        </p:nvSpPr>
        <p:spPr bwMode="auto">
          <a:xfrm>
            <a:off x="611188" y="3284538"/>
            <a:ext cx="900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400" b="1">
                <a:solidFill>
                  <a:srgbClr val="0000FF"/>
                </a:solidFill>
              </a:rPr>
              <a:t>23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30803" name="Text Box 83"/>
          <p:cNvSpPr txBox="1">
            <a:spLocks noChangeArrowheads="1"/>
          </p:cNvSpPr>
          <p:nvPr/>
        </p:nvSpPr>
        <p:spPr bwMode="auto">
          <a:xfrm>
            <a:off x="611188" y="3284538"/>
            <a:ext cx="900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4400" b="1">
                <a:solidFill>
                  <a:srgbClr val="0000FF"/>
                </a:solidFill>
              </a:rPr>
              <a:t>24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30809" name="Text Box 89"/>
          <p:cNvSpPr txBox="1">
            <a:spLocks noChangeArrowheads="1"/>
          </p:cNvSpPr>
          <p:nvPr/>
        </p:nvSpPr>
        <p:spPr bwMode="auto">
          <a:xfrm>
            <a:off x="719138" y="4629150"/>
            <a:ext cx="7777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نلاحظ أن محمد سوف يستعمل المنشار مع جميع القطع </a:t>
            </a:r>
            <a:r>
              <a:rPr lang="ar-SA" sz="2400" b="1">
                <a:solidFill>
                  <a:srgbClr val="CC0066"/>
                </a:solidFill>
              </a:rPr>
              <a:t>ما عدا القطعة الأخيرة</a:t>
            </a:r>
            <a:endParaRPr lang="en-US" sz="2400" b="1">
              <a:solidFill>
                <a:srgbClr val="CC0066"/>
              </a:solidFill>
            </a:endParaRPr>
          </a:p>
        </p:txBody>
      </p:sp>
      <p:sp>
        <p:nvSpPr>
          <p:cNvPr id="30810" name="Text Box 90"/>
          <p:cNvSpPr txBox="1">
            <a:spLocks noChangeArrowheads="1"/>
          </p:cNvSpPr>
          <p:nvPr/>
        </p:nvSpPr>
        <p:spPr bwMode="auto">
          <a:xfrm>
            <a:off x="6410325" y="5456238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00FF"/>
                </a:solidFill>
              </a:rPr>
              <a:t>عدد مرات القطع =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30811" name="Text Box 91"/>
          <p:cNvSpPr txBox="1">
            <a:spLocks noChangeArrowheads="1"/>
          </p:cNvSpPr>
          <p:nvPr/>
        </p:nvSpPr>
        <p:spPr bwMode="auto">
          <a:xfrm>
            <a:off x="5184775" y="5456238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00FF"/>
                </a:solidFill>
              </a:rPr>
              <a:t>25 – 1 =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30812" name="Text Box 92"/>
          <p:cNvSpPr txBox="1">
            <a:spLocks noChangeArrowheads="1"/>
          </p:cNvSpPr>
          <p:nvPr/>
        </p:nvSpPr>
        <p:spPr bwMode="auto">
          <a:xfrm>
            <a:off x="3959225" y="5456238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00FF"/>
                </a:solidFill>
              </a:rPr>
              <a:t>24 مرة</a:t>
            </a:r>
            <a:endParaRPr lang="en-US" sz="24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5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30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30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30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0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1000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62" dur="500"/>
                                        <p:tgtEl>
                                          <p:spTgt spid="30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1000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77" dur="500"/>
                                        <p:tgtEl>
                                          <p:spTgt spid="30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1000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92" dur="500"/>
                                        <p:tgtEl>
                                          <p:spTgt spid="30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1000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07" dur="5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0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0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1000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22" dur="500"/>
                                        <p:tgtEl>
                                          <p:spTgt spid="30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0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0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3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1000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1000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37" dur="500"/>
                                        <p:tgtEl>
                                          <p:spTgt spid="30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0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0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3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1000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52" dur="500"/>
                                        <p:tgtEl>
                                          <p:spTgt spid="30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0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0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30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3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1000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1000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67" dur="500"/>
                                        <p:tgtEl>
                                          <p:spTgt spid="30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0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0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3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8" dur="1000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1000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82" dur="500"/>
                                        <p:tgtEl>
                                          <p:spTgt spid="30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30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0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3" dur="1000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1000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97" dur="500"/>
                                        <p:tgtEl>
                                          <p:spTgt spid="30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0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0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07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3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1000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1000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312" dur="500"/>
                                        <p:tgtEl>
                                          <p:spTgt spid="30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30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30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3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 nodeType="clickPar">
                      <p:stCondLst>
                        <p:cond delay="indefinite"/>
                      </p:stCondLst>
                      <p:childTnLst>
                        <p:par>
                          <p:cTn id="3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3" dur="1000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1000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327" dur="500"/>
                                        <p:tgtEl>
                                          <p:spTgt spid="30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30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30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30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3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 nodeType="clickPar">
                      <p:stCondLst>
                        <p:cond delay="indefinite"/>
                      </p:stCondLst>
                      <p:childTnLst>
                        <p:par>
                          <p:cTn id="3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8" dur="1000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1000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342" dur="500"/>
                                        <p:tgtEl>
                                          <p:spTgt spid="30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30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30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30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3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 nodeType="clickPar">
                      <p:stCondLst>
                        <p:cond delay="indefinite"/>
                      </p:stCondLst>
                      <p:childTnLst>
                        <p:par>
                          <p:cTn id="3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3" dur="1000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1000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357" dur="500"/>
                                        <p:tgtEl>
                                          <p:spTgt spid="30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30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30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3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 nodeType="clickPar">
                      <p:stCondLst>
                        <p:cond delay="indefinite"/>
                      </p:stCondLst>
                      <p:childTnLst>
                        <p:par>
                          <p:cTn id="3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8" dur="1000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9" dur="1000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372" dur="500"/>
                                        <p:tgtEl>
                                          <p:spTgt spid="30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30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30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30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3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3" dur="1000"/>
                                        <p:tgtEl>
                                          <p:spTgt spid="30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1000"/>
                                        <p:tgtEl>
                                          <p:spTgt spid="30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387" dur="500"/>
                                        <p:tgtEl>
                                          <p:spTgt spid="30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30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30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30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1000"/>
                                        <p:tgtEl>
                                          <p:spTgt spid="3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8" dur="1000"/>
                                        <p:tgtEl>
                                          <p:spTgt spid="3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1000"/>
                                        <p:tgtEl>
                                          <p:spTgt spid="3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402" dur="500"/>
                                        <p:tgtEl>
                                          <p:spTgt spid="30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30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30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1000"/>
                                        <p:tgtEl>
                                          <p:spTgt spid="3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 nodeType="clickPar">
                      <p:stCondLst>
                        <p:cond delay="indefinite"/>
                      </p:stCondLst>
                      <p:childTnLst>
                        <p:par>
                          <p:cTn id="4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3" dur="1000"/>
                                        <p:tgtEl>
                                          <p:spTgt spid="3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4" dur="1000"/>
                                        <p:tgtEl>
                                          <p:spTgt spid="3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417" dur="500"/>
                                        <p:tgtEl>
                                          <p:spTgt spid="30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30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30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30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1000"/>
                                        <p:tgtEl>
                                          <p:spTgt spid="3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 nodeType="clickPar">
                      <p:stCondLst>
                        <p:cond delay="indefinite"/>
                      </p:stCondLst>
                      <p:childTnLst>
                        <p:par>
                          <p:cTn id="4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8" dur="1000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9" dur="1000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432" dur="500"/>
                                        <p:tgtEl>
                                          <p:spTgt spid="30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435" dur="500"/>
                                        <p:tgtEl>
                                          <p:spTgt spid="30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30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30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30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1000"/>
                                        <p:tgtEl>
                                          <p:spTgt spid="3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 nodeType="clickPar">
                      <p:stCondLst>
                        <p:cond delay="indefinite"/>
                      </p:stCondLst>
                      <p:childTnLst>
                        <p:par>
                          <p:cTn id="4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6" dur="1000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7" dur="1000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450" dur="500"/>
                                        <p:tgtEl>
                                          <p:spTgt spid="30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30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30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3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 nodeType="clickPar">
                      <p:stCondLst>
                        <p:cond delay="indefinite"/>
                      </p:stCondLst>
                      <p:childTnLst>
                        <p:par>
                          <p:cTn id="4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1" dur="1000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2" dur="1000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465" dur="500"/>
                                        <p:tgtEl>
                                          <p:spTgt spid="30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30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30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30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3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 nodeType="clickPar">
                      <p:stCondLst>
                        <p:cond delay="indefinite"/>
                      </p:stCondLst>
                      <p:childTnLst>
                        <p:par>
                          <p:cTn id="4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6" dur="1000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7" dur="1000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480" dur="500"/>
                                        <p:tgtEl>
                                          <p:spTgt spid="30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30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30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30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7" dur="1000"/>
                                        <p:tgtEl>
                                          <p:spTgt spid="3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 nodeType="clickPar">
                      <p:stCondLst>
                        <p:cond delay="indefinite"/>
                      </p:stCondLst>
                      <p:childTnLst>
                        <p:par>
                          <p:cTn id="4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1" dur="1000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1000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495" dur="500"/>
                                        <p:tgtEl>
                                          <p:spTgt spid="30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30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30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30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2" dur="1000"/>
                                        <p:tgtEl>
                                          <p:spTgt spid="3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 nodeType="clickPar">
                      <p:stCondLst>
                        <p:cond delay="indefinite"/>
                      </p:stCondLst>
                      <p:childTnLst>
                        <p:par>
                          <p:cTn id="5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800" decel="100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8" dur="800" decel="1000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800" decel="1000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800" decel="1000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 nodeType="clickPar">
                      <p:stCondLst>
                        <p:cond delay="indefinite"/>
                      </p:stCondLst>
                      <p:childTnLst>
                        <p:par>
                          <p:cTn id="5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9" dur="10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 nodeType="clickPar">
                      <p:stCondLst>
                        <p:cond delay="indefinite"/>
                      </p:stCondLst>
                      <p:childTnLst>
                        <p:par>
                          <p:cTn id="5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6" dur="10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 nodeType="clickPar">
                      <p:stCondLst>
                        <p:cond delay="indefinite"/>
                      </p:stCondLst>
                      <p:childTnLst>
                        <p:par>
                          <p:cTn id="5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0" dur="1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3" dur="10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6" dur="10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 nodeType="clickPar">
                      <p:stCondLst>
                        <p:cond delay="indefinite"/>
                      </p:stCondLst>
                      <p:childTnLst>
                        <p:par>
                          <p:cTn id="5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30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 fill="hold"/>
                                        <p:tgtEl>
                                          <p:spTgt spid="30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4" dur="1000"/>
                                        <p:tgtEl>
                                          <p:spTgt spid="30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 nodeType="clickPar">
                      <p:stCondLst>
                        <p:cond delay="indefinite"/>
                      </p:stCondLst>
                      <p:childTnLst>
                        <p:par>
                          <p:cTn id="5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1000" fill="hold"/>
                                        <p:tgtEl>
                                          <p:spTgt spid="30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000" fill="hold"/>
                                        <p:tgtEl>
                                          <p:spTgt spid="30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1" dur="1000"/>
                                        <p:tgtEl>
                                          <p:spTgt spid="3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2" fill="hold" nodeType="clickPar">
                      <p:stCondLst>
                        <p:cond delay="indefinite"/>
                      </p:stCondLst>
                      <p:childTnLst>
                        <p:par>
                          <p:cTn id="5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6" dur="1000" fill="hold"/>
                                        <p:tgtEl>
                                          <p:spTgt spid="30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000" fill="hold"/>
                                        <p:tgtEl>
                                          <p:spTgt spid="30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8" dur="1000"/>
                                        <p:tgtEl>
                                          <p:spTgt spid="3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 nodeType="clickPar">
                      <p:stCondLst>
                        <p:cond delay="indefinite"/>
                      </p:stCondLst>
                      <p:childTnLst>
                        <p:par>
                          <p:cTn id="5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3" dur="1000" fill="hold"/>
                                        <p:tgtEl>
                                          <p:spTgt spid="30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 fill="hold"/>
                                        <p:tgtEl>
                                          <p:spTgt spid="30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5" dur="1000"/>
                                        <p:tgtEl>
                                          <p:spTgt spid="3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47" grpId="0"/>
      <p:bldP spid="30747" grpId="1"/>
      <p:bldP spid="30748" grpId="0"/>
      <p:bldP spid="30748" grpId="1"/>
      <p:bldP spid="30749" grpId="0"/>
      <p:bldP spid="30749" grpId="1"/>
      <p:bldP spid="30768" grpId="0" animBg="1"/>
      <p:bldP spid="30769" grpId="0" animBg="1"/>
      <p:bldP spid="30769" grpId="1" animBg="1"/>
      <p:bldP spid="30770" grpId="0" animBg="1"/>
      <p:bldP spid="30770" grpId="1" animBg="1"/>
      <p:bldP spid="30771" grpId="0" animBg="1"/>
      <p:bldP spid="30771" grpId="1" animBg="1"/>
      <p:bldP spid="30772" grpId="0" animBg="1"/>
      <p:bldP spid="30772" grpId="1" animBg="1"/>
      <p:bldP spid="30773" grpId="0" animBg="1"/>
      <p:bldP spid="30773" grpId="1" animBg="1"/>
      <p:bldP spid="30774" grpId="0" animBg="1"/>
      <p:bldP spid="30774" grpId="1" animBg="1"/>
      <p:bldP spid="30775" grpId="0" animBg="1"/>
      <p:bldP spid="30775" grpId="1" animBg="1"/>
      <p:bldP spid="30776" grpId="0" animBg="1"/>
      <p:bldP spid="30776" grpId="1" animBg="1"/>
      <p:bldP spid="30760" grpId="0" animBg="1"/>
      <p:bldP spid="30760" grpId="1" animBg="1"/>
      <p:bldP spid="30761" grpId="0" animBg="1"/>
      <p:bldP spid="30761" grpId="1" animBg="1"/>
      <p:bldP spid="30762" grpId="0" animBg="1"/>
      <p:bldP spid="30762" grpId="1" animBg="1"/>
      <p:bldP spid="30763" grpId="0" animBg="1"/>
      <p:bldP spid="30763" grpId="1" animBg="1"/>
      <p:bldP spid="30764" grpId="0" animBg="1"/>
      <p:bldP spid="30764" grpId="1" animBg="1"/>
      <p:bldP spid="30765" grpId="0" animBg="1"/>
      <p:bldP spid="30765" grpId="1" animBg="1"/>
      <p:bldP spid="30766" grpId="0" animBg="1"/>
      <p:bldP spid="30766" grpId="1" animBg="1"/>
      <p:bldP spid="30767" grpId="0" animBg="1"/>
      <p:bldP spid="30767" grpId="1" animBg="1"/>
      <p:bldP spid="30756" grpId="0" animBg="1"/>
      <p:bldP spid="30756" grpId="1" animBg="1"/>
      <p:bldP spid="30757" grpId="0" animBg="1"/>
      <p:bldP spid="30757" grpId="1" animBg="1"/>
      <p:bldP spid="30758" grpId="0" animBg="1"/>
      <p:bldP spid="30758" grpId="1" animBg="1"/>
      <p:bldP spid="30759" grpId="0" animBg="1"/>
      <p:bldP spid="30759" grpId="1" animBg="1"/>
      <p:bldP spid="30754" grpId="0" animBg="1"/>
      <p:bldP spid="30754" grpId="1" animBg="1"/>
      <p:bldP spid="30755" grpId="0" animBg="1"/>
      <p:bldP spid="30755" grpId="1" animBg="1"/>
      <p:bldP spid="30753" grpId="0" animBg="1"/>
      <p:bldP spid="30753" grpId="1" animBg="1"/>
      <p:bldP spid="30752" grpId="0" animBg="1"/>
      <p:bldP spid="30752" grpId="1" animBg="1"/>
      <p:bldP spid="30777" grpId="0" animBg="1"/>
      <p:bldP spid="30780" grpId="0"/>
      <p:bldP spid="30780" grpId="1"/>
      <p:bldP spid="30781" grpId="0"/>
      <p:bldP spid="30781" grpId="1"/>
      <p:bldP spid="30782" grpId="0"/>
      <p:bldP spid="30782" grpId="1"/>
      <p:bldP spid="30783" grpId="0"/>
      <p:bldP spid="30783" grpId="1"/>
      <p:bldP spid="30784" grpId="0"/>
      <p:bldP spid="30784" grpId="1"/>
      <p:bldP spid="30785" grpId="0"/>
      <p:bldP spid="30785" grpId="1"/>
      <p:bldP spid="30786" grpId="0"/>
      <p:bldP spid="30786" grpId="1"/>
      <p:bldP spid="30787" grpId="0"/>
      <p:bldP spid="30787" grpId="1"/>
      <p:bldP spid="30788" grpId="0"/>
      <p:bldP spid="30788" grpId="1"/>
      <p:bldP spid="30789" grpId="0"/>
      <p:bldP spid="30789" grpId="1"/>
      <p:bldP spid="30790" grpId="0"/>
      <p:bldP spid="30790" grpId="1"/>
      <p:bldP spid="30791" grpId="0"/>
      <p:bldP spid="30791" grpId="1"/>
      <p:bldP spid="30792" grpId="0"/>
      <p:bldP spid="30792" grpId="1"/>
      <p:bldP spid="30793" grpId="0"/>
      <p:bldP spid="30793" grpId="1"/>
      <p:bldP spid="30794" grpId="0"/>
      <p:bldP spid="30794" grpId="1"/>
      <p:bldP spid="30795" grpId="0"/>
      <p:bldP spid="30795" grpId="1"/>
      <p:bldP spid="30796" grpId="0"/>
      <p:bldP spid="30796" grpId="1"/>
      <p:bldP spid="30797" grpId="0"/>
      <p:bldP spid="30798" grpId="0"/>
      <p:bldP spid="30798" grpId="1"/>
      <p:bldP spid="30798" grpId="2"/>
      <p:bldP spid="30799" grpId="0"/>
      <p:bldP spid="30799" grpId="1"/>
      <p:bldP spid="30800" grpId="0"/>
      <p:bldP spid="30800" grpId="1"/>
      <p:bldP spid="30801" grpId="0"/>
      <p:bldP spid="30801" grpId="1"/>
      <p:bldP spid="30802" grpId="0"/>
      <p:bldP spid="30802" grpId="1"/>
      <p:bldP spid="30803" grpId="0"/>
      <p:bldP spid="30809" grpId="0"/>
      <p:bldP spid="30810" grpId="0"/>
      <p:bldP spid="30811" grpId="0"/>
      <p:bldP spid="308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2555875" y="152400"/>
            <a:ext cx="3384550" cy="539750"/>
          </a:xfrm>
          <a:prstGeom prst="hexagon">
            <a:avLst>
              <a:gd name="adj" fmla="val 15880"/>
              <a:gd name="vf" fmla="val 115470"/>
            </a:avLst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400" b="1">
                <a:latin typeface="Times New Roman" pitchFamily="18" charset="0"/>
                <a:cs typeface="Times New Roman" pitchFamily="18" charset="0"/>
              </a:rPr>
              <a:t>استراتيجية حل المسألة - أبسط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179388" y="800100"/>
            <a:ext cx="8748712" cy="1116013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/>
              <a:t> </a:t>
            </a:r>
            <a:r>
              <a:rPr lang="ar-SA" sz="2000" b="1"/>
              <a:t>أراد 35 طالبا من الصف الثامن الانضمام إلى النشاط الرياضي ، و 32 إلى النشاط العلمي ،</a:t>
            </a:r>
          </a:p>
          <a:p>
            <a:r>
              <a:rPr lang="ar-SA" sz="2000" b="1"/>
              <a:t>و15 إلى النشاطين معا . مثل المجموعات بشكل فن ، ثم احسب عدد الطلاب الذين اشتركوا في الأنشطة .</a:t>
            </a:r>
            <a:r>
              <a:rPr lang="en-US" sz="2000"/>
              <a:t> </a:t>
            </a:r>
          </a:p>
        </p:txBody>
      </p:sp>
      <p:sp>
        <p:nvSpPr>
          <p:cNvPr id="31802" name="Text Box 58"/>
          <p:cNvSpPr txBox="1">
            <a:spLocks noChangeArrowheads="1"/>
          </p:cNvSpPr>
          <p:nvPr/>
        </p:nvSpPr>
        <p:spPr bwMode="auto">
          <a:xfrm>
            <a:off x="4751388" y="2962275"/>
            <a:ext cx="4284662" cy="396875"/>
          </a:xfrm>
          <a:prstGeom prst="rect">
            <a:avLst/>
          </a:prstGeom>
          <a:solidFill>
            <a:srgbClr val="99FF33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عدد الطلاب المشتركين في النشاط الرياضي فقط =</a:t>
            </a:r>
            <a:endParaRPr lang="en-US" sz="2000" b="1"/>
          </a:p>
        </p:txBody>
      </p:sp>
      <p:sp>
        <p:nvSpPr>
          <p:cNvPr id="31803" name="Text Box 59"/>
          <p:cNvSpPr txBox="1">
            <a:spLocks noChangeArrowheads="1"/>
          </p:cNvSpPr>
          <p:nvPr/>
        </p:nvSpPr>
        <p:spPr bwMode="auto">
          <a:xfrm>
            <a:off x="3454400" y="2962275"/>
            <a:ext cx="1296988" cy="396875"/>
          </a:xfrm>
          <a:prstGeom prst="rect">
            <a:avLst/>
          </a:prstGeom>
          <a:solidFill>
            <a:srgbClr val="99FF33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35 – 15 =</a:t>
            </a:r>
            <a:endParaRPr lang="en-US" sz="2000" b="1"/>
          </a:p>
        </p:txBody>
      </p:sp>
      <p:sp>
        <p:nvSpPr>
          <p:cNvPr id="31804" name="Text Box 60"/>
          <p:cNvSpPr txBox="1">
            <a:spLocks noChangeArrowheads="1"/>
          </p:cNvSpPr>
          <p:nvPr/>
        </p:nvSpPr>
        <p:spPr bwMode="auto">
          <a:xfrm>
            <a:off x="2951163" y="2962275"/>
            <a:ext cx="504825" cy="396875"/>
          </a:xfrm>
          <a:prstGeom prst="rect">
            <a:avLst/>
          </a:prstGeom>
          <a:solidFill>
            <a:srgbClr val="99FF33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20</a:t>
            </a:r>
            <a:endParaRPr lang="en-US" sz="2000" b="1"/>
          </a:p>
        </p:txBody>
      </p:sp>
      <p:sp>
        <p:nvSpPr>
          <p:cNvPr id="31805" name="Text Box 61"/>
          <p:cNvSpPr txBox="1">
            <a:spLocks noChangeArrowheads="1"/>
          </p:cNvSpPr>
          <p:nvPr/>
        </p:nvSpPr>
        <p:spPr bwMode="auto">
          <a:xfrm>
            <a:off x="4751388" y="3716338"/>
            <a:ext cx="4284662" cy="396875"/>
          </a:xfrm>
          <a:prstGeom prst="rect">
            <a:avLst/>
          </a:prstGeom>
          <a:solidFill>
            <a:srgbClr val="99FF33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عدد الطلاب المشتركين في النشاط العلمي فقط   =</a:t>
            </a:r>
            <a:endParaRPr lang="en-US" sz="2000" b="1"/>
          </a:p>
        </p:txBody>
      </p:sp>
      <p:sp>
        <p:nvSpPr>
          <p:cNvPr id="31806" name="Text Box 62"/>
          <p:cNvSpPr txBox="1">
            <a:spLocks noChangeArrowheads="1"/>
          </p:cNvSpPr>
          <p:nvPr/>
        </p:nvSpPr>
        <p:spPr bwMode="auto">
          <a:xfrm>
            <a:off x="3454400" y="3716338"/>
            <a:ext cx="1296988" cy="396875"/>
          </a:xfrm>
          <a:prstGeom prst="rect">
            <a:avLst/>
          </a:prstGeom>
          <a:solidFill>
            <a:srgbClr val="99FF33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32 – 15 =</a:t>
            </a:r>
            <a:endParaRPr lang="en-US" sz="2000" b="1"/>
          </a:p>
        </p:txBody>
      </p:sp>
      <p:sp>
        <p:nvSpPr>
          <p:cNvPr id="31807" name="Text Box 63"/>
          <p:cNvSpPr txBox="1">
            <a:spLocks noChangeArrowheads="1"/>
          </p:cNvSpPr>
          <p:nvPr/>
        </p:nvSpPr>
        <p:spPr bwMode="auto">
          <a:xfrm>
            <a:off x="2951163" y="3716338"/>
            <a:ext cx="504825" cy="396875"/>
          </a:xfrm>
          <a:prstGeom prst="rect">
            <a:avLst/>
          </a:prstGeom>
          <a:solidFill>
            <a:srgbClr val="99FF33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17</a:t>
            </a:r>
            <a:endParaRPr lang="en-US" sz="2000" b="1"/>
          </a:p>
        </p:txBody>
      </p:sp>
      <p:sp>
        <p:nvSpPr>
          <p:cNvPr id="31808" name="Text Box 64"/>
          <p:cNvSpPr txBox="1">
            <a:spLocks noChangeArrowheads="1"/>
          </p:cNvSpPr>
          <p:nvPr/>
        </p:nvSpPr>
        <p:spPr bwMode="auto">
          <a:xfrm>
            <a:off x="5256213" y="2241550"/>
            <a:ext cx="3779837" cy="396875"/>
          </a:xfrm>
          <a:prstGeom prst="rect">
            <a:avLst/>
          </a:prstGeom>
          <a:solidFill>
            <a:srgbClr val="99FF33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عدد الطلاب المشتركين في النشاطين معا  =</a:t>
            </a:r>
            <a:endParaRPr lang="en-US" sz="2000" b="1"/>
          </a:p>
        </p:txBody>
      </p:sp>
      <p:sp>
        <p:nvSpPr>
          <p:cNvPr id="31810" name="Text Box 66"/>
          <p:cNvSpPr txBox="1">
            <a:spLocks noChangeArrowheads="1"/>
          </p:cNvSpPr>
          <p:nvPr/>
        </p:nvSpPr>
        <p:spPr bwMode="auto">
          <a:xfrm>
            <a:off x="4751388" y="2241550"/>
            <a:ext cx="504825" cy="396875"/>
          </a:xfrm>
          <a:prstGeom prst="rect">
            <a:avLst/>
          </a:prstGeom>
          <a:solidFill>
            <a:srgbClr val="99FF33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15</a:t>
            </a:r>
            <a:endParaRPr lang="en-US" sz="2000" b="1"/>
          </a:p>
        </p:txBody>
      </p:sp>
      <p:sp>
        <p:nvSpPr>
          <p:cNvPr id="31811" name="Text Box 67"/>
          <p:cNvSpPr txBox="1">
            <a:spLocks noChangeArrowheads="1"/>
          </p:cNvSpPr>
          <p:nvPr/>
        </p:nvSpPr>
        <p:spPr bwMode="auto">
          <a:xfrm>
            <a:off x="4751388" y="2241550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>
                    <a:alpha val="4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15</a:t>
            </a:r>
            <a:endParaRPr lang="en-US" sz="2000" b="1"/>
          </a:p>
        </p:txBody>
      </p:sp>
      <p:sp>
        <p:nvSpPr>
          <p:cNvPr id="31812" name="Text Box 68"/>
          <p:cNvSpPr txBox="1">
            <a:spLocks noChangeArrowheads="1"/>
          </p:cNvSpPr>
          <p:nvPr/>
        </p:nvSpPr>
        <p:spPr bwMode="auto">
          <a:xfrm>
            <a:off x="2951163" y="297497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>
                    <a:alpha val="4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20</a:t>
            </a:r>
            <a:endParaRPr lang="en-US" sz="2000" b="1"/>
          </a:p>
        </p:txBody>
      </p:sp>
      <p:sp>
        <p:nvSpPr>
          <p:cNvPr id="31813" name="Text Box 69"/>
          <p:cNvSpPr txBox="1">
            <a:spLocks noChangeArrowheads="1"/>
          </p:cNvSpPr>
          <p:nvPr/>
        </p:nvSpPr>
        <p:spPr bwMode="auto">
          <a:xfrm>
            <a:off x="2951163" y="3716338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>
                    <a:alpha val="4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17</a:t>
            </a:r>
            <a:endParaRPr lang="en-US" sz="2000" b="1"/>
          </a:p>
        </p:txBody>
      </p:sp>
      <p:grpSp>
        <p:nvGrpSpPr>
          <p:cNvPr id="31819" name="Group 75"/>
          <p:cNvGrpSpPr>
            <a:grpSpLocks/>
          </p:cNvGrpSpPr>
          <p:nvPr/>
        </p:nvGrpSpPr>
        <p:grpSpPr bwMode="auto">
          <a:xfrm>
            <a:off x="287338" y="4292600"/>
            <a:ext cx="3925887" cy="1584325"/>
            <a:chOff x="793" y="2704"/>
            <a:chExt cx="2473" cy="998"/>
          </a:xfrm>
        </p:grpSpPr>
        <p:grpSp>
          <p:nvGrpSpPr>
            <p:cNvPr id="31816" name="Group 72"/>
            <p:cNvGrpSpPr>
              <a:grpSpLocks/>
            </p:cNvGrpSpPr>
            <p:nvPr/>
          </p:nvGrpSpPr>
          <p:grpSpPr bwMode="auto">
            <a:xfrm>
              <a:off x="1020" y="2931"/>
              <a:ext cx="1996" cy="771"/>
              <a:chOff x="1020" y="2931"/>
              <a:chExt cx="1996" cy="771"/>
            </a:xfrm>
          </p:grpSpPr>
          <p:sp>
            <p:nvSpPr>
              <p:cNvPr id="31814" name="Oval 70"/>
              <p:cNvSpPr>
                <a:spLocks noChangeArrowheads="1"/>
              </p:cNvSpPr>
              <p:nvPr/>
            </p:nvSpPr>
            <p:spPr bwMode="auto">
              <a:xfrm>
                <a:off x="1814" y="2931"/>
                <a:ext cx="1202" cy="77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1815" name="Oval 71"/>
              <p:cNvSpPr>
                <a:spLocks noChangeArrowheads="1"/>
              </p:cNvSpPr>
              <p:nvPr/>
            </p:nvSpPr>
            <p:spPr bwMode="auto">
              <a:xfrm>
                <a:off x="1020" y="2931"/>
                <a:ext cx="1202" cy="77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31817" name="Text Box 73"/>
            <p:cNvSpPr txBox="1">
              <a:spLocks noChangeArrowheads="1"/>
            </p:cNvSpPr>
            <p:nvPr/>
          </p:nvSpPr>
          <p:spPr bwMode="auto">
            <a:xfrm>
              <a:off x="2290" y="2704"/>
              <a:ext cx="9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FF33">
                      <a:alpha val="4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النشاط الرياضي</a:t>
              </a:r>
              <a:endParaRPr lang="en-US" sz="2000" b="1"/>
            </a:p>
          </p:txBody>
        </p:sp>
        <p:sp>
          <p:nvSpPr>
            <p:cNvPr id="31818" name="Text Box 74"/>
            <p:cNvSpPr txBox="1">
              <a:spLocks noChangeArrowheads="1"/>
            </p:cNvSpPr>
            <p:nvPr/>
          </p:nvSpPr>
          <p:spPr bwMode="auto">
            <a:xfrm>
              <a:off x="793" y="2704"/>
              <a:ext cx="9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FF33">
                      <a:alpha val="4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النشاط العلمي</a:t>
              </a:r>
              <a:endParaRPr lang="en-US" sz="2000" b="1"/>
            </a:p>
          </p:txBody>
        </p:sp>
      </p:grpSp>
      <p:sp>
        <p:nvSpPr>
          <p:cNvPr id="31820" name="Text Box 76"/>
          <p:cNvSpPr txBox="1">
            <a:spLocks noChangeArrowheads="1"/>
          </p:cNvSpPr>
          <p:nvPr/>
        </p:nvSpPr>
        <p:spPr bwMode="auto">
          <a:xfrm>
            <a:off x="5580063" y="6164263"/>
            <a:ext cx="3455987" cy="396875"/>
          </a:xfrm>
          <a:prstGeom prst="rect">
            <a:avLst/>
          </a:prstGeom>
          <a:solidFill>
            <a:srgbClr val="990033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عدد الطلاب المشتركين في الأنشطة   =</a:t>
            </a:r>
            <a:endParaRPr lang="en-US" sz="2000" b="1"/>
          </a:p>
        </p:txBody>
      </p:sp>
      <p:sp>
        <p:nvSpPr>
          <p:cNvPr id="31821" name="Text Box 77"/>
          <p:cNvSpPr txBox="1">
            <a:spLocks noChangeArrowheads="1"/>
          </p:cNvSpPr>
          <p:nvPr/>
        </p:nvSpPr>
        <p:spPr bwMode="auto">
          <a:xfrm>
            <a:off x="3743325" y="6164263"/>
            <a:ext cx="1836738" cy="396875"/>
          </a:xfrm>
          <a:prstGeom prst="rect">
            <a:avLst/>
          </a:prstGeom>
          <a:solidFill>
            <a:srgbClr val="990033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20 + 15 + 17 =</a:t>
            </a:r>
            <a:endParaRPr lang="en-US" sz="2000" b="1"/>
          </a:p>
        </p:txBody>
      </p:sp>
      <p:sp>
        <p:nvSpPr>
          <p:cNvPr id="31822" name="Text Box 78"/>
          <p:cNvSpPr txBox="1">
            <a:spLocks noChangeArrowheads="1"/>
          </p:cNvSpPr>
          <p:nvPr/>
        </p:nvSpPr>
        <p:spPr bwMode="auto">
          <a:xfrm>
            <a:off x="2627313" y="6164263"/>
            <a:ext cx="1116012" cy="396875"/>
          </a:xfrm>
          <a:prstGeom prst="rect">
            <a:avLst/>
          </a:prstGeom>
          <a:solidFill>
            <a:srgbClr val="990033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52 طالبا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98855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1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712 0.40911 " pathEditMode="relative" ptsTypes="AA">
                                      <p:cBhvr>
                                        <p:cTn id="40" dur="2000" fill="hold"/>
                                        <p:tgtEl>
                                          <p:spTgt spid="318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58 0.30943 " pathEditMode="relative" ptsTypes="AA">
                                      <p:cBhvr>
                                        <p:cTn id="70" dur="2000" fill="hold"/>
                                        <p:tgtEl>
                                          <p:spTgt spid="31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688 0.18872 " pathEditMode="relative" ptsTypes="AA">
                                      <p:cBhvr>
                                        <p:cTn id="100" dur="2000" fill="hold"/>
                                        <p:tgtEl>
                                          <p:spTgt spid="3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802" grpId="0" animBg="1"/>
      <p:bldP spid="31803" grpId="0" animBg="1"/>
      <p:bldP spid="31804" grpId="0" animBg="1"/>
      <p:bldP spid="31805" grpId="0" animBg="1"/>
      <p:bldP spid="31806" grpId="0" animBg="1"/>
      <p:bldP spid="31807" grpId="0" animBg="1"/>
      <p:bldP spid="31808" grpId="0" animBg="1"/>
      <p:bldP spid="31810" grpId="0" animBg="1"/>
      <p:bldP spid="31811" grpId="0"/>
      <p:bldP spid="31811" grpId="1"/>
      <p:bldP spid="31812" grpId="0"/>
      <p:bldP spid="31812" grpId="1"/>
      <p:bldP spid="31813" grpId="0"/>
      <p:bldP spid="31813" grpId="1"/>
      <p:bldP spid="31820" grpId="0" animBg="1"/>
      <p:bldP spid="31821" grpId="0" animBg="1"/>
      <p:bldP spid="318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2555875" y="152400"/>
            <a:ext cx="3384550" cy="539750"/>
          </a:xfrm>
          <a:prstGeom prst="hexagon">
            <a:avLst>
              <a:gd name="adj" fmla="val 15880"/>
              <a:gd name="vf" fmla="val 115470"/>
            </a:avLst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400" b="1">
                <a:latin typeface="Times New Roman" pitchFamily="18" charset="0"/>
                <a:cs typeface="Times New Roman" pitchFamily="18" charset="0"/>
              </a:rPr>
              <a:t>استراتيجية حل المسألة - أبسط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1908175" y="800100"/>
            <a:ext cx="7019925" cy="828675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/>
              <a:t> </a:t>
            </a:r>
            <a:r>
              <a:rPr lang="ar-JO" sz="2000" b="1"/>
              <a:t>ما أكبر عدد من القطع ينتج عن استعمال  خمس تقطيعات مستقيمة في الفطيرة ؟</a:t>
            </a:r>
            <a:r>
              <a:rPr lang="en-US" sz="2000"/>
              <a:t> </a:t>
            </a:r>
          </a:p>
        </p:txBody>
      </p:sp>
      <p:pic>
        <p:nvPicPr>
          <p:cNvPr id="32792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36725"/>
            <a:ext cx="3278188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806" name="Group 38"/>
          <p:cNvGrpSpPr>
            <a:grpSpLocks/>
          </p:cNvGrpSpPr>
          <p:nvPr/>
        </p:nvGrpSpPr>
        <p:grpSpPr bwMode="auto">
          <a:xfrm>
            <a:off x="4067175" y="1808163"/>
            <a:ext cx="1476375" cy="1693862"/>
            <a:chOff x="2562" y="1366"/>
            <a:chExt cx="930" cy="1067"/>
          </a:xfrm>
        </p:grpSpPr>
        <p:grpSp>
          <p:nvGrpSpPr>
            <p:cNvPr id="32800" name="Group 32"/>
            <p:cNvGrpSpPr>
              <a:grpSpLocks/>
            </p:cNvGrpSpPr>
            <p:nvPr/>
          </p:nvGrpSpPr>
          <p:grpSpPr bwMode="auto">
            <a:xfrm>
              <a:off x="2677" y="1366"/>
              <a:ext cx="657" cy="681"/>
              <a:chOff x="2677" y="1366"/>
              <a:chExt cx="657" cy="681"/>
            </a:xfrm>
          </p:grpSpPr>
          <p:sp>
            <p:nvSpPr>
              <p:cNvPr id="32793" name="Oval 25"/>
              <p:cNvSpPr>
                <a:spLocks noChangeArrowheads="1"/>
              </p:cNvSpPr>
              <p:nvPr/>
            </p:nvSpPr>
            <p:spPr bwMode="auto">
              <a:xfrm>
                <a:off x="2677" y="1366"/>
                <a:ext cx="657" cy="681"/>
              </a:xfrm>
              <a:prstGeom prst="ellipse">
                <a:avLst/>
              </a:prstGeom>
              <a:solidFill>
                <a:srgbClr val="003399">
                  <a:alpha val="24001"/>
                </a:srgbClr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2797" name="Line 29"/>
              <p:cNvSpPr>
                <a:spLocks noChangeShapeType="1"/>
              </p:cNvSpPr>
              <p:nvPr/>
            </p:nvSpPr>
            <p:spPr bwMode="auto">
              <a:xfrm flipH="1">
                <a:off x="2789" y="1457"/>
                <a:ext cx="408" cy="499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798" name="Line 30"/>
              <p:cNvSpPr>
                <a:spLocks noChangeShapeType="1"/>
              </p:cNvSpPr>
              <p:nvPr/>
            </p:nvSpPr>
            <p:spPr bwMode="auto">
              <a:xfrm>
                <a:off x="2789" y="1457"/>
                <a:ext cx="454" cy="499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2801" name="Text Box 33"/>
            <p:cNvSpPr txBox="1">
              <a:spLocks noChangeArrowheads="1"/>
            </p:cNvSpPr>
            <p:nvPr/>
          </p:nvSpPr>
          <p:spPr bwMode="auto">
            <a:xfrm>
              <a:off x="2562" y="2183"/>
              <a:ext cx="9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/>
                <a:t>تقطيعتان</a:t>
              </a:r>
              <a:endParaRPr lang="en-US" sz="2000" b="1"/>
            </a:p>
          </p:txBody>
        </p: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5867400" y="1808163"/>
            <a:ext cx="1476375" cy="1693862"/>
            <a:chOff x="3696" y="1366"/>
            <a:chExt cx="930" cy="1067"/>
          </a:xfrm>
        </p:grpSpPr>
        <p:grpSp>
          <p:nvGrpSpPr>
            <p:cNvPr id="32799" name="Group 31"/>
            <p:cNvGrpSpPr>
              <a:grpSpLocks/>
            </p:cNvGrpSpPr>
            <p:nvPr/>
          </p:nvGrpSpPr>
          <p:grpSpPr bwMode="auto">
            <a:xfrm>
              <a:off x="3833" y="1366"/>
              <a:ext cx="657" cy="681"/>
              <a:chOff x="3833" y="1366"/>
              <a:chExt cx="657" cy="681"/>
            </a:xfrm>
          </p:grpSpPr>
          <p:sp>
            <p:nvSpPr>
              <p:cNvPr id="32794" name="Oval 26"/>
              <p:cNvSpPr>
                <a:spLocks noChangeArrowheads="1"/>
              </p:cNvSpPr>
              <p:nvPr/>
            </p:nvSpPr>
            <p:spPr bwMode="auto">
              <a:xfrm>
                <a:off x="3833" y="1366"/>
                <a:ext cx="657" cy="681"/>
              </a:xfrm>
              <a:prstGeom prst="ellipse">
                <a:avLst/>
              </a:prstGeom>
              <a:solidFill>
                <a:srgbClr val="003399">
                  <a:alpha val="24001"/>
                </a:srgbClr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2796" name="Line 28"/>
              <p:cNvSpPr>
                <a:spLocks noChangeShapeType="1"/>
              </p:cNvSpPr>
              <p:nvPr/>
            </p:nvSpPr>
            <p:spPr bwMode="auto">
              <a:xfrm flipH="1">
                <a:off x="3969" y="1457"/>
                <a:ext cx="408" cy="52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2802" name="Text Box 34"/>
            <p:cNvSpPr txBox="1">
              <a:spLocks noChangeArrowheads="1"/>
            </p:cNvSpPr>
            <p:nvPr/>
          </p:nvSpPr>
          <p:spPr bwMode="auto">
            <a:xfrm>
              <a:off x="3696" y="2183"/>
              <a:ext cx="9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/>
                <a:t>تقطيعة واحدة</a:t>
              </a:r>
              <a:endParaRPr lang="en-US" sz="2000" b="1"/>
            </a:p>
          </p:txBody>
        </p:sp>
      </p:grpSp>
      <p:grpSp>
        <p:nvGrpSpPr>
          <p:cNvPr id="32804" name="Group 36"/>
          <p:cNvGrpSpPr>
            <a:grpSpLocks/>
          </p:cNvGrpSpPr>
          <p:nvPr/>
        </p:nvGrpSpPr>
        <p:grpSpPr bwMode="auto">
          <a:xfrm>
            <a:off x="7596188" y="1808163"/>
            <a:ext cx="1476375" cy="1693862"/>
            <a:chOff x="4785" y="1366"/>
            <a:chExt cx="930" cy="1067"/>
          </a:xfrm>
        </p:grpSpPr>
        <p:sp>
          <p:nvSpPr>
            <p:cNvPr id="32795" name="Oval 27"/>
            <p:cNvSpPr>
              <a:spLocks noChangeArrowheads="1"/>
            </p:cNvSpPr>
            <p:nvPr/>
          </p:nvSpPr>
          <p:spPr bwMode="auto">
            <a:xfrm>
              <a:off x="4922" y="1366"/>
              <a:ext cx="657" cy="681"/>
            </a:xfrm>
            <a:prstGeom prst="ellipse">
              <a:avLst/>
            </a:prstGeom>
            <a:solidFill>
              <a:srgbClr val="003399">
                <a:alpha val="24001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2803" name="Text Box 35"/>
            <p:cNvSpPr txBox="1">
              <a:spLocks noChangeArrowheads="1"/>
            </p:cNvSpPr>
            <p:nvPr/>
          </p:nvSpPr>
          <p:spPr bwMode="auto">
            <a:xfrm>
              <a:off x="4785" y="2183"/>
              <a:ext cx="9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/>
                <a:t>بدون تقطيعة</a:t>
              </a:r>
              <a:endParaRPr lang="en-US" sz="2000" b="1"/>
            </a:p>
          </p:txBody>
        </p:sp>
      </p:grpSp>
      <p:graphicFrame>
        <p:nvGraphicFramePr>
          <p:cNvPr id="32838" name="Group 70"/>
          <p:cNvGraphicFramePr>
            <a:graphicFrameLocks noGrp="1"/>
          </p:cNvGraphicFramePr>
          <p:nvPr/>
        </p:nvGraphicFramePr>
        <p:xfrm>
          <a:off x="434975" y="3716338"/>
          <a:ext cx="8458200" cy="1131888"/>
        </p:xfrm>
        <a:graphic>
          <a:graphicData uri="http://schemas.openxmlformats.org/drawingml/2006/table">
            <a:tbl>
              <a:tblPr rtl="1"/>
              <a:tblGrid>
                <a:gridCol w="1657350"/>
                <a:gridCol w="1133475"/>
                <a:gridCol w="1133475"/>
                <a:gridCol w="1133475"/>
                <a:gridCol w="1133475"/>
                <a:gridCol w="1133475"/>
                <a:gridCol w="1133475"/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عدد التقطيعات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عدد القطع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45" name="Text Box 77"/>
          <p:cNvSpPr txBox="1">
            <a:spLocks noChangeArrowheads="1"/>
          </p:cNvSpPr>
          <p:nvPr/>
        </p:nvSpPr>
        <p:spPr bwMode="auto">
          <a:xfrm>
            <a:off x="6372225" y="4379913"/>
            <a:ext cx="61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1</a:t>
            </a:r>
            <a:endParaRPr lang="en-US" sz="2000" b="1"/>
          </a:p>
        </p:txBody>
      </p:sp>
      <p:sp>
        <p:nvSpPr>
          <p:cNvPr id="32846" name="Text Box 78"/>
          <p:cNvSpPr txBox="1">
            <a:spLocks noChangeArrowheads="1"/>
          </p:cNvSpPr>
          <p:nvPr/>
        </p:nvSpPr>
        <p:spPr bwMode="auto">
          <a:xfrm>
            <a:off x="5219700" y="4379913"/>
            <a:ext cx="61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2</a:t>
            </a:r>
            <a:endParaRPr lang="en-US" sz="2000" b="1"/>
          </a:p>
        </p:txBody>
      </p:sp>
      <p:sp>
        <p:nvSpPr>
          <p:cNvPr id="32847" name="Text Box 79"/>
          <p:cNvSpPr txBox="1">
            <a:spLocks noChangeArrowheads="1"/>
          </p:cNvSpPr>
          <p:nvPr/>
        </p:nvSpPr>
        <p:spPr bwMode="auto">
          <a:xfrm>
            <a:off x="4097338" y="4379913"/>
            <a:ext cx="61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4</a:t>
            </a:r>
            <a:endParaRPr lang="en-US" sz="2000" b="1"/>
          </a:p>
        </p:txBody>
      </p:sp>
      <p:sp>
        <p:nvSpPr>
          <p:cNvPr id="32848" name="Text Box 80"/>
          <p:cNvSpPr txBox="1">
            <a:spLocks noChangeArrowheads="1"/>
          </p:cNvSpPr>
          <p:nvPr/>
        </p:nvSpPr>
        <p:spPr bwMode="auto">
          <a:xfrm>
            <a:off x="2944813" y="4379913"/>
            <a:ext cx="61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7</a:t>
            </a:r>
            <a:endParaRPr lang="en-US" sz="2000" b="1"/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836738" y="4379913"/>
            <a:ext cx="61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11</a:t>
            </a:r>
            <a:endParaRPr lang="en-US" sz="2000" b="1"/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684213" y="4379913"/>
            <a:ext cx="61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16</a:t>
            </a:r>
            <a:endParaRPr lang="en-US" sz="2000" b="1"/>
          </a:p>
        </p:txBody>
      </p:sp>
      <p:grpSp>
        <p:nvGrpSpPr>
          <p:cNvPr id="32853" name="Group 85"/>
          <p:cNvGrpSpPr>
            <a:grpSpLocks/>
          </p:cNvGrpSpPr>
          <p:nvPr/>
        </p:nvGrpSpPr>
        <p:grpSpPr bwMode="auto">
          <a:xfrm>
            <a:off x="5540375" y="4545013"/>
            <a:ext cx="1011238" cy="911225"/>
            <a:chOff x="3510" y="2925"/>
            <a:chExt cx="637" cy="574"/>
          </a:xfrm>
        </p:grpSpPr>
        <p:sp>
          <p:nvSpPr>
            <p:cNvPr id="32851" name="Arc 83"/>
            <p:cNvSpPr>
              <a:spLocks/>
            </p:cNvSpPr>
            <p:nvPr/>
          </p:nvSpPr>
          <p:spPr bwMode="auto">
            <a:xfrm rot="7359655">
              <a:off x="3636" y="2799"/>
              <a:ext cx="386" cy="637"/>
            </a:xfrm>
            <a:custGeom>
              <a:avLst/>
              <a:gdLst>
                <a:gd name="G0" fmla="+- 0 0 0"/>
                <a:gd name="G1" fmla="+- 20930 0 0"/>
                <a:gd name="G2" fmla="+- 21600 0 0"/>
                <a:gd name="T0" fmla="*/ 5337 w 20997"/>
                <a:gd name="T1" fmla="*/ 0 h 20930"/>
                <a:gd name="T2" fmla="*/ 20997 w 20997"/>
                <a:gd name="T3" fmla="*/ 15860 h 20930"/>
                <a:gd name="T4" fmla="*/ 0 w 20997"/>
                <a:gd name="T5" fmla="*/ 20930 h 20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97" h="20930" fill="none" extrusionOk="0">
                  <a:moveTo>
                    <a:pt x="5337" y="-1"/>
                  </a:moveTo>
                  <a:cubicBezTo>
                    <a:pt x="13092" y="1977"/>
                    <a:pt x="19118" y="8080"/>
                    <a:pt x="20996" y="15860"/>
                  </a:cubicBezTo>
                </a:path>
                <a:path w="20997" h="20930" stroke="0" extrusionOk="0">
                  <a:moveTo>
                    <a:pt x="5337" y="-1"/>
                  </a:moveTo>
                  <a:cubicBezTo>
                    <a:pt x="13092" y="1977"/>
                    <a:pt x="19118" y="8080"/>
                    <a:pt x="20996" y="15860"/>
                  </a:cubicBezTo>
                  <a:lnTo>
                    <a:pt x="0" y="2093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2852" name="Text Box 84"/>
            <p:cNvSpPr txBox="1">
              <a:spLocks noChangeArrowheads="1"/>
            </p:cNvSpPr>
            <p:nvPr/>
          </p:nvSpPr>
          <p:spPr bwMode="auto">
            <a:xfrm>
              <a:off x="3651" y="3249"/>
              <a:ext cx="4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+ 1</a:t>
              </a:r>
              <a:endParaRPr lang="en-US" sz="2000" b="1"/>
            </a:p>
          </p:txBody>
        </p:sp>
      </p:grpSp>
      <p:grpSp>
        <p:nvGrpSpPr>
          <p:cNvPr id="32854" name="Group 86"/>
          <p:cNvGrpSpPr>
            <a:grpSpLocks/>
          </p:cNvGrpSpPr>
          <p:nvPr/>
        </p:nvGrpSpPr>
        <p:grpSpPr bwMode="auto">
          <a:xfrm>
            <a:off x="4427538" y="4545013"/>
            <a:ext cx="1011237" cy="911225"/>
            <a:chOff x="3510" y="2925"/>
            <a:chExt cx="637" cy="574"/>
          </a:xfrm>
        </p:grpSpPr>
        <p:sp>
          <p:nvSpPr>
            <p:cNvPr id="32855" name="Arc 87"/>
            <p:cNvSpPr>
              <a:spLocks/>
            </p:cNvSpPr>
            <p:nvPr/>
          </p:nvSpPr>
          <p:spPr bwMode="auto">
            <a:xfrm rot="7359655">
              <a:off x="3636" y="2799"/>
              <a:ext cx="386" cy="637"/>
            </a:xfrm>
            <a:custGeom>
              <a:avLst/>
              <a:gdLst>
                <a:gd name="G0" fmla="+- 0 0 0"/>
                <a:gd name="G1" fmla="+- 20930 0 0"/>
                <a:gd name="G2" fmla="+- 21600 0 0"/>
                <a:gd name="T0" fmla="*/ 5337 w 20997"/>
                <a:gd name="T1" fmla="*/ 0 h 20930"/>
                <a:gd name="T2" fmla="*/ 20997 w 20997"/>
                <a:gd name="T3" fmla="*/ 15860 h 20930"/>
                <a:gd name="T4" fmla="*/ 0 w 20997"/>
                <a:gd name="T5" fmla="*/ 20930 h 20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97" h="20930" fill="none" extrusionOk="0">
                  <a:moveTo>
                    <a:pt x="5337" y="-1"/>
                  </a:moveTo>
                  <a:cubicBezTo>
                    <a:pt x="13092" y="1977"/>
                    <a:pt x="19118" y="8080"/>
                    <a:pt x="20996" y="15860"/>
                  </a:cubicBezTo>
                </a:path>
                <a:path w="20997" h="20930" stroke="0" extrusionOk="0">
                  <a:moveTo>
                    <a:pt x="5337" y="-1"/>
                  </a:moveTo>
                  <a:cubicBezTo>
                    <a:pt x="13092" y="1977"/>
                    <a:pt x="19118" y="8080"/>
                    <a:pt x="20996" y="15860"/>
                  </a:cubicBezTo>
                  <a:lnTo>
                    <a:pt x="0" y="2093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2856" name="Text Box 88"/>
            <p:cNvSpPr txBox="1">
              <a:spLocks noChangeArrowheads="1"/>
            </p:cNvSpPr>
            <p:nvPr/>
          </p:nvSpPr>
          <p:spPr bwMode="auto">
            <a:xfrm>
              <a:off x="3651" y="3249"/>
              <a:ext cx="4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+ 2</a:t>
              </a:r>
              <a:endParaRPr lang="en-US" sz="2000" b="1"/>
            </a:p>
          </p:txBody>
        </p:sp>
      </p:grpSp>
      <p:grpSp>
        <p:nvGrpSpPr>
          <p:cNvPr id="32857" name="Group 89"/>
          <p:cNvGrpSpPr>
            <a:grpSpLocks/>
          </p:cNvGrpSpPr>
          <p:nvPr/>
        </p:nvGrpSpPr>
        <p:grpSpPr bwMode="auto">
          <a:xfrm>
            <a:off x="3273425" y="4545013"/>
            <a:ext cx="1011238" cy="911225"/>
            <a:chOff x="3510" y="2925"/>
            <a:chExt cx="637" cy="574"/>
          </a:xfrm>
        </p:grpSpPr>
        <p:sp>
          <p:nvSpPr>
            <p:cNvPr id="32858" name="Arc 90"/>
            <p:cNvSpPr>
              <a:spLocks/>
            </p:cNvSpPr>
            <p:nvPr/>
          </p:nvSpPr>
          <p:spPr bwMode="auto">
            <a:xfrm rot="7359655">
              <a:off x="3636" y="2799"/>
              <a:ext cx="386" cy="637"/>
            </a:xfrm>
            <a:custGeom>
              <a:avLst/>
              <a:gdLst>
                <a:gd name="G0" fmla="+- 0 0 0"/>
                <a:gd name="G1" fmla="+- 20930 0 0"/>
                <a:gd name="G2" fmla="+- 21600 0 0"/>
                <a:gd name="T0" fmla="*/ 5337 w 20997"/>
                <a:gd name="T1" fmla="*/ 0 h 20930"/>
                <a:gd name="T2" fmla="*/ 20997 w 20997"/>
                <a:gd name="T3" fmla="*/ 15860 h 20930"/>
                <a:gd name="T4" fmla="*/ 0 w 20997"/>
                <a:gd name="T5" fmla="*/ 20930 h 20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97" h="20930" fill="none" extrusionOk="0">
                  <a:moveTo>
                    <a:pt x="5337" y="-1"/>
                  </a:moveTo>
                  <a:cubicBezTo>
                    <a:pt x="13092" y="1977"/>
                    <a:pt x="19118" y="8080"/>
                    <a:pt x="20996" y="15860"/>
                  </a:cubicBezTo>
                </a:path>
                <a:path w="20997" h="20930" stroke="0" extrusionOk="0">
                  <a:moveTo>
                    <a:pt x="5337" y="-1"/>
                  </a:moveTo>
                  <a:cubicBezTo>
                    <a:pt x="13092" y="1977"/>
                    <a:pt x="19118" y="8080"/>
                    <a:pt x="20996" y="15860"/>
                  </a:cubicBezTo>
                  <a:lnTo>
                    <a:pt x="0" y="2093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2859" name="Text Box 91"/>
            <p:cNvSpPr txBox="1">
              <a:spLocks noChangeArrowheads="1"/>
            </p:cNvSpPr>
            <p:nvPr/>
          </p:nvSpPr>
          <p:spPr bwMode="auto">
            <a:xfrm>
              <a:off x="3651" y="3249"/>
              <a:ext cx="4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+ 3</a:t>
              </a:r>
              <a:endParaRPr lang="en-US" sz="2000" b="1"/>
            </a:p>
          </p:txBody>
        </p:sp>
      </p:grpSp>
      <p:grpSp>
        <p:nvGrpSpPr>
          <p:cNvPr id="32860" name="Group 92"/>
          <p:cNvGrpSpPr>
            <a:grpSpLocks/>
          </p:cNvGrpSpPr>
          <p:nvPr/>
        </p:nvGrpSpPr>
        <p:grpSpPr bwMode="auto">
          <a:xfrm>
            <a:off x="2159000" y="4545013"/>
            <a:ext cx="1011238" cy="911225"/>
            <a:chOff x="3510" y="2925"/>
            <a:chExt cx="637" cy="574"/>
          </a:xfrm>
        </p:grpSpPr>
        <p:sp>
          <p:nvSpPr>
            <p:cNvPr id="32861" name="Arc 93"/>
            <p:cNvSpPr>
              <a:spLocks/>
            </p:cNvSpPr>
            <p:nvPr/>
          </p:nvSpPr>
          <p:spPr bwMode="auto">
            <a:xfrm rot="7359655">
              <a:off x="3636" y="2799"/>
              <a:ext cx="386" cy="637"/>
            </a:xfrm>
            <a:custGeom>
              <a:avLst/>
              <a:gdLst>
                <a:gd name="G0" fmla="+- 0 0 0"/>
                <a:gd name="G1" fmla="+- 20930 0 0"/>
                <a:gd name="G2" fmla="+- 21600 0 0"/>
                <a:gd name="T0" fmla="*/ 5337 w 20997"/>
                <a:gd name="T1" fmla="*/ 0 h 20930"/>
                <a:gd name="T2" fmla="*/ 20997 w 20997"/>
                <a:gd name="T3" fmla="*/ 15860 h 20930"/>
                <a:gd name="T4" fmla="*/ 0 w 20997"/>
                <a:gd name="T5" fmla="*/ 20930 h 20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97" h="20930" fill="none" extrusionOk="0">
                  <a:moveTo>
                    <a:pt x="5337" y="-1"/>
                  </a:moveTo>
                  <a:cubicBezTo>
                    <a:pt x="13092" y="1977"/>
                    <a:pt x="19118" y="8080"/>
                    <a:pt x="20996" y="15860"/>
                  </a:cubicBezTo>
                </a:path>
                <a:path w="20997" h="20930" stroke="0" extrusionOk="0">
                  <a:moveTo>
                    <a:pt x="5337" y="-1"/>
                  </a:moveTo>
                  <a:cubicBezTo>
                    <a:pt x="13092" y="1977"/>
                    <a:pt x="19118" y="8080"/>
                    <a:pt x="20996" y="15860"/>
                  </a:cubicBezTo>
                  <a:lnTo>
                    <a:pt x="0" y="2093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2862" name="Text Box 94"/>
            <p:cNvSpPr txBox="1">
              <a:spLocks noChangeArrowheads="1"/>
            </p:cNvSpPr>
            <p:nvPr/>
          </p:nvSpPr>
          <p:spPr bwMode="auto">
            <a:xfrm>
              <a:off x="3651" y="3249"/>
              <a:ext cx="4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+ 4</a:t>
              </a:r>
              <a:endParaRPr lang="en-US" sz="2000" b="1"/>
            </a:p>
          </p:txBody>
        </p:sp>
      </p:grpSp>
      <p:grpSp>
        <p:nvGrpSpPr>
          <p:cNvPr id="32863" name="Group 95"/>
          <p:cNvGrpSpPr>
            <a:grpSpLocks/>
          </p:cNvGrpSpPr>
          <p:nvPr/>
        </p:nvGrpSpPr>
        <p:grpSpPr bwMode="auto">
          <a:xfrm>
            <a:off x="1004888" y="4545013"/>
            <a:ext cx="1011237" cy="911225"/>
            <a:chOff x="3510" y="2925"/>
            <a:chExt cx="637" cy="574"/>
          </a:xfrm>
        </p:grpSpPr>
        <p:sp>
          <p:nvSpPr>
            <p:cNvPr id="32864" name="Arc 96"/>
            <p:cNvSpPr>
              <a:spLocks/>
            </p:cNvSpPr>
            <p:nvPr/>
          </p:nvSpPr>
          <p:spPr bwMode="auto">
            <a:xfrm rot="7359655">
              <a:off x="3636" y="2799"/>
              <a:ext cx="386" cy="637"/>
            </a:xfrm>
            <a:custGeom>
              <a:avLst/>
              <a:gdLst>
                <a:gd name="G0" fmla="+- 0 0 0"/>
                <a:gd name="G1" fmla="+- 20930 0 0"/>
                <a:gd name="G2" fmla="+- 21600 0 0"/>
                <a:gd name="T0" fmla="*/ 5337 w 20997"/>
                <a:gd name="T1" fmla="*/ 0 h 20930"/>
                <a:gd name="T2" fmla="*/ 20997 w 20997"/>
                <a:gd name="T3" fmla="*/ 15860 h 20930"/>
                <a:gd name="T4" fmla="*/ 0 w 20997"/>
                <a:gd name="T5" fmla="*/ 20930 h 20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97" h="20930" fill="none" extrusionOk="0">
                  <a:moveTo>
                    <a:pt x="5337" y="-1"/>
                  </a:moveTo>
                  <a:cubicBezTo>
                    <a:pt x="13092" y="1977"/>
                    <a:pt x="19118" y="8080"/>
                    <a:pt x="20996" y="15860"/>
                  </a:cubicBezTo>
                </a:path>
                <a:path w="20997" h="20930" stroke="0" extrusionOk="0">
                  <a:moveTo>
                    <a:pt x="5337" y="-1"/>
                  </a:moveTo>
                  <a:cubicBezTo>
                    <a:pt x="13092" y="1977"/>
                    <a:pt x="19118" y="8080"/>
                    <a:pt x="20996" y="15860"/>
                  </a:cubicBezTo>
                  <a:lnTo>
                    <a:pt x="0" y="2093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2865" name="Text Box 97"/>
            <p:cNvSpPr txBox="1">
              <a:spLocks noChangeArrowheads="1"/>
            </p:cNvSpPr>
            <p:nvPr/>
          </p:nvSpPr>
          <p:spPr bwMode="auto">
            <a:xfrm>
              <a:off x="3651" y="3249"/>
              <a:ext cx="4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+ 5</a:t>
              </a:r>
              <a:endParaRPr lang="en-US" sz="2000" b="1"/>
            </a:p>
          </p:txBody>
        </p:sp>
      </p:grpSp>
      <p:sp>
        <p:nvSpPr>
          <p:cNvPr id="32866" name="Text Box 98"/>
          <p:cNvSpPr txBox="1">
            <a:spLocks noChangeArrowheads="1"/>
          </p:cNvSpPr>
          <p:nvPr/>
        </p:nvSpPr>
        <p:spPr bwMode="auto">
          <a:xfrm>
            <a:off x="5076825" y="5876925"/>
            <a:ext cx="360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عدد القطع عند استعمال خمس تقطيعات =</a:t>
            </a:r>
            <a:endParaRPr lang="en-US" sz="2000" b="1"/>
          </a:p>
        </p:txBody>
      </p:sp>
      <p:sp>
        <p:nvSpPr>
          <p:cNvPr id="32867" name="Text Box 99"/>
          <p:cNvSpPr txBox="1">
            <a:spLocks noChangeArrowheads="1"/>
          </p:cNvSpPr>
          <p:nvPr/>
        </p:nvSpPr>
        <p:spPr bwMode="auto">
          <a:xfrm>
            <a:off x="4103688" y="5876925"/>
            <a:ext cx="104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16 قطعة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418312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2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2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2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2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2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2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2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2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3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3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3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3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3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32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2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2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3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3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845" grpId="0"/>
      <p:bldP spid="32846" grpId="0"/>
      <p:bldP spid="32847" grpId="0"/>
      <p:bldP spid="32848" grpId="0"/>
      <p:bldP spid="32849" grpId="0"/>
      <p:bldP spid="32850" grpId="0"/>
      <p:bldP spid="32866" grpId="0"/>
      <p:bldP spid="328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2555875" y="152400"/>
            <a:ext cx="3384550" cy="539750"/>
          </a:xfrm>
          <a:prstGeom prst="hexagon">
            <a:avLst>
              <a:gd name="adj" fmla="val 15880"/>
              <a:gd name="vf" fmla="val 115470"/>
            </a:avLst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400" b="1">
                <a:latin typeface="Times New Roman" pitchFamily="18" charset="0"/>
                <a:cs typeface="Times New Roman" pitchFamily="18" charset="0"/>
              </a:rPr>
              <a:t>استراتيجية حل المسألة - أبسط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323850" y="800100"/>
            <a:ext cx="8604250" cy="1081088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/>
              <a:t> </a:t>
            </a:r>
            <a:r>
              <a:rPr lang="ar-JO" sz="2000" b="1"/>
              <a:t>تتقاضى إحدى شركات الهاتف الجوال 30 ريالا قيمة الاشتراك الشهري ، بالإضافة إلى 0.25 عن </a:t>
            </a:r>
            <a:endParaRPr lang="ar-SA" sz="2000" b="1"/>
          </a:p>
          <a:p>
            <a:r>
              <a:rPr lang="ar-JO" sz="2000" b="1"/>
              <a:t>كل دقيقة</a:t>
            </a:r>
            <a:r>
              <a:rPr lang="ar-SA" sz="2000" b="1"/>
              <a:t> ، </a:t>
            </a:r>
            <a:r>
              <a:rPr lang="ar-JO" sz="2000" b="1"/>
              <a:t>فإذا كانت قيمة فاتورة مهند الشهرية 120 ريالا ، فكم دقيقة استعمل الهاتف ؟</a:t>
            </a:r>
            <a:r>
              <a:rPr lang="en-US" sz="2000"/>
              <a:t> </a:t>
            </a:r>
          </a:p>
        </p:txBody>
      </p:sp>
      <p:sp>
        <p:nvSpPr>
          <p:cNvPr id="33858" name="Text Box 66"/>
          <p:cNvSpPr txBox="1">
            <a:spLocks noChangeArrowheads="1"/>
          </p:cNvSpPr>
          <p:nvPr/>
        </p:nvSpPr>
        <p:spPr bwMode="auto">
          <a:xfrm>
            <a:off x="5795963" y="2565400"/>
            <a:ext cx="2881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المبلغ بدون الاشتراك الشهري =</a:t>
            </a:r>
            <a:endParaRPr lang="en-US" sz="2000" b="1"/>
          </a:p>
        </p:txBody>
      </p:sp>
      <p:sp>
        <p:nvSpPr>
          <p:cNvPr id="33860" name="Text Box 68"/>
          <p:cNvSpPr txBox="1">
            <a:spLocks noChangeArrowheads="1"/>
          </p:cNvSpPr>
          <p:nvPr/>
        </p:nvSpPr>
        <p:spPr bwMode="auto">
          <a:xfrm>
            <a:off x="3635375" y="2565400"/>
            <a:ext cx="227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120 – 30 = 90 ريالا</a:t>
            </a:r>
            <a:endParaRPr lang="en-US" sz="2000" b="1"/>
          </a:p>
        </p:txBody>
      </p:sp>
      <p:sp>
        <p:nvSpPr>
          <p:cNvPr id="33861" name="Text Box 69"/>
          <p:cNvSpPr txBox="1">
            <a:spLocks noChangeArrowheads="1"/>
          </p:cNvSpPr>
          <p:nvPr/>
        </p:nvSpPr>
        <p:spPr bwMode="auto">
          <a:xfrm>
            <a:off x="6443663" y="3500438"/>
            <a:ext cx="2233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عدد الدقائق المستعملة =</a:t>
            </a:r>
            <a:endParaRPr lang="en-US" sz="2000" b="1"/>
          </a:p>
        </p:txBody>
      </p:sp>
      <p:sp>
        <p:nvSpPr>
          <p:cNvPr id="33862" name="Text Box 70"/>
          <p:cNvSpPr txBox="1">
            <a:spLocks noChangeArrowheads="1"/>
          </p:cNvSpPr>
          <p:nvPr/>
        </p:nvSpPr>
        <p:spPr bwMode="auto">
          <a:xfrm>
            <a:off x="5076825" y="3500438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90 ÷ 0.25 =</a:t>
            </a:r>
            <a:endParaRPr lang="en-US" sz="2000" b="1"/>
          </a:p>
        </p:txBody>
      </p:sp>
      <p:sp>
        <p:nvSpPr>
          <p:cNvPr id="33863" name="Text Box 71"/>
          <p:cNvSpPr txBox="1">
            <a:spLocks noChangeArrowheads="1"/>
          </p:cNvSpPr>
          <p:nvPr/>
        </p:nvSpPr>
        <p:spPr bwMode="auto">
          <a:xfrm>
            <a:off x="4067175" y="3500438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360 دقيقة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93113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858" grpId="0"/>
      <p:bldP spid="33860" grpId="0"/>
      <p:bldP spid="33861" grpId="0"/>
      <p:bldP spid="33862" grpId="0"/>
      <p:bldP spid="338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0" name="Picture 1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152400"/>
            <a:ext cx="28606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" name="AutoShape 133"/>
          <p:cNvSpPr>
            <a:spLocks noChangeArrowheads="1"/>
          </p:cNvSpPr>
          <p:nvPr/>
        </p:nvSpPr>
        <p:spPr bwMode="auto">
          <a:xfrm>
            <a:off x="900113" y="1196975"/>
            <a:ext cx="4608512" cy="5292725"/>
          </a:xfrm>
          <a:prstGeom prst="parallelogram">
            <a:avLst>
              <a:gd name="adj" fmla="val 25000"/>
            </a:avLst>
          </a:prstGeom>
          <a:solidFill>
            <a:srgbClr val="33CC33">
              <a:alpha val="21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83" name="Line 135"/>
          <p:cNvSpPr>
            <a:spLocks noChangeShapeType="1"/>
          </p:cNvSpPr>
          <p:nvPr/>
        </p:nvSpPr>
        <p:spPr bwMode="auto">
          <a:xfrm flipH="1">
            <a:off x="2592388" y="1592263"/>
            <a:ext cx="1908175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184" name="Line 136"/>
          <p:cNvSpPr>
            <a:spLocks noChangeShapeType="1"/>
          </p:cNvSpPr>
          <p:nvPr/>
        </p:nvSpPr>
        <p:spPr bwMode="auto">
          <a:xfrm flipH="1">
            <a:off x="2592388" y="2312988"/>
            <a:ext cx="1908175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185" name="Line 137"/>
          <p:cNvSpPr>
            <a:spLocks noChangeShapeType="1"/>
          </p:cNvSpPr>
          <p:nvPr/>
        </p:nvSpPr>
        <p:spPr bwMode="auto">
          <a:xfrm flipH="1">
            <a:off x="2268538" y="3825875"/>
            <a:ext cx="1584325" cy="17637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186" name="Line 138"/>
          <p:cNvSpPr>
            <a:spLocks noChangeShapeType="1"/>
          </p:cNvSpPr>
          <p:nvPr/>
        </p:nvSpPr>
        <p:spPr bwMode="auto">
          <a:xfrm>
            <a:off x="2555875" y="3860800"/>
            <a:ext cx="1189038" cy="17287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187" name="Text Box 139"/>
          <p:cNvSpPr txBox="1">
            <a:spLocks noChangeArrowheads="1"/>
          </p:cNvSpPr>
          <p:nvPr/>
        </p:nvSpPr>
        <p:spPr bwMode="auto">
          <a:xfrm>
            <a:off x="5184775" y="2276475"/>
            <a:ext cx="374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أوضاع المستقيمات في المستوى</a:t>
            </a:r>
            <a:endParaRPr lang="en-US" sz="2400" b="1"/>
          </a:p>
        </p:txBody>
      </p:sp>
      <p:sp>
        <p:nvSpPr>
          <p:cNvPr id="2188" name="Text Box 140"/>
          <p:cNvSpPr txBox="1">
            <a:spLocks noChangeArrowheads="1"/>
          </p:cNvSpPr>
          <p:nvPr/>
        </p:nvSpPr>
        <p:spPr bwMode="auto">
          <a:xfrm>
            <a:off x="2952750" y="2600325"/>
            <a:ext cx="1189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متوازيان</a:t>
            </a:r>
            <a:endParaRPr lang="en-US" sz="2400" b="1"/>
          </a:p>
        </p:txBody>
      </p:sp>
      <p:sp>
        <p:nvSpPr>
          <p:cNvPr id="2189" name="Text Box 141"/>
          <p:cNvSpPr txBox="1">
            <a:spLocks noChangeArrowheads="1"/>
          </p:cNvSpPr>
          <p:nvPr/>
        </p:nvSpPr>
        <p:spPr bwMode="auto">
          <a:xfrm>
            <a:off x="1798638" y="5913438"/>
            <a:ext cx="2197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متقاطعان في نقطة</a:t>
            </a:r>
            <a:endParaRPr lang="en-US" sz="2400" b="1"/>
          </a:p>
        </p:txBody>
      </p:sp>
      <p:sp>
        <p:nvSpPr>
          <p:cNvPr id="2190" name="Text Box 142"/>
          <p:cNvSpPr txBox="1">
            <a:spLocks noChangeArrowheads="1"/>
          </p:cNvSpPr>
          <p:nvPr/>
        </p:nvSpPr>
        <p:spPr bwMode="auto">
          <a:xfrm>
            <a:off x="2901950" y="4422775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</a:p>
        </p:txBody>
      </p:sp>
    </p:spTree>
    <p:extLst>
      <p:ext uri="{BB962C8B-B14F-4D97-AF65-F5344CB8AC3E}">
        <p14:creationId xmlns:p14="http://schemas.microsoft.com/office/powerpoint/2010/main" val="86720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2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" grpId="0" animBg="1"/>
      <p:bldP spid="2183" grpId="0" animBg="1"/>
      <p:bldP spid="2184" grpId="0" animBg="1"/>
      <p:bldP spid="2185" grpId="0" animBg="1"/>
      <p:bldP spid="2186" grpId="0" animBg="1"/>
      <p:bldP spid="2187" grpId="0"/>
      <p:bldP spid="2188" grpId="0"/>
      <p:bldP spid="2189" grpId="0"/>
      <p:bldP spid="21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AutoShape 40"/>
          <p:cNvSpPr>
            <a:spLocks noChangeArrowheads="1"/>
          </p:cNvSpPr>
          <p:nvPr/>
        </p:nvSpPr>
        <p:spPr bwMode="auto">
          <a:xfrm rot="19382491" flipV="1">
            <a:off x="347663" y="3783013"/>
            <a:ext cx="2814637" cy="971550"/>
          </a:xfrm>
          <a:prstGeom prst="parallelogram">
            <a:avLst>
              <a:gd name="adj" fmla="val 72426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159" name="AutoShape 39"/>
          <p:cNvSpPr>
            <a:spLocks noChangeArrowheads="1"/>
          </p:cNvSpPr>
          <p:nvPr/>
        </p:nvSpPr>
        <p:spPr bwMode="auto">
          <a:xfrm rot="-2217509">
            <a:off x="215900" y="2960688"/>
            <a:ext cx="2889250" cy="1223962"/>
          </a:xfrm>
          <a:prstGeom prst="parallelogram">
            <a:avLst>
              <a:gd name="adj" fmla="val 59014"/>
            </a:avLst>
          </a:prstGeom>
          <a:solidFill>
            <a:srgbClr val="FFFF66">
              <a:alpha val="42999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162" name="AutoShape 42"/>
          <p:cNvSpPr>
            <a:spLocks noChangeArrowheads="1"/>
          </p:cNvSpPr>
          <p:nvPr/>
        </p:nvSpPr>
        <p:spPr bwMode="auto">
          <a:xfrm rot="19382491" flipV="1">
            <a:off x="3340100" y="3603625"/>
            <a:ext cx="2814638" cy="971550"/>
          </a:xfrm>
          <a:prstGeom prst="parallelogram">
            <a:avLst>
              <a:gd name="adj" fmla="val 72426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163" name="AutoShape 43"/>
          <p:cNvSpPr>
            <a:spLocks noChangeArrowheads="1"/>
          </p:cNvSpPr>
          <p:nvPr/>
        </p:nvSpPr>
        <p:spPr bwMode="auto">
          <a:xfrm rot="-2217509">
            <a:off x="3240088" y="2768600"/>
            <a:ext cx="2852737" cy="1223963"/>
          </a:xfrm>
          <a:prstGeom prst="parallelogram">
            <a:avLst>
              <a:gd name="adj" fmla="val 58268"/>
            </a:avLst>
          </a:prstGeom>
          <a:solidFill>
            <a:srgbClr val="FFFF66">
              <a:alpha val="42999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166" name="AutoShape 46"/>
          <p:cNvSpPr>
            <a:spLocks noChangeArrowheads="1"/>
          </p:cNvSpPr>
          <p:nvPr/>
        </p:nvSpPr>
        <p:spPr bwMode="auto">
          <a:xfrm rot="13868030" flipV="1">
            <a:off x="5749925" y="3730626"/>
            <a:ext cx="2852737" cy="576262"/>
          </a:xfrm>
          <a:prstGeom prst="parallelogram">
            <a:avLst>
              <a:gd name="adj" fmla="val 123760"/>
            </a:avLst>
          </a:prstGeom>
          <a:solidFill>
            <a:srgbClr val="FF99CC">
              <a:alpha val="53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167" name="AutoShape 47"/>
          <p:cNvSpPr>
            <a:spLocks noChangeArrowheads="1"/>
          </p:cNvSpPr>
          <p:nvPr/>
        </p:nvSpPr>
        <p:spPr bwMode="auto">
          <a:xfrm rot="13868030" flipV="1">
            <a:off x="6602413" y="3070225"/>
            <a:ext cx="2852737" cy="576263"/>
          </a:xfrm>
          <a:prstGeom prst="parallelogram">
            <a:avLst>
              <a:gd name="adj" fmla="val 123760"/>
            </a:avLst>
          </a:prstGeom>
          <a:solidFill>
            <a:srgbClr val="FF99CC">
              <a:alpha val="53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5168" name="Picture 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152400"/>
            <a:ext cx="28606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3600450" y="836613"/>
            <a:ext cx="374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أوضاع المستويات في الفضاء</a:t>
            </a:r>
            <a:endParaRPr lang="en-US" sz="2400" b="1"/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7596188" y="5661025"/>
            <a:ext cx="1189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متوازيان</a:t>
            </a:r>
            <a:endParaRPr lang="en-US" sz="2400" b="1"/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3635375" y="5661025"/>
            <a:ext cx="2341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متقاطعان في مستقيم</a:t>
            </a:r>
            <a:endParaRPr lang="en-US" sz="2400" b="1"/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503238" y="5661025"/>
            <a:ext cx="2341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متقاطعة في نقطة</a:t>
            </a:r>
            <a:endParaRPr lang="en-US" sz="2400" b="1"/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1525588" y="4041775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</a:p>
        </p:txBody>
      </p:sp>
      <p:sp>
        <p:nvSpPr>
          <p:cNvPr id="5174" name="Line 54"/>
          <p:cNvSpPr>
            <a:spLocks noChangeShapeType="1"/>
          </p:cNvSpPr>
          <p:nvPr/>
        </p:nvSpPr>
        <p:spPr bwMode="auto">
          <a:xfrm flipH="1">
            <a:off x="3902075" y="3414713"/>
            <a:ext cx="1728788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161" name="AutoShape 41"/>
          <p:cNvSpPr>
            <a:spLocks noChangeArrowheads="1"/>
          </p:cNvSpPr>
          <p:nvPr/>
        </p:nvSpPr>
        <p:spPr bwMode="auto">
          <a:xfrm rot="11316211" flipV="1">
            <a:off x="284163" y="2819400"/>
            <a:ext cx="2695575" cy="1439863"/>
          </a:xfrm>
          <a:prstGeom prst="parallelogram">
            <a:avLst>
              <a:gd name="adj" fmla="val 13633"/>
            </a:avLst>
          </a:prstGeom>
          <a:solidFill>
            <a:srgbClr val="FF6600">
              <a:alpha val="24001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175" name="Line 55"/>
          <p:cNvSpPr>
            <a:spLocks noChangeShapeType="1"/>
          </p:cNvSpPr>
          <p:nvPr/>
        </p:nvSpPr>
        <p:spPr bwMode="auto">
          <a:xfrm>
            <a:off x="1655763" y="2781300"/>
            <a:ext cx="71437" cy="15113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65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" grpId="0" animBg="1"/>
      <p:bldP spid="5159" grpId="0" animBg="1"/>
      <p:bldP spid="5162" grpId="0" animBg="1"/>
      <p:bldP spid="5163" grpId="0" animBg="1"/>
      <p:bldP spid="5166" grpId="0" animBg="1"/>
      <p:bldP spid="5167" grpId="0" animBg="1"/>
      <p:bldP spid="5169" grpId="0"/>
      <p:bldP spid="5170" grpId="0"/>
      <p:bldP spid="5171" grpId="0"/>
      <p:bldP spid="5172" grpId="0"/>
      <p:bldP spid="5173" grpId="0"/>
      <p:bldP spid="5174" grpId="0" animBg="1"/>
      <p:bldP spid="5161" grpId="0" animBg="1"/>
      <p:bldP spid="517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8" name="Picture 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803525"/>
            <a:ext cx="17287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14" name="Group 70"/>
          <p:cNvGrpSpPr>
            <a:grpSpLocks/>
          </p:cNvGrpSpPr>
          <p:nvPr/>
        </p:nvGrpSpPr>
        <p:grpSpPr bwMode="auto">
          <a:xfrm>
            <a:off x="3346450" y="2840038"/>
            <a:ext cx="973138" cy="576262"/>
            <a:chOff x="589" y="1389"/>
            <a:chExt cx="613" cy="363"/>
          </a:xfrm>
        </p:grpSpPr>
        <p:sp>
          <p:nvSpPr>
            <p:cNvPr id="6212" name="Line 68"/>
            <p:cNvSpPr>
              <a:spLocks noChangeShapeType="1"/>
            </p:cNvSpPr>
            <p:nvPr/>
          </p:nvSpPr>
          <p:spPr bwMode="auto">
            <a:xfrm flipH="1">
              <a:off x="1020" y="1434"/>
              <a:ext cx="182" cy="31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213" name="Text Box 69"/>
            <p:cNvSpPr txBox="1">
              <a:spLocks noChangeArrowheads="1"/>
            </p:cNvSpPr>
            <p:nvPr/>
          </p:nvSpPr>
          <p:spPr bwMode="auto">
            <a:xfrm>
              <a:off x="589" y="1389"/>
              <a:ext cx="5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/>
                <a:t>حرف</a:t>
              </a:r>
              <a:endParaRPr lang="en-US" sz="2400" b="1"/>
            </a:p>
          </p:txBody>
        </p:sp>
      </p:grpSp>
      <p:sp>
        <p:nvSpPr>
          <p:cNvPr id="6218" name="Line 74"/>
          <p:cNvSpPr>
            <a:spLocks noChangeShapeType="1"/>
          </p:cNvSpPr>
          <p:nvPr/>
        </p:nvSpPr>
        <p:spPr bwMode="auto">
          <a:xfrm>
            <a:off x="4283075" y="2911475"/>
            <a:ext cx="1044575" cy="1692275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211" name="Rectangle 67"/>
          <p:cNvSpPr>
            <a:spLocks noChangeArrowheads="1"/>
          </p:cNvSpPr>
          <p:nvPr/>
        </p:nvSpPr>
        <p:spPr bwMode="auto">
          <a:xfrm>
            <a:off x="4010025" y="3430588"/>
            <a:ext cx="1331913" cy="1173162"/>
          </a:xfrm>
          <a:prstGeom prst="rect">
            <a:avLst/>
          </a:prstGeom>
          <a:solidFill>
            <a:srgbClr val="FFFF00">
              <a:alpha val="32001"/>
            </a:srgbClr>
          </a:solidFill>
          <a:ln w="2857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800" b="1"/>
              <a:t>وجه</a:t>
            </a:r>
            <a:endParaRPr lang="en-US" sz="2800" b="1"/>
          </a:p>
        </p:txBody>
      </p:sp>
      <p:grpSp>
        <p:nvGrpSpPr>
          <p:cNvPr id="6223" name="Group 79"/>
          <p:cNvGrpSpPr>
            <a:grpSpLocks/>
          </p:cNvGrpSpPr>
          <p:nvPr/>
        </p:nvGrpSpPr>
        <p:grpSpPr bwMode="auto">
          <a:xfrm>
            <a:off x="4643438" y="2119313"/>
            <a:ext cx="863600" cy="1189037"/>
            <a:chOff x="1406" y="935"/>
            <a:chExt cx="544" cy="749"/>
          </a:xfrm>
        </p:grpSpPr>
        <p:sp>
          <p:nvSpPr>
            <p:cNvPr id="6221" name="Text Box 77"/>
            <p:cNvSpPr txBox="1">
              <a:spLocks noChangeArrowheads="1"/>
            </p:cNvSpPr>
            <p:nvPr/>
          </p:nvSpPr>
          <p:spPr bwMode="auto">
            <a:xfrm>
              <a:off x="1429" y="935"/>
              <a:ext cx="5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/>
                <a:t>قطر</a:t>
              </a:r>
              <a:endParaRPr lang="en-US" sz="2400" b="1"/>
            </a:p>
          </p:txBody>
        </p:sp>
        <p:sp>
          <p:nvSpPr>
            <p:cNvPr id="6222" name="Line 78"/>
            <p:cNvSpPr>
              <a:spLocks noChangeShapeType="1"/>
            </p:cNvSpPr>
            <p:nvPr/>
          </p:nvSpPr>
          <p:spPr bwMode="auto">
            <a:xfrm flipH="1">
              <a:off x="1406" y="1162"/>
              <a:ext cx="317" cy="5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3175000" y="4376738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lang="ar-SA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sz="2400" b="1"/>
              <a:t>رأس</a:t>
            </a:r>
            <a:endParaRPr lang="en-US" sz="2400" b="1"/>
          </a:p>
        </p:txBody>
      </p:sp>
      <p:sp>
        <p:nvSpPr>
          <p:cNvPr id="6224" name="Text Box 80"/>
          <p:cNvSpPr txBox="1">
            <a:spLocks noChangeArrowheads="1"/>
          </p:cNvSpPr>
          <p:nvPr/>
        </p:nvSpPr>
        <p:spPr bwMode="auto">
          <a:xfrm>
            <a:off x="2843213" y="1171575"/>
            <a:ext cx="3744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المفردات المتعلقة بالمجسمات</a:t>
            </a:r>
            <a:endParaRPr lang="en-US" sz="2400" b="1"/>
          </a:p>
        </p:txBody>
      </p:sp>
      <p:pic>
        <p:nvPicPr>
          <p:cNvPr id="6225" name="Picture 8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152400"/>
            <a:ext cx="28606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32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6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8" grpId="0" animBg="1"/>
      <p:bldP spid="6211" grpId="0" animBg="1"/>
      <p:bldP spid="6217" grpId="0"/>
      <p:bldP spid="62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168525"/>
            <a:ext cx="2592388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5688013" y="1171575"/>
            <a:ext cx="306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المستقيمان المتخالفان هما :</a:t>
            </a:r>
            <a:endParaRPr lang="en-US" sz="2400" b="1"/>
          </a:p>
        </p:txBody>
      </p:sp>
      <p:pic>
        <p:nvPicPr>
          <p:cNvPr id="41997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152400"/>
            <a:ext cx="28606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5111750" y="2060575"/>
            <a:ext cx="370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( 1 ) مستقيمان غير متقاطعين .</a:t>
            </a:r>
            <a:endParaRPr lang="en-US" sz="2400" b="1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5111750" y="2900363"/>
            <a:ext cx="370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( 2 ) مستقيمان غير متوازيين .</a:t>
            </a:r>
            <a:endParaRPr lang="en-US" sz="2400" b="1"/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1150938" y="1376363"/>
            <a:ext cx="212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مستقيمان متخالفان</a:t>
            </a:r>
            <a:endParaRPr lang="en-US" sz="2400" b="1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H="1">
            <a:off x="1403350" y="2363788"/>
            <a:ext cx="19446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2916238" y="3068638"/>
            <a:ext cx="0" cy="17287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4140200" y="3681413"/>
            <a:ext cx="467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( 3 ) مستقيمان لا يقعان في المستوى نفسه .</a:t>
            </a:r>
            <a:endParaRPr lang="en-US" sz="2400" b="1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 flipH="1">
            <a:off x="971550" y="3090863"/>
            <a:ext cx="1944688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3370263" y="2355850"/>
            <a:ext cx="0" cy="172878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1150938" y="1376363"/>
            <a:ext cx="212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مستقيمان متخالفان</a:t>
            </a:r>
            <a:endParaRPr lang="en-US" sz="2400" b="1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H="1">
            <a:off x="1389063" y="4013200"/>
            <a:ext cx="1944687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>
            <a:off x="971550" y="3068638"/>
            <a:ext cx="0" cy="1728787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1150938" y="1376363"/>
            <a:ext cx="212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مستقيمان متخالفان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7681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10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10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7" dur="1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/>
      <p:bldP spid="41998" grpId="0"/>
      <p:bldP spid="41999" grpId="0"/>
      <p:bldP spid="42000" grpId="0"/>
      <p:bldP spid="42000" grpId="1"/>
      <p:bldP spid="42001" grpId="0" animBg="1"/>
      <p:bldP spid="42001" grpId="1" animBg="1"/>
      <p:bldP spid="42002" grpId="0" animBg="1"/>
      <p:bldP spid="42002" grpId="1" animBg="1"/>
      <p:bldP spid="42003" grpId="0"/>
      <p:bldP spid="42004" grpId="0" animBg="1"/>
      <p:bldP spid="42004" grpId="1" animBg="1"/>
      <p:bldP spid="42005" grpId="0" animBg="1"/>
      <p:bldP spid="42005" grpId="1" animBg="1"/>
      <p:bldP spid="42006" grpId="0"/>
      <p:bldP spid="42006" grpId="1"/>
      <p:bldP spid="42007" grpId="0" animBg="1"/>
      <p:bldP spid="42009" grpId="0" animBg="1"/>
      <p:bldP spid="420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4" name="Picture 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80963"/>
            <a:ext cx="3006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9" name="AutoShape 45"/>
          <p:cNvSpPr>
            <a:spLocks noChangeArrowheads="1"/>
          </p:cNvSpPr>
          <p:nvPr/>
        </p:nvSpPr>
        <p:spPr bwMode="auto">
          <a:xfrm>
            <a:off x="4500563" y="873125"/>
            <a:ext cx="43195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6193" name="Group 49"/>
          <p:cNvGrpSpPr>
            <a:grpSpLocks noChangeAspect="1"/>
          </p:cNvGrpSpPr>
          <p:nvPr/>
        </p:nvGrpSpPr>
        <p:grpSpPr bwMode="auto">
          <a:xfrm>
            <a:off x="4808538" y="1017588"/>
            <a:ext cx="3867150" cy="431800"/>
            <a:chOff x="2948" y="686"/>
            <a:chExt cx="2436" cy="272"/>
          </a:xfrm>
        </p:grpSpPr>
        <p:sp>
          <p:nvSpPr>
            <p:cNvPr id="6192" name="AutoShape 48"/>
            <p:cNvSpPr>
              <a:spLocks noChangeAspect="1" noChangeArrowheads="1" noTextEdit="1"/>
            </p:cNvSpPr>
            <p:nvPr/>
          </p:nvSpPr>
          <p:spPr bwMode="auto">
            <a:xfrm>
              <a:off x="2948" y="686"/>
              <a:ext cx="243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6194" name="Picture 5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8" y="686"/>
              <a:ext cx="2446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95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44675"/>
            <a:ext cx="3976687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01" name="Group 57"/>
          <p:cNvGrpSpPr>
            <a:grpSpLocks/>
          </p:cNvGrpSpPr>
          <p:nvPr/>
        </p:nvGrpSpPr>
        <p:grpSpPr bwMode="auto">
          <a:xfrm>
            <a:off x="395288" y="873125"/>
            <a:ext cx="3692525" cy="2052638"/>
            <a:chOff x="249" y="550"/>
            <a:chExt cx="2326" cy="1293"/>
          </a:xfrm>
        </p:grpSpPr>
        <p:grpSp>
          <p:nvGrpSpPr>
            <p:cNvPr id="6197" name="Group 53"/>
            <p:cNvGrpSpPr>
              <a:grpSpLocks/>
            </p:cNvGrpSpPr>
            <p:nvPr/>
          </p:nvGrpSpPr>
          <p:grpSpPr bwMode="auto">
            <a:xfrm>
              <a:off x="249" y="550"/>
              <a:ext cx="2326" cy="1026"/>
              <a:chOff x="249" y="550"/>
              <a:chExt cx="2326" cy="1026"/>
            </a:xfrm>
          </p:grpSpPr>
          <p:sp>
            <p:nvSpPr>
              <p:cNvPr id="6185" name="PubChord"/>
              <p:cNvSpPr>
                <a:spLocks noEditPoints="1" noChangeArrowheads="1"/>
              </p:cNvSpPr>
              <p:nvPr/>
            </p:nvSpPr>
            <p:spPr bwMode="auto">
              <a:xfrm rot="13496593">
                <a:off x="1548" y="550"/>
                <a:ext cx="1027" cy="1026"/>
              </a:xfrm>
              <a:custGeom>
                <a:avLst/>
                <a:gdLst>
                  <a:gd name="G0" fmla="+- 0 0 0"/>
                  <a:gd name="G1" fmla="sin 10800 14745600"/>
                  <a:gd name="G2" fmla="cos 10800 14745600"/>
                  <a:gd name="G3" fmla="sin 10800 2949120"/>
                  <a:gd name="G4" fmla="cos 10800 2949120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G10" fmla="+/ G5 G7 2"/>
                  <a:gd name="G11" fmla="+/ G6 G8 2"/>
                  <a:gd name="T0" fmla="*/ 3163 w 21600"/>
                  <a:gd name="T1" fmla="*/ 3163 h 21600"/>
                  <a:gd name="T2" fmla="*/ 10799 w 21600"/>
                  <a:gd name="T3" fmla="*/ 10799 h 21600"/>
                  <a:gd name="T4" fmla="*/ 18436 w 21600"/>
                  <a:gd name="T5" fmla="*/ 18436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0" y="79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86" name="AutoShape 42"/>
              <p:cNvSpPr>
                <a:spLocks noChangeArrowheads="1"/>
              </p:cNvSpPr>
              <p:nvPr/>
            </p:nvSpPr>
            <p:spPr bwMode="auto">
              <a:xfrm flipH="1">
                <a:off x="249" y="554"/>
                <a:ext cx="1814" cy="1020"/>
              </a:xfrm>
              <a:prstGeom prst="rtTriangle">
                <a:avLst/>
              </a:prstGeom>
              <a:solidFill>
                <a:srgbClr val="CCCC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6187" name="Line 43"/>
              <p:cNvSpPr>
                <a:spLocks noChangeShapeType="1"/>
              </p:cNvSpPr>
              <p:nvPr/>
            </p:nvSpPr>
            <p:spPr bwMode="auto">
              <a:xfrm>
                <a:off x="2063" y="562"/>
                <a:ext cx="0" cy="997"/>
              </a:xfrm>
              <a:prstGeom prst="line">
                <a:avLst/>
              </a:prstGeom>
              <a:noFill/>
              <a:ln w="381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6198" name="Text Box 54"/>
            <p:cNvSpPr txBox="1">
              <a:spLocks noChangeArrowheads="1"/>
            </p:cNvSpPr>
            <p:nvPr/>
          </p:nvSpPr>
          <p:spPr bwMode="auto">
            <a:xfrm>
              <a:off x="1950" y="913"/>
              <a:ext cx="4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/>
                <a:t>6 م </a:t>
              </a:r>
              <a:r>
                <a:rPr lang="en-US" sz="2400" b="1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•</a:t>
              </a:r>
            </a:p>
          </p:txBody>
        </p:sp>
        <p:sp>
          <p:nvSpPr>
            <p:cNvPr id="6199" name="Text Box 55"/>
            <p:cNvSpPr txBox="1">
              <a:spLocks noChangeArrowheads="1"/>
            </p:cNvSpPr>
            <p:nvPr/>
          </p:nvSpPr>
          <p:spPr bwMode="auto">
            <a:xfrm>
              <a:off x="998" y="1593"/>
              <a:ext cx="4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/>
                <a:t>11 م</a:t>
              </a:r>
              <a:endPara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196" name="Line 52"/>
          <p:cNvSpPr>
            <a:spLocks noChangeShapeType="1"/>
          </p:cNvSpPr>
          <p:nvPr/>
        </p:nvSpPr>
        <p:spPr bwMode="auto">
          <a:xfrm>
            <a:off x="3276600" y="908050"/>
            <a:ext cx="0" cy="1582738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6202" name="Picture 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2528888"/>
            <a:ext cx="400367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3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068638"/>
            <a:ext cx="396081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4" name="Picture 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716338"/>
            <a:ext cx="42116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5" name="Picture 6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473575"/>
            <a:ext cx="357981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6" name="Picture 6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300663"/>
            <a:ext cx="46418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7" name="Picture 6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115888"/>
            <a:ext cx="16541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99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9" grpId="0" animBg="1"/>
      <p:bldP spid="619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8" name="Picture 1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152400"/>
            <a:ext cx="28606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0" name="Rectangle 108"/>
          <p:cNvSpPr>
            <a:spLocks noChangeArrowheads="1"/>
          </p:cNvSpPr>
          <p:nvPr/>
        </p:nvSpPr>
        <p:spPr bwMode="auto">
          <a:xfrm>
            <a:off x="4822825" y="944563"/>
            <a:ext cx="3852863" cy="26654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/>
              <a:t>                        </a:t>
            </a:r>
            <a:r>
              <a:rPr lang="ar-SA" sz="3200" b="1">
                <a:solidFill>
                  <a:srgbClr val="FF0000"/>
                </a:solidFill>
              </a:rPr>
              <a:t>المنشور</a:t>
            </a:r>
            <a:r>
              <a:rPr lang="ar-SA" sz="2400" b="1"/>
              <a:t> </a:t>
            </a:r>
          </a:p>
          <a:p>
            <a:endParaRPr lang="ar-SA" sz="2400" b="1"/>
          </a:p>
          <a:p>
            <a:r>
              <a:rPr lang="ar-SA" sz="2400" b="1"/>
              <a:t>مجسم له وجهان متوازيان ومتطابقان</a:t>
            </a:r>
          </a:p>
          <a:p>
            <a:endParaRPr lang="ar-SA" sz="2400" b="1"/>
          </a:p>
          <a:p>
            <a:r>
              <a:rPr lang="ar-SA" sz="2400" b="1"/>
              <a:t>            يسميان القاعدتين</a:t>
            </a:r>
          </a:p>
          <a:p>
            <a:endParaRPr lang="ar-SA" sz="2400" b="1"/>
          </a:p>
          <a:p>
            <a:r>
              <a:rPr lang="ar-SA" sz="2400" b="1"/>
              <a:t>        وأوجهه مستطيلة الشكل</a:t>
            </a:r>
            <a:endParaRPr lang="en-US" sz="2400" b="1"/>
          </a:p>
        </p:txBody>
      </p:sp>
      <p:sp>
        <p:nvSpPr>
          <p:cNvPr id="3181" name="Rectangle 109"/>
          <p:cNvSpPr>
            <a:spLocks noChangeArrowheads="1"/>
          </p:cNvSpPr>
          <p:nvPr/>
        </p:nvSpPr>
        <p:spPr bwMode="auto">
          <a:xfrm>
            <a:off x="4824413" y="3895725"/>
            <a:ext cx="3852862" cy="26654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/>
              <a:t>                        </a:t>
            </a:r>
            <a:r>
              <a:rPr lang="ar-SA" sz="3200" b="1">
                <a:solidFill>
                  <a:srgbClr val="FF0000"/>
                </a:solidFill>
              </a:rPr>
              <a:t>الهرم</a:t>
            </a:r>
            <a:r>
              <a:rPr lang="ar-SA" sz="2400" b="1"/>
              <a:t> </a:t>
            </a:r>
          </a:p>
          <a:p>
            <a:endParaRPr lang="ar-SA" sz="2400" b="1"/>
          </a:p>
          <a:p>
            <a:endParaRPr lang="ar-SA" sz="2400" b="1"/>
          </a:p>
          <a:p>
            <a:r>
              <a:rPr lang="ar-SA" sz="2400" b="1"/>
              <a:t>     مجسم قاعدته الوحيدة مضلع</a:t>
            </a:r>
          </a:p>
          <a:p>
            <a:endParaRPr lang="ar-SA" sz="2400" b="1"/>
          </a:p>
          <a:p>
            <a:r>
              <a:rPr lang="ar-SA" sz="2400" b="1"/>
              <a:t>           وأوجهه مثلثات</a:t>
            </a:r>
            <a:endParaRPr lang="en-US" sz="2400" b="1"/>
          </a:p>
        </p:txBody>
      </p:sp>
      <p:pic>
        <p:nvPicPr>
          <p:cNvPr id="3183" name="Picture 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800100"/>
            <a:ext cx="22669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4" name="Picture 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3644900"/>
            <a:ext cx="2376487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5" name="Rectangle 113"/>
          <p:cNvSpPr>
            <a:spLocks noChangeArrowheads="1"/>
          </p:cNvSpPr>
          <p:nvPr/>
        </p:nvSpPr>
        <p:spPr bwMode="auto">
          <a:xfrm>
            <a:off x="215900" y="1304925"/>
            <a:ext cx="1692275" cy="1871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000" b="1"/>
              <a:t>منشور رباعي</a:t>
            </a:r>
          </a:p>
          <a:p>
            <a:pPr algn="ctr"/>
            <a:endParaRPr lang="ar-SA" sz="2000" b="1"/>
          </a:p>
          <a:p>
            <a:pPr algn="ctr"/>
            <a:r>
              <a:rPr lang="ar-SA" sz="2000" b="1"/>
              <a:t>لأن</a:t>
            </a:r>
          </a:p>
          <a:p>
            <a:pPr algn="ctr"/>
            <a:endParaRPr lang="ar-SA" sz="2000" b="1"/>
          </a:p>
          <a:p>
            <a:pPr algn="ctr"/>
            <a:r>
              <a:rPr lang="ar-SA" sz="2000" b="1"/>
              <a:t>قاعدته رباعية</a:t>
            </a:r>
            <a:endParaRPr lang="en-US" sz="2000" b="1"/>
          </a:p>
        </p:txBody>
      </p:sp>
      <p:sp>
        <p:nvSpPr>
          <p:cNvPr id="3186" name="Rectangle 114"/>
          <p:cNvSpPr>
            <a:spLocks noChangeArrowheads="1"/>
          </p:cNvSpPr>
          <p:nvPr/>
        </p:nvSpPr>
        <p:spPr bwMode="auto">
          <a:xfrm>
            <a:off x="215900" y="4257675"/>
            <a:ext cx="1692275" cy="1871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000" b="1"/>
              <a:t>هرم رباعي</a:t>
            </a:r>
          </a:p>
          <a:p>
            <a:pPr algn="ctr"/>
            <a:endParaRPr lang="ar-SA" sz="2000" b="1"/>
          </a:p>
          <a:p>
            <a:pPr algn="ctr"/>
            <a:r>
              <a:rPr lang="ar-SA" sz="2000" b="1"/>
              <a:t>لأن</a:t>
            </a:r>
          </a:p>
          <a:p>
            <a:pPr algn="ctr"/>
            <a:endParaRPr lang="ar-SA" sz="2000" b="1"/>
          </a:p>
          <a:p>
            <a:pPr algn="ctr"/>
            <a:r>
              <a:rPr lang="ar-SA" sz="2000" b="1"/>
              <a:t>قاعدته رباعية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5714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0" grpId="0" animBg="1"/>
      <p:bldP spid="3181" grpId="0" animBg="1"/>
      <p:bldP spid="3185" grpId="0" animBg="1"/>
      <p:bldP spid="318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711" name="Picture 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152400"/>
            <a:ext cx="28606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2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2112963"/>
            <a:ext cx="316547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13" name="AutoShape 41"/>
          <p:cNvSpPr>
            <a:spLocks noChangeArrowheads="1"/>
          </p:cNvSpPr>
          <p:nvPr/>
        </p:nvSpPr>
        <p:spPr bwMode="auto">
          <a:xfrm>
            <a:off x="3924300" y="873125"/>
            <a:ext cx="489585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8716" name="Group 44"/>
          <p:cNvGrpSpPr>
            <a:grpSpLocks noChangeAspect="1"/>
          </p:cNvGrpSpPr>
          <p:nvPr/>
        </p:nvGrpSpPr>
        <p:grpSpPr bwMode="auto">
          <a:xfrm>
            <a:off x="4535488" y="981075"/>
            <a:ext cx="4083050" cy="503238"/>
            <a:chOff x="2676" y="618"/>
            <a:chExt cx="2753" cy="291"/>
          </a:xfrm>
        </p:grpSpPr>
        <p:sp>
          <p:nvSpPr>
            <p:cNvPr id="28715" name="AutoShape 43"/>
            <p:cNvSpPr>
              <a:spLocks noChangeAspect="1" noChangeArrowheads="1" noTextEdit="1"/>
            </p:cNvSpPr>
            <p:nvPr/>
          </p:nvSpPr>
          <p:spPr bwMode="auto">
            <a:xfrm>
              <a:off x="2676" y="618"/>
              <a:ext cx="27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28717" name="Picture 4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" y="618"/>
              <a:ext cx="27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718" name="AutoShape 46"/>
          <p:cNvSpPr>
            <a:spLocks noChangeArrowheads="1"/>
          </p:cNvSpPr>
          <p:nvPr/>
        </p:nvSpPr>
        <p:spPr bwMode="auto">
          <a:xfrm rot="-2634556">
            <a:off x="2670175" y="2805113"/>
            <a:ext cx="1651000" cy="1068387"/>
          </a:xfrm>
          <a:prstGeom prst="parallelogram">
            <a:avLst>
              <a:gd name="adj" fmla="val 96790"/>
            </a:avLst>
          </a:prstGeom>
          <a:solidFill>
            <a:srgbClr val="FFFF66">
              <a:alpha val="3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8719" name="AutoShape 47"/>
          <p:cNvSpPr>
            <a:spLocks noChangeArrowheads="1"/>
          </p:cNvSpPr>
          <p:nvPr/>
        </p:nvSpPr>
        <p:spPr bwMode="auto">
          <a:xfrm>
            <a:off x="1008063" y="2384425"/>
            <a:ext cx="2735262" cy="431800"/>
          </a:xfrm>
          <a:prstGeom prst="parallelogram">
            <a:avLst>
              <a:gd name="adj" fmla="val 111353"/>
            </a:avLst>
          </a:prstGeom>
          <a:solidFill>
            <a:srgbClr val="FFFF66">
              <a:alpha val="3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8720" name="Line 48"/>
          <p:cNvSpPr>
            <a:spLocks noChangeShapeType="1"/>
          </p:cNvSpPr>
          <p:nvPr/>
        </p:nvSpPr>
        <p:spPr bwMode="auto">
          <a:xfrm flipH="1">
            <a:off x="3276600" y="2384425"/>
            <a:ext cx="431800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28723" name="Group 51"/>
          <p:cNvGrpSpPr>
            <a:grpSpLocks/>
          </p:cNvGrpSpPr>
          <p:nvPr/>
        </p:nvGrpSpPr>
        <p:grpSpPr bwMode="auto">
          <a:xfrm>
            <a:off x="4895850" y="3392488"/>
            <a:ext cx="3924300" cy="457200"/>
            <a:chOff x="3084" y="2319"/>
            <a:chExt cx="2472" cy="288"/>
          </a:xfrm>
        </p:grpSpPr>
        <p:sp>
          <p:nvSpPr>
            <p:cNvPr id="28721" name="Text Box 49"/>
            <p:cNvSpPr txBox="1">
              <a:spLocks noChangeArrowheads="1"/>
            </p:cNvSpPr>
            <p:nvPr/>
          </p:nvSpPr>
          <p:spPr bwMode="auto">
            <a:xfrm>
              <a:off x="3084" y="2319"/>
              <a:ext cx="24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/>
                <a:t>المستويان يتقاطعان في المستقيم جـ د</a:t>
              </a:r>
              <a:endParaRPr lang="en-US" sz="2400" b="1"/>
            </a:p>
          </p:txBody>
        </p:sp>
        <p:sp>
          <p:nvSpPr>
            <p:cNvPr id="28722" name="Line 50"/>
            <p:cNvSpPr>
              <a:spLocks noChangeShapeType="1"/>
            </p:cNvSpPr>
            <p:nvPr/>
          </p:nvSpPr>
          <p:spPr bwMode="auto">
            <a:xfrm flipH="1">
              <a:off x="3238" y="2382"/>
              <a:ext cx="2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40976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3" grpId="0" animBg="1"/>
      <p:bldP spid="28718" grpId="0" animBg="1"/>
      <p:bldP spid="28719" grpId="0" animBg="1"/>
      <p:bldP spid="287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1763713" y="873125"/>
            <a:ext cx="705643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29737" name="Picture 4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152400"/>
            <a:ext cx="28606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47" name="Group 51"/>
          <p:cNvGrpSpPr>
            <a:grpSpLocks/>
          </p:cNvGrpSpPr>
          <p:nvPr/>
        </p:nvGrpSpPr>
        <p:grpSpPr bwMode="auto">
          <a:xfrm>
            <a:off x="2484438" y="1052513"/>
            <a:ext cx="6156325" cy="431800"/>
            <a:chOff x="1565" y="1321"/>
            <a:chExt cx="3878" cy="272"/>
          </a:xfrm>
        </p:grpSpPr>
        <p:grpSp>
          <p:nvGrpSpPr>
            <p:cNvPr id="29742" name="Group 46"/>
            <p:cNvGrpSpPr>
              <a:grpSpLocks noChangeAspect="1"/>
            </p:cNvGrpSpPr>
            <p:nvPr/>
          </p:nvGrpSpPr>
          <p:grpSpPr bwMode="auto">
            <a:xfrm>
              <a:off x="1985" y="1321"/>
              <a:ext cx="3458" cy="272"/>
              <a:chOff x="1985" y="1321"/>
              <a:chExt cx="3458" cy="272"/>
            </a:xfrm>
          </p:grpSpPr>
          <p:sp>
            <p:nvSpPr>
              <p:cNvPr id="29741" name="AutoShape 45"/>
              <p:cNvSpPr>
                <a:spLocks noChangeAspect="1" noChangeArrowheads="1" noTextEdit="1"/>
              </p:cNvSpPr>
              <p:nvPr/>
            </p:nvSpPr>
            <p:spPr bwMode="auto">
              <a:xfrm>
                <a:off x="1985" y="1321"/>
                <a:ext cx="3458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pic>
            <p:nvPicPr>
              <p:cNvPr id="29743" name="Picture 47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5" y="1321"/>
                <a:ext cx="3465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45" name="Group 49"/>
            <p:cNvGrpSpPr>
              <a:grpSpLocks noChangeAspect="1"/>
            </p:cNvGrpSpPr>
            <p:nvPr/>
          </p:nvGrpSpPr>
          <p:grpSpPr bwMode="auto">
            <a:xfrm>
              <a:off x="1565" y="1363"/>
              <a:ext cx="456" cy="182"/>
              <a:chOff x="1565" y="1363"/>
              <a:chExt cx="456" cy="182"/>
            </a:xfrm>
          </p:grpSpPr>
          <p:sp>
            <p:nvSpPr>
              <p:cNvPr id="29744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1565" y="1363"/>
                <a:ext cx="45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pic>
            <p:nvPicPr>
              <p:cNvPr id="29746" name="Picture 50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5" y="1363"/>
                <a:ext cx="463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9754" name="Group 58"/>
          <p:cNvGrpSpPr>
            <a:grpSpLocks noChangeAspect="1"/>
          </p:cNvGrpSpPr>
          <p:nvPr/>
        </p:nvGrpSpPr>
        <p:grpSpPr bwMode="auto">
          <a:xfrm>
            <a:off x="742950" y="2241550"/>
            <a:ext cx="1058863" cy="407988"/>
            <a:chOff x="0" y="0"/>
            <a:chExt cx="1668" cy="642"/>
          </a:xfrm>
        </p:grpSpPr>
        <p:sp>
          <p:nvSpPr>
            <p:cNvPr id="29755" name="AutoShape 59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668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9751" name="Group 55"/>
          <p:cNvGrpSpPr>
            <a:grpSpLocks noChangeAspect="1"/>
          </p:cNvGrpSpPr>
          <p:nvPr/>
        </p:nvGrpSpPr>
        <p:grpSpPr bwMode="auto">
          <a:xfrm>
            <a:off x="742950" y="2241550"/>
            <a:ext cx="833438" cy="479425"/>
            <a:chOff x="0" y="0"/>
            <a:chExt cx="1312" cy="756"/>
          </a:xfrm>
        </p:grpSpPr>
        <p:sp>
          <p:nvSpPr>
            <p:cNvPr id="29752" name="AutoShape 56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312" cy="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9748" name="Group 52"/>
          <p:cNvGrpSpPr>
            <a:grpSpLocks noChangeAspect="1"/>
          </p:cNvGrpSpPr>
          <p:nvPr/>
        </p:nvGrpSpPr>
        <p:grpSpPr bwMode="auto">
          <a:xfrm>
            <a:off x="742950" y="2241550"/>
            <a:ext cx="1058863" cy="479425"/>
            <a:chOff x="0" y="0"/>
            <a:chExt cx="1668" cy="756"/>
          </a:xfrm>
        </p:grpSpPr>
        <p:sp>
          <p:nvSpPr>
            <p:cNvPr id="29749" name="AutoShape 5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668" cy="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9763" name="Rectangle 67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29764" name="Rectangle 68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29770" name="Rectangle 74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29771" name="Rectangle 75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29777" name="Rectangle 81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29778" name="Rectangle 82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29818" name="Line 122"/>
          <p:cNvSpPr>
            <a:spLocks noChangeShapeType="1"/>
          </p:cNvSpPr>
          <p:nvPr/>
        </p:nvSpPr>
        <p:spPr bwMode="auto">
          <a:xfrm>
            <a:off x="5057775" y="22415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9824" name="Line 128"/>
          <p:cNvSpPr>
            <a:spLocks noChangeShapeType="1"/>
          </p:cNvSpPr>
          <p:nvPr/>
        </p:nvSpPr>
        <p:spPr bwMode="auto">
          <a:xfrm>
            <a:off x="8401050" y="254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9825" name="Line 129"/>
          <p:cNvSpPr>
            <a:spLocks noChangeShapeType="1"/>
          </p:cNvSpPr>
          <p:nvPr/>
        </p:nvSpPr>
        <p:spPr bwMode="auto">
          <a:xfrm>
            <a:off x="5057775" y="22415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9836" name="Line 140"/>
          <p:cNvSpPr>
            <a:spLocks noChangeShapeType="1"/>
          </p:cNvSpPr>
          <p:nvPr/>
        </p:nvSpPr>
        <p:spPr bwMode="auto">
          <a:xfrm>
            <a:off x="8401050" y="254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aphicFrame>
        <p:nvGraphicFramePr>
          <p:cNvPr id="30011" name="Group 315"/>
          <p:cNvGraphicFramePr>
            <a:graphicFrameLocks noGrp="1"/>
          </p:cNvGraphicFramePr>
          <p:nvPr/>
        </p:nvGraphicFramePr>
        <p:xfrm>
          <a:off x="314325" y="2168525"/>
          <a:ext cx="8505825" cy="4284664"/>
        </p:xfrm>
        <a:graphic>
          <a:graphicData uri="http://schemas.openxmlformats.org/drawingml/2006/table">
            <a:tbl>
              <a:tblPr rtl="1"/>
              <a:tblGrid>
                <a:gridCol w="2314575"/>
                <a:gridCol w="1439862"/>
                <a:gridCol w="1441450"/>
                <a:gridCol w="1103313"/>
                <a:gridCol w="1103312"/>
                <a:gridCol w="1103313"/>
              </a:tblGrid>
              <a:tr h="673100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الشكل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00">
                            <a:alpha val="30000"/>
                          </a:srgbClr>
                        </a:gs>
                        <a:gs pos="100000">
                          <a:schemeClr val="hlink">
                            <a:alpha val="28999"/>
                          </a:schemeClr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الاسم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شكل الأوجه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العدد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68325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الأوجه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الأحرف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الرؤوس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</a:tr>
              <a:tr h="10144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10144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10144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pic>
        <p:nvPicPr>
          <p:cNvPr id="29750" name="Picture 5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5538788"/>
            <a:ext cx="1692275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53" name="Picture 5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473575"/>
            <a:ext cx="1690688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56" name="Picture 6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536950"/>
            <a:ext cx="1763713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94" name="Text Box 298"/>
          <p:cNvSpPr txBox="1">
            <a:spLocks noChangeArrowheads="1"/>
          </p:cNvSpPr>
          <p:nvPr/>
        </p:nvSpPr>
        <p:spPr bwMode="auto">
          <a:xfrm>
            <a:off x="5040313" y="371475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منشور رباعي</a:t>
            </a:r>
            <a:endParaRPr lang="en-US" sz="2000" b="1"/>
          </a:p>
        </p:txBody>
      </p:sp>
      <p:sp>
        <p:nvSpPr>
          <p:cNvPr id="29995" name="Text Box 299"/>
          <p:cNvSpPr txBox="1">
            <a:spLocks noChangeArrowheads="1"/>
          </p:cNvSpPr>
          <p:nvPr/>
        </p:nvSpPr>
        <p:spPr bwMode="auto">
          <a:xfrm>
            <a:off x="3816350" y="3716338"/>
            <a:ext cx="104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مستطيلات</a:t>
            </a:r>
            <a:endParaRPr lang="en-US" sz="2000" b="1"/>
          </a:p>
        </p:txBody>
      </p:sp>
      <p:sp>
        <p:nvSpPr>
          <p:cNvPr id="29996" name="Text Box 300"/>
          <p:cNvSpPr txBox="1">
            <a:spLocks noChangeArrowheads="1"/>
          </p:cNvSpPr>
          <p:nvPr/>
        </p:nvSpPr>
        <p:spPr bwMode="auto">
          <a:xfrm>
            <a:off x="2700338" y="3716338"/>
            <a:ext cx="757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6</a:t>
            </a:r>
            <a:endParaRPr lang="en-US" sz="2000" b="1"/>
          </a:p>
        </p:txBody>
      </p:sp>
      <p:sp>
        <p:nvSpPr>
          <p:cNvPr id="29997" name="Text Box 301"/>
          <p:cNvSpPr txBox="1">
            <a:spLocks noChangeArrowheads="1"/>
          </p:cNvSpPr>
          <p:nvPr/>
        </p:nvSpPr>
        <p:spPr bwMode="auto">
          <a:xfrm>
            <a:off x="1584325" y="3716338"/>
            <a:ext cx="757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12</a:t>
            </a:r>
            <a:endParaRPr lang="en-US" sz="2000" b="1"/>
          </a:p>
        </p:txBody>
      </p:sp>
      <p:sp>
        <p:nvSpPr>
          <p:cNvPr id="29998" name="Text Box 302"/>
          <p:cNvSpPr txBox="1">
            <a:spLocks noChangeArrowheads="1"/>
          </p:cNvSpPr>
          <p:nvPr/>
        </p:nvSpPr>
        <p:spPr bwMode="auto">
          <a:xfrm>
            <a:off x="488950" y="3716338"/>
            <a:ext cx="757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8</a:t>
            </a:r>
            <a:endParaRPr lang="en-US" sz="2000" b="1"/>
          </a:p>
        </p:txBody>
      </p:sp>
      <p:sp>
        <p:nvSpPr>
          <p:cNvPr id="29999" name="Text Box 303"/>
          <p:cNvSpPr txBox="1">
            <a:spLocks noChangeArrowheads="1"/>
          </p:cNvSpPr>
          <p:nvPr/>
        </p:nvSpPr>
        <p:spPr bwMode="auto">
          <a:xfrm>
            <a:off x="5040313" y="472440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هرم ثلاثي</a:t>
            </a:r>
            <a:endParaRPr lang="en-US" sz="2000" b="1"/>
          </a:p>
        </p:txBody>
      </p:sp>
      <p:sp>
        <p:nvSpPr>
          <p:cNvPr id="30000" name="Text Box 304"/>
          <p:cNvSpPr txBox="1">
            <a:spLocks noChangeArrowheads="1"/>
          </p:cNvSpPr>
          <p:nvPr/>
        </p:nvSpPr>
        <p:spPr bwMode="auto">
          <a:xfrm>
            <a:off x="3816350" y="4725988"/>
            <a:ext cx="104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مثلثات</a:t>
            </a:r>
            <a:endParaRPr lang="en-US" sz="2000" b="1"/>
          </a:p>
        </p:txBody>
      </p:sp>
      <p:sp>
        <p:nvSpPr>
          <p:cNvPr id="30001" name="Text Box 305"/>
          <p:cNvSpPr txBox="1">
            <a:spLocks noChangeArrowheads="1"/>
          </p:cNvSpPr>
          <p:nvPr/>
        </p:nvSpPr>
        <p:spPr bwMode="auto">
          <a:xfrm>
            <a:off x="2700338" y="4725988"/>
            <a:ext cx="757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4</a:t>
            </a:r>
            <a:endParaRPr lang="en-US" sz="2000" b="1"/>
          </a:p>
        </p:txBody>
      </p:sp>
      <p:sp>
        <p:nvSpPr>
          <p:cNvPr id="30002" name="Text Box 306"/>
          <p:cNvSpPr txBox="1">
            <a:spLocks noChangeArrowheads="1"/>
          </p:cNvSpPr>
          <p:nvPr/>
        </p:nvSpPr>
        <p:spPr bwMode="auto">
          <a:xfrm>
            <a:off x="1584325" y="4725988"/>
            <a:ext cx="757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6</a:t>
            </a:r>
            <a:endParaRPr lang="en-US" sz="2000" b="1"/>
          </a:p>
        </p:txBody>
      </p:sp>
      <p:sp>
        <p:nvSpPr>
          <p:cNvPr id="30003" name="Text Box 307"/>
          <p:cNvSpPr txBox="1">
            <a:spLocks noChangeArrowheads="1"/>
          </p:cNvSpPr>
          <p:nvPr/>
        </p:nvSpPr>
        <p:spPr bwMode="auto">
          <a:xfrm>
            <a:off x="488950" y="4725988"/>
            <a:ext cx="757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4</a:t>
            </a:r>
            <a:endParaRPr lang="en-US" sz="2000" b="1"/>
          </a:p>
        </p:txBody>
      </p:sp>
      <p:sp>
        <p:nvSpPr>
          <p:cNvPr id="30004" name="Text Box 308"/>
          <p:cNvSpPr txBox="1">
            <a:spLocks noChangeArrowheads="1"/>
          </p:cNvSpPr>
          <p:nvPr/>
        </p:nvSpPr>
        <p:spPr bwMode="auto">
          <a:xfrm>
            <a:off x="5075238" y="5730875"/>
            <a:ext cx="1404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منشور سداسي</a:t>
            </a:r>
            <a:endParaRPr lang="en-US" sz="2000" b="1"/>
          </a:p>
        </p:txBody>
      </p:sp>
      <p:sp>
        <p:nvSpPr>
          <p:cNvPr id="30005" name="Text Box 309"/>
          <p:cNvSpPr txBox="1">
            <a:spLocks noChangeArrowheads="1"/>
          </p:cNvSpPr>
          <p:nvPr/>
        </p:nvSpPr>
        <p:spPr bwMode="auto">
          <a:xfrm>
            <a:off x="3635375" y="5607050"/>
            <a:ext cx="1441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سداسيان و6 متوازي أضلاع</a:t>
            </a:r>
            <a:endParaRPr lang="en-US" sz="2000" b="1"/>
          </a:p>
        </p:txBody>
      </p:sp>
      <p:sp>
        <p:nvSpPr>
          <p:cNvPr id="30006" name="Text Box 310"/>
          <p:cNvSpPr txBox="1">
            <a:spLocks noChangeArrowheads="1"/>
          </p:cNvSpPr>
          <p:nvPr/>
        </p:nvSpPr>
        <p:spPr bwMode="auto">
          <a:xfrm>
            <a:off x="2700338" y="5732463"/>
            <a:ext cx="757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8</a:t>
            </a:r>
            <a:endParaRPr lang="en-US" sz="2000" b="1"/>
          </a:p>
        </p:txBody>
      </p:sp>
      <p:sp>
        <p:nvSpPr>
          <p:cNvPr id="30007" name="Text Box 311"/>
          <p:cNvSpPr txBox="1">
            <a:spLocks noChangeArrowheads="1"/>
          </p:cNvSpPr>
          <p:nvPr/>
        </p:nvSpPr>
        <p:spPr bwMode="auto">
          <a:xfrm>
            <a:off x="1584325" y="5732463"/>
            <a:ext cx="757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18</a:t>
            </a:r>
            <a:endParaRPr lang="en-US" sz="2000" b="1"/>
          </a:p>
        </p:txBody>
      </p:sp>
      <p:sp>
        <p:nvSpPr>
          <p:cNvPr id="30008" name="Text Box 312"/>
          <p:cNvSpPr txBox="1">
            <a:spLocks noChangeArrowheads="1"/>
          </p:cNvSpPr>
          <p:nvPr/>
        </p:nvSpPr>
        <p:spPr bwMode="auto">
          <a:xfrm>
            <a:off x="488950" y="5732463"/>
            <a:ext cx="757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12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8469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994" grpId="0" autoUpdateAnimBg="0"/>
      <p:bldP spid="29995" grpId="0" autoUpdateAnimBg="0"/>
      <p:bldP spid="29996" grpId="0" autoUpdateAnimBg="0"/>
      <p:bldP spid="29997" grpId="0" autoUpdateAnimBg="0"/>
      <p:bldP spid="29998" grpId="0" autoUpdateAnimBg="0"/>
      <p:bldP spid="29999" grpId="0" autoUpdateAnimBg="0"/>
      <p:bldP spid="30000" grpId="0" autoUpdateAnimBg="0"/>
      <p:bldP spid="30001" grpId="0" autoUpdateAnimBg="0"/>
      <p:bldP spid="30002" grpId="0" autoUpdateAnimBg="0"/>
      <p:bldP spid="30003" grpId="0" autoUpdateAnimBg="0"/>
      <p:bldP spid="30004" grpId="0" autoUpdateAnimBg="0"/>
      <p:bldP spid="30005" grpId="0" autoUpdateAnimBg="0"/>
      <p:bldP spid="30006" grpId="0" autoUpdateAnimBg="0"/>
      <p:bldP spid="30007" grpId="0" autoUpdateAnimBg="0"/>
      <p:bldP spid="3000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2771775" y="692150"/>
            <a:ext cx="6300788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400" b="1"/>
              <a:t>ارسم كلا من المنظر العلوي والأمامي والجانبي للصندوق</a:t>
            </a:r>
            <a:r>
              <a:rPr lang="en-US" sz="2400" b="1"/>
              <a:t> 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6804025" y="2312988"/>
            <a:ext cx="172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المنظر العلوي</a:t>
            </a:r>
            <a:endParaRPr lang="en-US" sz="2000" b="1">
              <a:solidFill>
                <a:srgbClr val="0000FF"/>
              </a:solidFill>
            </a:endParaRPr>
          </a:p>
        </p:txBody>
      </p:sp>
      <p:pic>
        <p:nvPicPr>
          <p:cNvPr id="30771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68413"/>
            <a:ext cx="22320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2" name="Text Box 52"/>
          <p:cNvSpPr txBox="1">
            <a:spLocks noChangeArrowheads="1"/>
          </p:cNvSpPr>
          <p:nvPr/>
        </p:nvSpPr>
        <p:spPr bwMode="auto">
          <a:xfrm>
            <a:off x="2411413" y="2312988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المنظر الجانبي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0773" name="Text Box 53"/>
          <p:cNvSpPr txBox="1">
            <a:spLocks noChangeArrowheads="1"/>
          </p:cNvSpPr>
          <p:nvPr/>
        </p:nvSpPr>
        <p:spPr bwMode="auto">
          <a:xfrm>
            <a:off x="4427538" y="2312988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المنظر الأمامي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0774" name="Rectangle 54"/>
          <p:cNvSpPr>
            <a:spLocks noChangeArrowheads="1"/>
          </p:cNvSpPr>
          <p:nvPr/>
        </p:nvSpPr>
        <p:spPr bwMode="auto">
          <a:xfrm>
            <a:off x="6661150" y="3321050"/>
            <a:ext cx="2266950" cy="7921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75" name="Rectangle 55"/>
          <p:cNvSpPr>
            <a:spLocks noChangeArrowheads="1"/>
          </p:cNvSpPr>
          <p:nvPr/>
        </p:nvSpPr>
        <p:spPr bwMode="auto">
          <a:xfrm>
            <a:off x="4105275" y="3033713"/>
            <a:ext cx="2266950" cy="13319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76" name="Rectangle 56"/>
          <p:cNvSpPr>
            <a:spLocks noChangeArrowheads="1"/>
          </p:cNvSpPr>
          <p:nvPr/>
        </p:nvSpPr>
        <p:spPr bwMode="auto">
          <a:xfrm>
            <a:off x="2951163" y="3033713"/>
            <a:ext cx="755650" cy="13319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30777" name="Picture 5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152400"/>
            <a:ext cx="28606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60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0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85" decel="1000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85" decel="100000"/>
                                        <p:tgtEl>
                                          <p:spTgt spid="307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3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385" fill="hold"/>
                                        <p:tgtEl>
                                          <p:spTgt spid="3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85" decel="100000"/>
                                        <p:tgtEl>
                                          <p:spTgt spid="307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85" decel="100000"/>
                                        <p:tgtEl>
                                          <p:spTgt spid="307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3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3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85" decel="100000"/>
                                        <p:tgtEl>
                                          <p:spTgt spid="307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85" decel="100000"/>
                                        <p:tgtEl>
                                          <p:spTgt spid="307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385" fill="hold"/>
                                        <p:tgtEl>
                                          <p:spTgt spid="30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385" fill="hold"/>
                                        <p:tgtEl>
                                          <p:spTgt spid="30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6" grpId="0"/>
      <p:bldP spid="30772" grpId="0"/>
      <p:bldP spid="30773" grpId="0"/>
      <p:bldP spid="30774" grpId="0" animBg="1"/>
      <p:bldP spid="30775" grpId="0" animBg="1"/>
      <p:bldP spid="3077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84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78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5" name="Picture 4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152400"/>
            <a:ext cx="28606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6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438275"/>
            <a:ext cx="177165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7" name="AutoShape 43"/>
          <p:cNvSpPr>
            <a:spLocks noChangeArrowheads="1"/>
          </p:cNvSpPr>
          <p:nvPr/>
        </p:nvSpPr>
        <p:spPr bwMode="auto">
          <a:xfrm>
            <a:off x="2771775" y="692150"/>
            <a:ext cx="6300788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b="1"/>
          </a:p>
        </p:txBody>
      </p:sp>
      <p:grpSp>
        <p:nvGrpSpPr>
          <p:cNvPr id="31790" name="Group 46"/>
          <p:cNvGrpSpPr>
            <a:grpSpLocks noChangeAspect="1"/>
          </p:cNvGrpSpPr>
          <p:nvPr/>
        </p:nvGrpSpPr>
        <p:grpSpPr bwMode="auto">
          <a:xfrm>
            <a:off x="4140200" y="800100"/>
            <a:ext cx="4749800" cy="504825"/>
            <a:chOff x="2971" y="504"/>
            <a:chExt cx="2629" cy="340"/>
          </a:xfrm>
        </p:grpSpPr>
        <p:sp>
          <p:nvSpPr>
            <p:cNvPr id="31789" name="AutoShape 45"/>
            <p:cNvSpPr>
              <a:spLocks noChangeAspect="1" noChangeArrowheads="1" noTextEdit="1"/>
            </p:cNvSpPr>
            <p:nvPr/>
          </p:nvSpPr>
          <p:spPr bwMode="auto">
            <a:xfrm>
              <a:off x="2971" y="504"/>
              <a:ext cx="2629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31791" name="Picture 4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504"/>
              <a:ext cx="2638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97" name="AutoShape 53"/>
          <p:cNvSpPr>
            <a:spLocks noChangeArrowheads="1"/>
          </p:cNvSpPr>
          <p:nvPr/>
        </p:nvSpPr>
        <p:spPr bwMode="auto">
          <a:xfrm>
            <a:off x="5616575" y="1557338"/>
            <a:ext cx="3059113" cy="2555875"/>
          </a:xfrm>
          <a:prstGeom prst="roundRect">
            <a:avLst>
              <a:gd name="adj" fmla="val 16667"/>
            </a:avLst>
          </a:prstGeom>
          <a:solidFill>
            <a:srgbClr val="FFFF66">
              <a:alpha val="37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798" name="AutoShape 54"/>
          <p:cNvSpPr>
            <a:spLocks noChangeArrowheads="1"/>
          </p:cNvSpPr>
          <p:nvPr/>
        </p:nvSpPr>
        <p:spPr bwMode="auto">
          <a:xfrm>
            <a:off x="5645150" y="4149725"/>
            <a:ext cx="3059113" cy="2555875"/>
          </a:xfrm>
          <a:prstGeom prst="roundRect">
            <a:avLst>
              <a:gd name="adj" fmla="val 16667"/>
            </a:avLst>
          </a:prstGeom>
          <a:solidFill>
            <a:srgbClr val="FFFF66">
              <a:alpha val="37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799" name="AutoShape 55"/>
          <p:cNvSpPr>
            <a:spLocks noChangeArrowheads="1"/>
          </p:cNvSpPr>
          <p:nvPr/>
        </p:nvSpPr>
        <p:spPr bwMode="auto">
          <a:xfrm>
            <a:off x="2411413" y="1557338"/>
            <a:ext cx="3059112" cy="2555875"/>
          </a:xfrm>
          <a:prstGeom prst="roundRect">
            <a:avLst>
              <a:gd name="adj" fmla="val 16667"/>
            </a:avLst>
          </a:prstGeom>
          <a:solidFill>
            <a:srgbClr val="FFFF66">
              <a:alpha val="37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800" name="AutoShape 56"/>
          <p:cNvSpPr>
            <a:spLocks noChangeArrowheads="1"/>
          </p:cNvSpPr>
          <p:nvPr/>
        </p:nvSpPr>
        <p:spPr bwMode="auto">
          <a:xfrm>
            <a:off x="2439988" y="4149725"/>
            <a:ext cx="3059112" cy="2555875"/>
          </a:xfrm>
          <a:prstGeom prst="roundRect">
            <a:avLst>
              <a:gd name="adj" fmla="val 16667"/>
            </a:avLst>
          </a:prstGeom>
          <a:solidFill>
            <a:srgbClr val="FFFF66">
              <a:alpha val="37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31793" name="Picture 4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1628775"/>
            <a:ext cx="140493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94" name="Picture 5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1592263"/>
            <a:ext cx="15605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95" name="Picture 5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21163"/>
            <a:ext cx="29527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96" name="Picture 5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184650"/>
            <a:ext cx="14700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01" name="Text Box 57"/>
          <p:cNvSpPr txBox="1">
            <a:spLocks noChangeArrowheads="1"/>
          </p:cNvSpPr>
          <p:nvPr/>
        </p:nvSpPr>
        <p:spPr bwMode="auto">
          <a:xfrm>
            <a:off x="6408738" y="2097088"/>
            <a:ext cx="1655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أ ب جـ  ،  ي ز و</a:t>
            </a:r>
            <a:endParaRPr lang="en-US" sz="2000" b="1"/>
          </a:p>
        </p:txBody>
      </p:sp>
      <p:sp>
        <p:nvSpPr>
          <p:cNvPr id="31802" name="Text Box 58"/>
          <p:cNvSpPr txBox="1">
            <a:spLocks noChangeArrowheads="1"/>
          </p:cNvSpPr>
          <p:nvPr/>
        </p:nvSpPr>
        <p:spPr bwMode="auto">
          <a:xfrm>
            <a:off x="6408738" y="2708275"/>
            <a:ext cx="1655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أ ي هـ  ،  ب ز و</a:t>
            </a:r>
            <a:endParaRPr lang="en-US" sz="2000" b="1"/>
          </a:p>
        </p:txBody>
      </p:sp>
      <p:sp>
        <p:nvSpPr>
          <p:cNvPr id="31803" name="Text Box 59"/>
          <p:cNvSpPr txBox="1">
            <a:spLocks noChangeArrowheads="1"/>
          </p:cNvSpPr>
          <p:nvPr/>
        </p:nvSpPr>
        <p:spPr bwMode="auto">
          <a:xfrm>
            <a:off x="6372225" y="3355975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أ ب ز  ،  د جـ و</a:t>
            </a:r>
            <a:endParaRPr lang="en-US" sz="2000" b="1"/>
          </a:p>
        </p:txBody>
      </p:sp>
      <p:grpSp>
        <p:nvGrpSpPr>
          <p:cNvPr id="31808" name="Group 64"/>
          <p:cNvGrpSpPr>
            <a:grpSpLocks/>
          </p:cNvGrpSpPr>
          <p:nvPr/>
        </p:nvGrpSpPr>
        <p:grpSpPr bwMode="auto">
          <a:xfrm>
            <a:off x="3059113" y="1952625"/>
            <a:ext cx="1728787" cy="396875"/>
            <a:chOff x="1927" y="1321"/>
            <a:chExt cx="1089" cy="250"/>
          </a:xfrm>
        </p:grpSpPr>
        <p:sp>
          <p:nvSpPr>
            <p:cNvPr id="31805" name="Text Box 61"/>
            <p:cNvSpPr txBox="1">
              <a:spLocks noChangeArrowheads="1"/>
            </p:cNvSpPr>
            <p:nvPr/>
          </p:nvSpPr>
          <p:spPr bwMode="auto">
            <a:xfrm>
              <a:off x="1927" y="1321"/>
              <a:ext cx="10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أ ب     ،     ي هـ</a:t>
              </a:r>
              <a:endParaRPr lang="en-US" sz="2000" b="1"/>
            </a:p>
          </p:txBody>
        </p:sp>
        <p:sp>
          <p:nvSpPr>
            <p:cNvPr id="31806" name="Line 62"/>
            <p:cNvSpPr>
              <a:spLocks noChangeShapeType="1"/>
            </p:cNvSpPr>
            <p:nvPr/>
          </p:nvSpPr>
          <p:spPr bwMode="auto">
            <a:xfrm flipH="1">
              <a:off x="2027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807" name="Line 63"/>
            <p:cNvSpPr>
              <a:spLocks noChangeShapeType="1"/>
            </p:cNvSpPr>
            <p:nvPr/>
          </p:nvSpPr>
          <p:spPr bwMode="auto">
            <a:xfrm flipH="1">
              <a:off x="2744" y="13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1809" name="Group 65"/>
          <p:cNvGrpSpPr>
            <a:grpSpLocks/>
          </p:cNvGrpSpPr>
          <p:nvPr/>
        </p:nvGrpSpPr>
        <p:grpSpPr bwMode="auto">
          <a:xfrm>
            <a:off x="3059113" y="2419350"/>
            <a:ext cx="1728787" cy="396875"/>
            <a:chOff x="1927" y="1321"/>
            <a:chExt cx="1089" cy="250"/>
          </a:xfrm>
        </p:grpSpPr>
        <p:sp>
          <p:nvSpPr>
            <p:cNvPr id="31810" name="Text Box 66"/>
            <p:cNvSpPr txBox="1">
              <a:spLocks noChangeArrowheads="1"/>
            </p:cNvSpPr>
            <p:nvPr/>
          </p:nvSpPr>
          <p:spPr bwMode="auto">
            <a:xfrm>
              <a:off x="1927" y="1321"/>
              <a:ext cx="10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جـ و     ،    ز ي</a:t>
              </a:r>
              <a:endParaRPr lang="en-US" sz="2000" b="1"/>
            </a:p>
          </p:txBody>
        </p:sp>
        <p:sp>
          <p:nvSpPr>
            <p:cNvPr id="31811" name="Line 67"/>
            <p:cNvSpPr>
              <a:spLocks noChangeShapeType="1"/>
            </p:cNvSpPr>
            <p:nvPr/>
          </p:nvSpPr>
          <p:spPr bwMode="auto">
            <a:xfrm flipH="1">
              <a:off x="2027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812" name="Line 68"/>
            <p:cNvSpPr>
              <a:spLocks noChangeShapeType="1"/>
            </p:cNvSpPr>
            <p:nvPr/>
          </p:nvSpPr>
          <p:spPr bwMode="auto">
            <a:xfrm flipH="1">
              <a:off x="2744" y="13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1813" name="Group 69"/>
          <p:cNvGrpSpPr>
            <a:grpSpLocks/>
          </p:cNvGrpSpPr>
          <p:nvPr/>
        </p:nvGrpSpPr>
        <p:grpSpPr bwMode="auto">
          <a:xfrm>
            <a:off x="3059113" y="2924175"/>
            <a:ext cx="1728787" cy="396875"/>
            <a:chOff x="1927" y="1321"/>
            <a:chExt cx="1089" cy="250"/>
          </a:xfrm>
        </p:grpSpPr>
        <p:sp>
          <p:nvSpPr>
            <p:cNvPr id="31814" name="Text Box 70"/>
            <p:cNvSpPr txBox="1">
              <a:spLocks noChangeArrowheads="1"/>
            </p:cNvSpPr>
            <p:nvPr/>
          </p:nvSpPr>
          <p:spPr bwMode="auto">
            <a:xfrm>
              <a:off x="1927" y="1321"/>
              <a:ext cx="10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هـ د     ،    ب جـ</a:t>
              </a:r>
              <a:endParaRPr lang="en-US" sz="2000" b="1"/>
            </a:p>
          </p:txBody>
        </p:sp>
        <p:sp>
          <p:nvSpPr>
            <p:cNvPr id="31815" name="Line 71"/>
            <p:cNvSpPr>
              <a:spLocks noChangeShapeType="1"/>
            </p:cNvSpPr>
            <p:nvPr/>
          </p:nvSpPr>
          <p:spPr bwMode="auto">
            <a:xfrm flipH="1">
              <a:off x="2027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816" name="Line 72"/>
            <p:cNvSpPr>
              <a:spLocks noChangeShapeType="1"/>
            </p:cNvSpPr>
            <p:nvPr/>
          </p:nvSpPr>
          <p:spPr bwMode="auto">
            <a:xfrm flipH="1">
              <a:off x="2744" y="13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1818" name="Text Box 74"/>
          <p:cNvSpPr txBox="1">
            <a:spLocks noChangeArrowheads="1"/>
          </p:cNvSpPr>
          <p:nvPr/>
        </p:nvSpPr>
        <p:spPr bwMode="auto">
          <a:xfrm rot="5400000">
            <a:off x="3563938" y="3465512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...........</a:t>
            </a:r>
            <a:endParaRPr lang="en-US" sz="2000" b="1"/>
          </a:p>
        </p:txBody>
      </p:sp>
      <p:sp>
        <p:nvSpPr>
          <p:cNvPr id="31819" name="Text Box 75"/>
          <p:cNvSpPr txBox="1">
            <a:spLocks noChangeArrowheads="1"/>
          </p:cNvSpPr>
          <p:nvPr/>
        </p:nvSpPr>
        <p:spPr bwMode="auto">
          <a:xfrm>
            <a:off x="6624638" y="4689475"/>
            <a:ext cx="100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أ   ،    و</a:t>
            </a:r>
            <a:endParaRPr lang="en-US" sz="2000" b="1"/>
          </a:p>
        </p:txBody>
      </p:sp>
      <p:sp>
        <p:nvSpPr>
          <p:cNvPr id="31820" name="Text Box 76"/>
          <p:cNvSpPr txBox="1">
            <a:spLocks noChangeArrowheads="1"/>
          </p:cNvSpPr>
          <p:nvPr/>
        </p:nvSpPr>
        <p:spPr bwMode="auto">
          <a:xfrm>
            <a:off x="6624638" y="5084763"/>
            <a:ext cx="100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ز   ،    د</a:t>
            </a:r>
            <a:endParaRPr lang="en-US" sz="2000" b="1"/>
          </a:p>
        </p:txBody>
      </p:sp>
      <p:sp>
        <p:nvSpPr>
          <p:cNvPr id="31821" name="Text Box 77"/>
          <p:cNvSpPr txBox="1">
            <a:spLocks noChangeArrowheads="1"/>
          </p:cNvSpPr>
          <p:nvPr/>
        </p:nvSpPr>
        <p:spPr bwMode="auto">
          <a:xfrm>
            <a:off x="6624638" y="5553075"/>
            <a:ext cx="100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ب  ،   هـ</a:t>
            </a:r>
            <a:endParaRPr lang="en-US" sz="2000" b="1"/>
          </a:p>
        </p:txBody>
      </p:sp>
      <p:sp>
        <p:nvSpPr>
          <p:cNvPr id="31822" name="Text Box 78"/>
          <p:cNvSpPr txBox="1">
            <a:spLocks noChangeArrowheads="1"/>
          </p:cNvSpPr>
          <p:nvPr/>
        </p:nvSpPr>
        <p:spPr bwMode="auto">
          <a:xfrm>
            <a:off x="6624638" y="6056313"/>
            <a:ext cx="100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جـ  ،   ي</a:t>
            </a:r>
            <a:endParaRPr lang="en-US" sz="2000" b="1"/>
          </a:p>
        </p:txBody>
      </p:sp>
      <p:sp>
        <p:nvSpPr>
          <p:cNvPr id="31823" name="Text Box 79"/>
          <p:cNvSpPr txBox="1">
            <a:spLocks noChangeArrowheads="1"/>
          </p:cNvSpPr>
          <p:nvPr/>
        </p:nvSpPr>
        <p:spPr bwMode="auto">
          <a:xfrm>
            <a:off x="3708400" y="4581525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ب جـ د ،  ز ب جـ</a:t>
            </a:r>
            <a:endParaRPr lang="en-US" sz="2000" b="1"/>
          </a:p>
        </p:txBody>
      </p:sp>
      <p:sp>
        <p:nvSpPr>
          <p:cNvPr id="31824" name="Text Box 80"/>
          <p:cNvSpPr txBox="1">
            <a:spLocks noChangeArrowheads="1"/>
          </p:cNvSpPr>
          <p:nvPr/>
        </p:nvSpPr>
        <p:spPr bwMode="auto">
          <a:xfrm>
            <a:off x="3708400" y="5048250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د هـ ي  ،  جـ د هـ</a:t>
            </a:r>
            <a:endParaRPr lang="en-US" sz="2000" b="1"/>
          </a:p>
        </p:txBody>
      </p:sp>
      <p:grpSp>
        <p:nvGrpSpPr>
          <p:cNvPr id="31827" name="Group 83"/>
          <p:cNvGrpSpPr>
            <a:grpSpLocks/>
          </p:cNvGrpSpPr>
          <p:nvPr/>
        </p:nvGrpSpPr>
        <p:grpSpPr bwMode="auto">
          <a:xfrm>
            <a:off x="2447925" y="4581525"/>
            <a:ext cx="969963" cy="396875"/>
            <a:chOff x="1542" y="2886"/>
            <a:chExt cx="611" cy="250"/>
          </a:xfrm>
        </p:grpSpPr>
        <p:sp>
          <p:nvSpPr>
            <p:cNvPr id="31825" name="Text Box 81"/>
            <p:cNvSpPr txBox="1">
              <a:spLocks noChangeArrowheads="1"/>
            </p:cNvSpPr>
            <p:nvPr/>
          </p:nvSpPr>
          <p:spPr bwMode="auto">
            <a:xfrm>
              <a:off x="1542" y="2886"/>
              <a:ext cx="6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rgbClr val="FF0000"/>
                  </a:solidFill>
                </a:rPr>
                <a:t>في ب جـ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31826" name="Line 82"/>
            <p:cNvSpPr>
              <a:spLocks noChangeShapeType="1"/>
            </p:cNvSpPr>
            <p:nvPr/>
          </p:nvSpPr>
          <p:spPr bwMode="auto">
            <a:xfrm flipH="1">
              <a:off x="1678" y="293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1828" name="Group 84"/>
          <p:cNvGrpSpPr>
            <a:grpSpLocks/>
          </p:cNvGrpSpPr>
          <p:nvPr/>
        </p:nvGrpSpPr>
        <p:grpSpPr bwMode="auto">
          <a:xfrm>
            <a:off x="2447925" y="5048250"/>
            <a:ext cx="969963" cy="396875"/>
            <a:chOff x="1542" y="2886"/>
            <a:chExt cx="611" cy="250"/>
          </a:xfrm>
        </p:grpSpPr>
        <p:sp>
          <p:nvSpPr>
            <p:cNvPr id="31829" name="Text Box 85"/>
            <p:cNvSpPr txBox="1">
              <a:spLocks noChangeArrowheads="1"/>
            </p:cNvSpPr>
            <p:nvPr/>
          </p:nvSpPr>
          <p:spPr bwMode="auto">
            <a:xfrm>
              <a:off x="1542" y="2886"/>
              <a:ext cx="6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rgbClr val="FF0000"/>
                  </a:solidFill>
                </a:rPr>
                <a:t>في د هـ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31830" name="Line 86"/>
            <p:cNvSpPr>
              <a:spLocks noChangeShapeType="1"/>
            </p:cNvSpPr>
            <p:nvPr/>
          </p:nvSpPr>
          <p:spPr bwMode="auto">
            <a:xfrm flipH="1">
              <a:off x="1678" y="293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1831" name="Text Box 87"/>
          <p:cNvSpPr txBox="1">
            <a:spLocks noChangeArrowheads="1"/>
          </p:cNvSpPr>
          <p:nvPr/>
        </p:nvSpPr>
        <p:spPr bwMode="auto">
          <a:xfrm>
            <a:off x="3708400" y="5553075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و ز ي  ،  ب ز ي</a:t>
            </a:r>
            <a:endParaRPr lang="en-US" sz="2000" b="1"/>
          </a:p>
        </p:txBody>
      </p:sp>
      <p:grpSp>
        <p:nvGrpSpPr>
          <p:cNvPr id="31832" name="Group 88"/>
          <p:cNvGrpSpPr>
            <a:grpSpLocks/>
          </p:cNvGrpSpPr>
          <p:nvPr/>
        </p:nvGrpSpPr>
        <p:grpSpPr bwMode="auto">
          <a:xfrm>
            <a:off x="2447925" y="5553075"/>
            <a:ext cx="969963" cy="396875"/>
            <a:chOff x="1542" y="2886"/>
            <a:chExt cx="611" cy="250"/>
          </a:xfrm>
        </p:grpSpPr>
        <p:sp>
          <p:nvSpPr>
            <p:cNvPr id="31833" name="Text Box 89"/>
            <p:cNvSpPr txBox="1">
              <a:spLocks noChangeArrowheads="1"/>
            </p:cNvSpPr>
            <p:nvPr/>
          </p:nvSpPr>
          <p:spPr bwMode="auto">
            <a:xfrm>
              <a:off x="1542" y="2886"/>
              <a:ext cx="6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rgbClr val="FF0000"/>
                  </a:solidFill>
                </a:rPr>
                <a:t>في ز ي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31834" name="Line 90"/>
            <p:cNvSpPr>
              <a:spLocks noChangeShapeType="1"/>
            </p:cNvSpPr>
            <p:nvPr/>
          </p:nvSpPr>
          <p:spPr bwMode="auto">
            <a:xfrm flipH="1">
              <a:off x="1678" y="293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1835" name="Text Box 91"/>
          <p:cNvSpPr txBox="1">
            <a:spLocks noChangeArrowheads="1"/>
          </p:cNvSpPr>
          <p:nvPr/>
        </p:nvSpPr>
        <p:spPr bwMode="auto">
          <a:xfrm rot="5400000">
            <a:off x="3563938" y="6092825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..........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25891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1000"/>
                                        <p:tgtEl>
                                          <p:spTgt spid="3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10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31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1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1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31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31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31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31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18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3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31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31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31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31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31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31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3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31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31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31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31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31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31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31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3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31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31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31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3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1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3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800" decel="100000"/>
                                        <p:tgtEl>
                                          <p:spTgt spid="31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318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31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31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1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1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3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2000"/>
                                        <p:tgtEl>
                                          <p:spTgt spid="3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7" grpId="0" animBg="1"/>
      <p:bldP spid="31797" grpId="0" animBg="1"/>
      <p:bldP spid="31798" grpId="0" animBg="1"/>
      <p:bldP spid="31799" grpId="0" animBg="1"/>
      <p:bldP spid="31800" grpId="0" animBg="1"/>
      <p:bldP spid="31801" grpId="0"/>
      <p:bldP spid="31802" grpId="0"/>
      <p:bldP spid="31803" grpId="0"/>
      <p:bldP spid="31818" grpId="0"/>
      <p:bldP spid="31819" grpId="0"/>
      <p:bldP spid="31820" grpId="0"/>
      <p:bldP spid="31821" grpId="0"/>
      <p:bldP spid="31822" grpId="0"/>
      <p:bldP spid="31823" grpId="0"/>
      <p:bldP spid="31824" grpId="0"/>
      <p:bldP spid="31831" grpId="0"/>
      <p:bldP spid="318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1763713" y="873125"/>
            <a:ext cx="705643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152400"/>
            <a:ext cx="28606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2484438" y="1052513"/>
            <a:ext cx="6156325" cy="431800"/>
            <a:chOff x="1565" y="1321"/>
            <a:chExt cx="3878" cy="272"/>
          </a:xfrm>
        </p:grpSpPr>
        <p:grpSp>
          <p:nvGrpSpPr>
            <p:cNvPr id="43014" name="Group 6"/>
            <p:cNvGrpSpPr>
              <a:grpSpLocks noChangeAspect="1"/>
            </p:cNvGrpSpPr>
            <p:nvPr/>
          </p:nvGrpSpPr>
          <p:grpSpPr bwMode="auto">
            <a:xfrm>
              <a:off x="1985" y="1321"/>
              <a:ext cx="3458" cy="272"/>
              <a:chOff x="1985" y="1321"/>
              <a:chExt cx="3458" cy="272"/>
            </a:xfrm>
          </p:grpSpPr>
          <p:sp>
            <p:nvSpPr>
              <p:cNvPr id="43015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985" y="1321"/>
                <a:ext cx="3458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pic>
            <p:nvPicPr>
              <p:cNvPr id="43016" name="Picture 8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5" y="1321"/>
                <a:ext cx="3465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3017" name="Group 9"/>
            <p:cNvGrpSpPr>
              <a:grpSpLocks noChangeAspect="1"/>
            </p:cNvGrpSpPr>
            <p:nvPr/>
          </p:nvGrpSpPr>
          <p:grpSpPr bwMode="auto">
            <a:xfrm>
              <a:off x="1565" y="1363"/>
              <a:ext cx="456" cy="182"/>
              <a:chOff x="1565" y="1363"/>
              <a:chExt cx="456" cy="182"/>
            </a:xfrm>
          </p:grpSpPr>
          <p:sp>
            <p:nvSpPr>
              <p:cNvPr id="43018" name="AutoShape 10"/>
              <p:cNvSpPr>
                <a:spLocks noChangeAspect="1" noChangeArrowheads="1" noTextEdit="1"/>
              </p:cNvSpPr>
              <p:nvPr/>
            </p:nvSpPr>
            <p:spPr bwMode="auto">
              <a:xfrm>
                <a:off x="1565" y="1363"/>
                <a:ext cx="45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pic>
            <p:nvPicPr>
              <p:cNvPr id="43019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5" y="1363"/>
                <a:ext cx="463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3020" name="Group 12"/>
          <p:cNvGrpSpPr>
            <a:grpSpLocks noChangeAspect="1"/>
          </p:cNvGrpSpPr>
          <p:nvPr/>
        </p:nvGrpSpPr>
        <p:grpSpPr bwMode="auto">
          <a:xfrm>
            <a:off x="742950" y="2241550"/>
            <a:ext cx="1058863" cy="407988"/>
            <a:chOff x="0" y="0"/>
            <a:chExt cx="1668" cy="642"/>
          </a:xfrm>
        </p:grpSpPr>
        <p:sp>
          <p:nvSpPr>
            <p:cNvPr id="43021" name="AutoShape 1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668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3022" name="Group 14"/>
          <p:cNvGrpSpPr>
            <a:grpSpLocks noChangeAspect="1"/>
          </p:cNvGrpSpPr>
          <p:nvPr/>
        </p:nvGrpSpPr>
        <p:grpSpPr bwMode="auto">
          <a:xfrm>
            <a:off x="742950" y="2241550"/>
            <a:ext cx="833438" cy="479425"/>
            <a:chOff x="0" y="0"/>
            <a:chExt cx="1312" cy="756"/>
          </a:xfrm>
        </p:grpSpPr>
        <p:sp>
          <p:nvSpPr>
            <p:cNvPr id="430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312" cy="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3024" name="Group 16"/>
          <p:cNvGrpSpPr>
            <a:grpSpLocks noChangeAspect="1"/>
          </p:cNvGrpSpPr>
          <p:nvPr/>
        </p:nvGrpSpPr>
        <p:grpSpPr bwMode="auto">
          <a:xfrm>
            <a:off x="742950" y="2241550"/>
            <a:ext cx="1058863" cy="479425"/>
            <a:chOff x="0" y="0"/>
            <a:chExt cx="1668" cy="756"/>
          </a:xfrm>
        </p:grpSpPr>
        <p:sp>
          <p:nvSpPr>
            <p:cNvPr id="43025" name="AutoShape 17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668" cy="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>
            <a:off x="5057775" y="22415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>
            <a:off x="8401050" y="254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>
            <a:off x="5057775" y="22415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>
            <a:off x="8401050" y="254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aphicFrame>
        <p:nvGraphicFramePr>
          <p:cNvPr id="43036" name="Group 28"/>
          <p:cNvGraphicFramePr>
            <a:graphicFrameLocks noGrp="1"/>
          </p:cNvGraphicFramePr>
          <p:nvPr/>
        </p:nvGraphicFramePr>
        <p:xfrm>
          <a:off x="314325" y="2168525"/>
          <a:ext cx="8505825" cy="4284664"/>
        </p:xfrm>
        <a:graphic>
          <a:graphicData uri="http://schemas.openxmlformats.org/drawingml/2006/table">
            <a:tbl>
              <a:tblPr rtl="1"/>
              <a:tblGrid>
                <a:gridCol w="2314575"/>
                <a:gridCol w="1439862"/>
                <a:gridCol w="1441450"/>
                <a:gridCol w="1103313"/>
                <a:gridCol w="1103312"/>
                <a:gridCol w="1103313"/>
              </a:tblGrid>
              <a:tr h="673100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الشكل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00">
                            <a:alpha val="30000"/>
                          </a:srgbClr>
                        </a:gs>
                        <a:gs pos="100000">
                          <a:schemeClr val="hlink">
                            <a:alpha val="28999"/>
                          </a:schemeClr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الاسم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شكل الأوجه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العدد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68325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الأوجه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الأحرف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الرؤوس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</a:tr>
              <a:tr h="10144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10144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10144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43078" name="Text Box 70"/>
          <p:cNvSpPr txBox="1">
            <a:spLocks noChangeArrowheads="1"/>
          </p:cNvSpPr>
          <p:nvPr/>
        </p:nvSpPr>
        <p:spPr bwMode="auto">
          <a:xfrm>
            <a:off x="5040313" y="371475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منشور رباعي</a:t>
            </a:r>
            <a:endParaRPr lang="en-US" sz="2000" b="1"/>
          </a:p>
        </p:txBody>
      </p:sp>
      <p:sp>
        <p:nvSpPr>
          <p:cNvPr id="43079" name="Text Box 71"/>
          <p:cNvSpPr txBox="1">
            <a:spLocks noChangeArrowheads="1"/>
          </p:cNvSpPr>
          <p:nvPr/>
        </p:nvSpPr>
        <p:spPr bwMode="auto">
          <a:xfrm>
            <a:off x="3816350" y="3716338"/>
            <a:ext cx="104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مستطيلات</a:t>
            </a:r>
            <a:endParaRPr lang="en-US" sz="2000" b="1"/>
          </a:p>
        </p:txBody>
      </p:sp>
      <p:sp>
        <p:nvSpPr>
          <p:cNvPr id="43080" name="Text Box 72"/>
          <p:cNvSpPr txBox="1">
            <a:spLocks noChangeArrowheads="1"/>
          </p:cNvSpPr>
          <p:nvPr/>
        </p:nvSpPr>
        <p:spPr bwMode="auto">
          <a:xfrm>
            <a:off x="2700338" y="3716338"/>
            <a:ext cx="757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6</a:t>
            </a:r>
            <a:endParaRPr lang="en-US" sz="2000" b="1"/>
          </a:p>
        </p:txBody>
      </p:sp>
      <p:sp>
        <p:nvSpPr>
          <p:cNvPr id="43081" name="Text Box 73"/>
          <p:cNvSpPr txBox="1">
            <a:spLocks noChangeArrowheads="1"/>
          </p:cNvSpPr>
          <p:nvPr/>
        </p:nvSpPr>
        <p:spPr bwMode="auto">
          <a:xfrm>
            <a:off x="1584325" y="3716338"/>
            <a:ext cx="757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12</a:t>
            </a:r>
            <a:endParaRPr lang="en-US" sz="2000" b="1"/>
          </a:p>
        </p:txBody>
      </p:sp>
      <p:sp>
        <p:nvSpPr>
          <p:cNvPr id="43082" name="Text Box 74"/>
          <p:cNvSpPr txBox="1">
            <a:spLocks noChangeArrowheads="1"/>
          </p:cNvSpPr>
          <p:nvPr/>
        </p:nvSpPr>
        <p:spPr bwMode="auto">
          <a:xfrm>
            <a:off x="488950" y="3716338"/>
            <a:ext cx="757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8</a:t>
            </a:r>
            <a:endParaRPr lang="en-US" sz="2000" b="1"/>
          </a:p>
        </p:txBody>
      </p:sp>
      <p:sp>
        <p:nvSpPr>
          <p:cNvPr id="43083" name="Text Box 75"/>
          <p:cNvSpPr txBox="1">
            <a:spLocks noChangeArrowheads="1"/>
          </p:cNvSpPr>
          <p:nvPr/>
        </p:nvSpPr>
        <p:spPr bwMode="auto">
          <a:xfrm>
            <a:off x="5040313" y="472440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منشور ثلاثي</a:t>
            </a:r>
            <a:endParaRPr lang="en-US" sz="2000" b="1"/>
          </a:p>
        </p:txBody>
      </p:sp>
      <p:sp>
        <p:nvSpPr>
          <p:cNvPr id="43084" name="Text Box 76"/>
          <p:cNvSpPr txBox="1">
            <a:spLocks noChangeArrowheads="1"/>
          </p:cNvSpPr>
          <p:nvPr/>
        </p:nvSpPr>
        <p:spPr bwMode="auto">
          <a:xfrm>
            <a:off x="3671888" y="4545013"/>
            <a:ext cx="1295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مثلثات</a:t>
            </a:r>
          </a:p>
          <a:p>
            <a:pPr>
              <a:spcBef>
                <a:spcPct val="50000"/>
              </a:spcBef>
            </a:pPr>
            <a:r>
              <a:rPr lang="ar-SA" sz="2000" b="1"/>
              <a:t>3 مستطيلات</a:t>
            </a:r>
            <a:endParaRPr lang="en-US" sz="2000" b="1"/>
          </a:p>
        </p:txBody>
      </p:sp>
      <p:sp>
        <p:nvSpPr>
          <p:cNvPr id="43085" name="Text Box 77"/>
          <p:cNvSpPr txBox="1">
            <a:spLocks noChangeArrowheads="1"/>
          </p:cNvSpPr>
          <p:nvPr/>
        </p:nvSpPr>
        <p:spPr bwMode="auto">
          <a:xfrm>
            <a:off x="2700338" y="4725988"/>
            <a:ext cx="757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5</a:t>
            </a:r>
            <a:endParaRPr lang="en-US" sz="2000" b="1"/>
          </a:p>
        </p:txBody>
      </p:sp>
      <p:sp>
        <p:nvSpPr>
          <p:cNvPr id="43086" name="Text Box 78"/>
          <p:cNvSpPr txBox="1">
            <a:spLocks noChangeArrowheads="1"/>
          </p:cNvSpPr>
          <p:nvPr/>
        </p:nvSpPr>
        <p:spPr bwMode="auto">
          <a:xfrm>
            <a:off x="1584325" y="4725988"/>
            <a:ext cx="757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9</a:t>
            </a:r>
            <a:endParaRPr lang="en-US" sz="2000" b="1"/>
          </a:p>
        </p:txBody>
      </p:sp>
      <p:sp>
        <p:nvSpPr>
          <p:cNvPr id="43087" name="Text Box 79"/>
          <p:cNvSpPr txBox="1">
            <a:spLocks noChangeArrowheads="1"/>
          </p:cNvSpPr>
          <p:nvPr/>
        </p:nvSpPr>
        <p:spPr bwMode="auto">
          <a:xfrm>
            <a:off x="488950" y="4725988"/>
            <a:ext cx="757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6</a:t>
            </a:r>
            <a:endParaRPr lang="en-US" sz="2000" b="1"/>
          </a:p>
        </p:txBody>
      </p:sp>
      <p:sp>
        <p:nvSpPr>
          <p:cNvPr id="43088" name="Text Box 80"/>
          <p:cNvSpPr txBox="1">
            <a:spLocks noChangeArrowheads="1"/>
          </p:cNvSpPr>
          <p:nvPr/>
        </p:nvSpPr>
        <p:spPr bwMode="auto">
          <a:xfrm>
            <a:off x="5075238" y="5730875"/>
            <a:ext cx="1404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هرم رباعي</a:t>
            </a:r>
            <a:endParaRPr lang="en-US" sz="2000" b="1"/>
          </a:p>
        </p:txBody>
      </p:sp>
      <p:sp>
        <p:nvSpPr>
          <p:cNvPr id="43089" name="Text Box 81"/>
          <p:cNvSpPr txBox="1">
            <a:spLocks noChangeArrowheads="1"/>
          </p:cNvSpPr>
          <p:nvPr/>
        </p:nvSpPr>
        <p:spPr bwMode="auto">
          <a:xfrm>
            <a:off x="3708400" y="5516563"/>
            <a:ext cx="12604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 رباعي</a:t>
            </a:r>
          </a:p>
          <a:p>
            <a:pPr>
              <a:spcBef>
                <a:spcPct val="50000"/>
              </a:spcBef>
            </a:pPr>
            <a:r>
              <a:rPr lang="ar-SA" sz="2000" b="1"/>
              <a:t>4 مثلثات</a:t>
            </a:r>
            <a:endParaRPr lang="en-US" sz="2000" b="1"/>
          </a:p>
        </p:txBody>
      </p:sp>
      <p:sp>
        <p:nvSpPr>
          <p:cNvPr id="43090" name="Text Box 82"/>
          <p:cNvSpPr txBox="1">
            <a:spLocks noChangeArrowheads="1"/>
          </p:cNvSpPr>
          <p:nvPr/>
        </p:nvSpPr>
        <p:spPr bwMode="auto">
          <a:xfrm>
            <a:off x="2700338" y="5732463"/>
            <a:ext cx="757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5</a:t>
            </a:r>
            <a:endParaRPr lang="en-US" sz="2000" b="1"/>
          </a:p>
        </p:txBody>
      </p:sp>
      <p:sp>
        <p:nvSpPr>
          <p:cNvPr id="43091" name="Text Box 83"/>
          <p:cNvSpPr txBox="1">
            <a:spLocks noChangeArrowheads="1"/>
          </p:cNvSpPr>
          <p:nvPr/>
        </p:nvSpPr>
        <p:spPr bwMode="auto">
          <a:xfrm>
            <a:off x="1584325" y="5732463"/>
            <a:ext cx="757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8</a:t>
            </a:r>
            <a:endParaRPr lang="en-US" sz="2000" b="1"/>
          </a:p>
        </p:txBody>
      </p:sp>
      <p:sp>
        <p:nvSpPr>
          <p:cNvPr id="43092" name="Text Box 84"/>
          <p:cNvSpPr txBox="1">
            <a:spLocks noChangeArrowheads="1"/>
          </p:cNvSpPr>
          <p:nvPr/>
        </p:nvSpPr>
        <p:spPr bwMode="auto">
          <a:xfrm>
            <a:off x="488950" y="5732463"/>
            <a:ext cx="757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5</a:t>
            </a:r>
            <a:endParaRPr lang="en-US" sz="2000" b="1"/>
          </a:p>
        </p:txBody>
      </p:sp>
      <p:pic>
        <p:nvPicPr>
          <p:cNvPr id="43093" name="Picture 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78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94" name="Picture 8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392488"/>
            <a:ext cx="15478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95" name="Picture 8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4473575"/>
            <a:ext cx="162083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96" name="Picture 8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5445125"/>
            <a:ext cx="14398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84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3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3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4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3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4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4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4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4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4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4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4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4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4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4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4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4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4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4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4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4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4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4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4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4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4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4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4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4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43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4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4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4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43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4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43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4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4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800" decel="100000"/>
                                        <p:tgtEl>
                                          <p:spTgt spid="4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43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4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4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800" decel="100000"/>
                                        <p:tgtEl>
                                          <p:spTgt spid="4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43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4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4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43078" grpId="0"/>
      <p:bldP spid="43079" grpId="0"/>
      <p:bldP spid="43080" grpId="0"/>
      <p:bldP spid="43081" grpId="0"/>
      <p:bldP spid="43082" grpId="0"/>
      <p:bldP spid="43083" grpId="0"/>
      <p:bldP spid="43084" grpId="0"/>
      <p:bldP spid="43085" grpId="0"/>
      <p:bldP spid="43086" grpId="0"/>
      <p:bldP spid="43087" grpId="0"/>
      <p:bldP spid="43088" grpId="0"/>
      <p:bldP spid="43089" grpId="0"/>
      <p:bldP spid="43090" grpId="0"/>
      <p:bldP spid="43091" grpId="0"/>
      <p:bldP spid="4309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771775" y="692150"/>
            <a:ext cx="6300788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400" b="1"/>
              <a:t>ارسم كلا من المنظر العلوي والأمامي والجانبي للصندوق</a:t>
            </a:r>
            <a:r>
              <a:rPr lang="en-US" sz="2400" b="1"/>
              <a:t> 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804025" y="2312988"/>
            <a:ext cx="172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المنظر العلوي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411413" y="2312988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المنظر الجانبي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427538" y="2312988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المنظر الأمامي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6661150" y="3321050"/>
            <a:ext cx="2266950" cy="7921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105275" y="3033713"/>
            <a:ext cx="2266950" cy="13319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2951163" y="3033713"/>
            <a:ext cx="755650" cy="13319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152400"/>
            <a:ext cx="28606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78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47" name="Group 15"/>
          <p:cNvGrpSpPr>
            <a:grpSpLocks noChangeAspect="1"/>
          </p:cNvGrpSpPr>
          <p:nvPr/>
        </p:nvGrpSpPr>
        <p:grpSpPr bwMode="auto">
          <a:xfrm>
            <a:off x="142875" y="1125538"/>
            <a:ext cx="2555875" cy="1655762"/>
            <a:chOff x="136" y="618"/>
            <a:chExt cx="1610" cy="1043"/>
          </a:xfrm>
        </p:grpSpPr>
        <p:sp>
          <p:nvSpPr>
            <p:cNvPr id="44046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36" y="618"/>
              <a:ext cx="1610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44048" name="Picture 1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618"/>
              <a:ext cx="1617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416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85" decel="100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85" decel="100000"/>
                                        <p:tgtEl>
                                          <p:spTgt spid="440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385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85" decel="100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85" decel="100000"/>
                                        <p:tgtEl>
                                          <p:spTgt spid="440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385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385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/>
      <p:bldP spid="44038" grpId="0"/>
      <p:bldP spid="44039" grpId="0"/>
      <p:bldP spid="44040" grpId="0" animBg="1"/>
      <p:bldP spid="44041" grpId="0" animBg="1"/>
      <p:bldP spid="440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152400"/>
            <a:ext cx="28606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2771775" y="692150"/>
            <a:ext cx="6300788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b="1"/>
          </a:p>
        </p:txBody>
      </p:sp>
      <p:grpSp>
        <p:nvGrpSpPr>
          <p:cNvPr id="45062" name="Group 6"/>
          <p:cNvGrpSpPr>
            <a:grpSpLocks noChangeAspect="1"/>
          </p:cNvGrpSpPr>
          <p:nvPr/>
        </p:nvGrpSpPr>
        <p:grpSpPr bwMode="auto">
          <a:xfrm>
            <a:off x="4140200" y="800100"/>
            <a:ext cx="4749800" cy="504825"/>
            <a:chOff x="2971" y="504"/>
            <a:chExt cx="2629" cy="340"/>
          </a:xfrm>
        </p:grpSpPr>
        <p:sp>
          <p:nvSpPr>
            <p:cNvPr id="45063" name="AutoShape 7"/>
            <p:cNvSpPr>
              <a:spLocks noChangeAspect="1" noChangeArrowheads="1" noTextEdit="1"/>
            </p:cNvSpPr>
            <p:nvPr/>
          </p:nvSpPr>
          <p:spPr bwMode="auto">
            <a:xfrm>
              <a:off x="2971" y="504"/>
              <a:ext cx="2629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45064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504"/>
              <a:ext cx="2638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5616575" y="1557338"/>
            <a:ext cx="3059113" cy="2555875"/>
          </a:xfrm>
          <a:prstGeom prst="roundRect">
            <a:avLst>
              <a:gd name="adj" fmla="val 16667"/>
            </a:avLst>
          </a:prstGeom>
          <a:solidFill>
            <a:srgbClr val="FFFF66">
              <a:alpha val="37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5645150" y="4149725"/>
            <a:ext cx="3059113" cy="2555875"/>
          </a:xfrm>
          <a:prstGeom prst="roundRect">
            <a:avLst>
              <a:gd name="adj" fmla="val 16667"/>
            </a:avLst>
          </a:prstGeom>
          <a:solidFill>
            <a:srgbClr val="FFFF66">
              <a:alpha val="37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>
            <a:off x="2411413" y="1557338"/>
            <a:ext cx="3059112" cy="2555875"/>
          </a:xfrm>
          <a:prstGeom prst="roundRect">
            <a:avLst>
              <a:gd name="adj" fmla="val 16667"/>
            </a:avLst>
          </a:prstGeom>
          <a:solidFill>
            <a:srgbClr val="FFFF66">
              <a:alpha val="37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2439988" y="4149725"/>
            <a:ext cx="3059112" cy="2555875"/>
          </a:xfrm>
          <a:prstGeom prst="roundRect">
            <a:avLst>
              <a:gd name="adj" fmla="val 16667"/>
            </a:avLst>
          </a:prstGeom>
          <a:solidFill>
            <a:srgbClr val="FFFF66">
              <a:alpha val="37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1628775"/>
            <a:ext cx="140493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0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1592263"/>
            <a:ext cx="15605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1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21163"/>
            <a:ext cx="29527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2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184650"/>
            <a:ext cx="14700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6372225" y="2097088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س ص ف  ،  ل ع ن</a:t>
            </a:r>
            <a:endParaRPr lang="en-US" sz="2000" b="1"/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6156325" y="2708275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س ل ع  ،  ق م ن</a:t>
            </a:r>
            <a:endParaRPr lang="en-US" sz="2000" b="1"/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6119813" y="3355975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س ل م  ،  ص ع ن</a:t>
            </a:r>
            <a:endParaRPr lang="en-US" sz="2000" b="1"/>
          </a:p>
        </p:txBody>
      </p:sp>
      <p:grpSp>
        <p:nvGrpSpPr>
          <p:cNvPr id="45076" name="Group 20"/>
          <p:cNvGrpSpPr>
            <a:grpSpLocks/>
          </p:cNvGrpSpPr>
          <p:nvPr/>
        </p:nvGrpSpPr>
        <p:grpSpPr bwMode="auto">
          <a:xfrm>
            <a:off x="2986088" y="1952625"/>
            <a:ext cx="1765300" cy="396875"/>
            <a:chOff x="1927" y="1321"/>
            <a:chExt cx="1089" cy="250"/>
          </a:xfrm>
        </p:grpSpPr>
        <p:sp>
          <p:nvSpPr>
            <p:cNvPr id="45077" name="Text Box 21"/>
            <p:cNvSpPr txBox="1">
              <a:spLocks noChangeArrowheads="1"/>
            </p:cNvSpPr>
            <p:nvPr/>
          </p:nvSpPr>
          <p:spPr bwMode="auto">
            <a:xfrm>
              <a:off x="1927" y="1321"/>
              <a:ext cx="10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س ص  ،    ف ن</a:t>
              </a:r>
              <a:endParaRPr lang="en-US" sz="2000" b="1"/>
            </a:p>
          </p:txBody>
        </p:sp>
        <p:sp>
          <p:nvSpPr>
            <p:cNvPr id="45078" name="Line 22"/>
            <p:cNvSpPr>
              <a:spLocks noChangeShapeType="1"/>
            </p:cNvSpPr>
            <p:nvPr/>
          </p:nvSpPr>
          <p:spPr bwMode="auto">
            <a:xfrm flipH="1">
              <a:off x="2027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079" name="Line 23"/>
            <p:cNvSpPr>
              <a:spLocks noChangeShapeType="1"/>
            </p:cNvSpPr>
            <p:nvPr/>
          </p:nvSpPr>
          <p:spPr bwMode="auto">
            <a:xfrm flipH="1">
              <a:off x="2744" y="13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5080" name="Group 24"/>
          <p:cNvGrpSpPr>
            <a:grpSpLocks/>
          </p:cNvGrpSpPr>
          <p:nvPr/>
        </p:nvGrpSpPr>
        <p:grpSpPr bwMode="auto">
          <a:xfrm>
            <a:off x="3059113" y="2419350"/>
            <a:ext cx="1800225" cy="396875"/>
            <a:chOff x="1927" y="1321"/>
            <a:chExt cx="1089" cy="250"/>
          </a:xfrm>
        </p:grpSpPr>
        <p:sp>
          <p:nvSpPr>
            <p:cNvPr id="45081" name="Text Box 25"/>
            <p:cNvSpPr txBox="1">
              <a:spLocks noChangeArrowheads="1"/>
            </p:cNvSpPr>
            <p:nvPr/>
          </p:nvSpPr>
          <p:spPr bwMode="auto">
            <a:xfrm>
              <a:off x="1927" y="1321"/>
              <a:ext cx="10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ص ع     ،    ف ق</a:t>
              </a:r>
              <a:endParaRPr lang="en-US" sz="2000" b="1"/>
            </a:p>
          </p:txBody>
        </p:sp>
        <p:sp>
          <p:nvSpPr>
            <p:cNvPr id="45082" name="Line 26"/>
            <p:cNvSpPr>
              <a:spLocks noChangeShapeType="1"/>
            </p:cNvSpPr>
            <p:nvPr/>
          </p:nvSpPr>
          <p:spPr bwMode="auto">
            <a:xfrm flipH="1">
              <a:off x="2027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083" name="Line 27"/>
            <p:cNvSpPr>
              <a:spLocks noChangeShapeType="1"/>
            </p:cNvSpPr>
            <p:nvPr/>
          </p:nvSpPr>
          <p:spPr bwMode="auto">
            <a:xfrm flipH="1">
              <a:off x="2744" y="13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5084" name="Group 28"/>
          <p:cNvGrpSpPr>
            <a:grpSpLocks/>
          </p:cNvGrpSpPr>
          <p:nvPr/>
        </p:nvGrpSpPr>
        <p:grpSpPr bwMode="auto">
          <a:xfrm>
            <a:off x="2987675" y="2924175"/>
            <a:ext cx="1692275" cy="396875"/>
            <a:chOff x="1927" y="1321"/>
            <a:chExt cx="1089" cy="250"/>
          </a:xfrm>
        </p:grpSpPr>
        <p:sp>
          <p:nvSpPr>
            <p:cNvPr id="45085" name="Text Box 29"/>
            <p:cNvSpPr txBox="1">
              <a:spLocks noChangeArrowheads="1"/>
            </p:cNvSpPr>
            <p:nvPr/>
          </p:nvSpPr>
          <p:spPr bwMode="auto">
            <a:xfrm>
              <a:off x="1927" y="1321"/>
              <a:ext cx="10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ل م     ،    ص ع</a:t>
              </a:r>
              <a:endParaRPr lang="en-US" sz="2000" b="1"/>
            </a:p>
          </p:txBody>
        </p:sp>
        <p:sp>
          <p:nvSpPr>
            <p:cNvPr id="45086" name="Line 30"/>
            <p:cNvSpPr>
              <a:spLocks noChangeShapeType="1"/>
            </p:cNvSpPr>
            <p:nvPr/>
          </p:nvSpPr>
          <p:spPr bwMode="auto">
            <a:xfrm flipH="1">
              <a:off x="2027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087" name="Line 31"/>
            <p:cNvSpPr>
              <a:spLocks noChangeShapeType="1"/>
            </p:cNvSpPr>
            <p:nvPr/>
          </p:nvSpPr>
          <p:spPr bwMode="auto">
            <a:xfrm flipH="1">
              <a:off x="2744" y="13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5088" name="Text Box 32"/>
          <p:cNvSpPr txBox="1">
            <a:spLocks noChangeArrowheads="1"/>
          </p:cNvSpPr>
          <p:nvPr/>
        </p:nvSpPr>
        <p:spPr bwMode="auto">
          <a:xfrm rot="5400000">
            <a:off x="3563938" y="3465512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...........</a:t>
            </a:r>
            <a:endParaRPr lang="en-US" sz="2000" b="1"/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6624638" y="4689475"/>
            <a:ext cx="100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ق   ،   ع</a:t>
            </a:r>
            <a:endParaRPr lang="en-US" sz="2000" b="1"/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6624638" y="5084763"/>
            <a:ext cx="100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س  ،   ن</a:t>
            </a:r>
            <a:endParaRPr lang="en-US" sz="2000" b="1"/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6661150" y="5553075"/>
            <a:ext cx="100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ص  ،   م</a:t>
            </a:r>
            <a:endParaRPr lang="en-US" sz="2000" b="1"/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516688" y="6056313"/>
            <a:ext cx="100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ل  ،   ف</a:t>
            </a:r>
            <a:endParaRPr lang="en-US" sz="2000" b="1"/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3600450" y="4581525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س ق ف ،  م ق ف</a:t>
            </a:r>
            <a:endParaRPr lang="en-US" sz="2000" b="1"/>
          </a:p>
        </p:txBody>
      </p:sp>
      <p:sp>
        <p:nvSpPr>
          <p:cNvPr id="45094" name="Text Box 38"/>
          <p:cNvSpPr txBox="1">
            <a:spLocks noChangeArrowheads="1"/>
          </p:cNvSpPr>
          <p:nvPr/>
        </p:nvSpPr>
        <p:spPr bwMode="auto">
          <a:xfrm>
            <a:off x="3348038" y="5048250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س ص ع ،  ف ص ع</a:t>
            </a:r>
            <a:endParaRPr lang="en-US" sz="2000" b="1"/>
          </a:p>
        </p:txBody>
      </p:sp>
      <p:grpSp>
        <p:nvGrpSpPr>
          <p:cNvPr id="45095" name="Group 39"/>
          <p:cNvGrpSpPr>
            <a:grpSpLocks/>
          </p:cNvGrpSpPr>
          <p:nvPr/>
        </p:nvGrpSpPr>
        <p:grpSpPr bwMode="auto">
          <a:xfrm>
            <a:off x="2447925" y="4581525"/>
            <a:ext cx="969963" cy="396875"/>
            <a:chOff x="1542" y="2886"/>
            <a:chExt cx="611" cy="250"/>
          </a:xfrm>
        </p:grpSpPr>
        <p:sp>
          <p:nvSpPr>
            <p:cNvPr id="45096" name="Text Box 40"/>
            <p:cNvSpPr txBox="1">
              <a:spLocks noChangeArrowheads="1"/>
            </p:cNvSpPr>
            <p:nvPr/>
          </p:nvSpPr>
          <p:spPr bwMode="auto">
            <a:xfrm>
              <a:off x="1542" y="2886"/>
              <a:ext cx="6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rgbClr val="FF0000"/>
                  </a:solidFill>
                </a:rPr>
                <a:t>في ق ف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45097" name="Line 41"/>
            <p:cNvSpPr>
              <a:spLocks noChangeShapeType="1"/>
            </p:cNvSpPr>
            <p:nvPr/>
          </p:nvSpPr>
          <p:spPr bwMode="auto">
            <a:xfrm flipH="1">
              <a:off x="1678" y="293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5098" name="Group 42"/>
          <p:cNvGrpSpPr>
            <a:grpSpLocks/>
          </p:cNvGrpSpPr>
          <p:nvPr/>
        </p:nvGrpSpPr>
        <p:grpSpPr bwMode="auto">
          <a:xfrm>
            <a:off x="2447925" y="5048250"/>
            <a:ext cx="969963" cy="396875"/>
            <a:chOff x="1542" y="2886"/>
            <a:chExt cx="611" cy="250"/>
          </a:xfrm>
        </p:grpSpPr>
        <p:sp>
          <p:nvSpPr>
            <p:cNvPr id="45099" name="Text Box 43"/>
            <p:cNvSpPr txBox="1">
              <a:spLocks noChangeArrowheads="1"/>
            </p:cNvSpPr>
            <p:nvPr/>
          </p:nvSpPr>
          <p:spPr bwMode="auto">
            <a:xfrm>
              <a:off x="1542" y="2886"/>
              <a:ext cx="6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rgbClr val="FF0000"/>
                  </a:solidFill>
                </a:rPr>
                <a:t>في ص ع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45100" name="Line 44"/>
            <p:cNvSpPr>
              <a:spLocks noChangeShapeType="1"/>
            </p:cNvSpPr>
            <p:nvPr/>
          </p:nvSpPr>
          <p:spPr bwMode="auto">
            <a:xfrm flipH="1">
              <a:off x="1678" y="293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5101" name="Text Box 45"/>
          <p:cNvSpPr txBox="1">
            <a:spLocks noChangeArrowheads="1"/>
          </p:cNvSpPr>
          <p:nvPr/>
        </p:nvSpPr>
        <p:spPr bwMode="auto">
          <a:xfrm>
            <a:off x="3636963" y="5553075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س ل ع  ،  م ل ع</a:t>
            </a:r>
            <a:endParaRPr lang="en-US" sz="2000" b="1"/>
          </a:p>
        </p:txBody>
      </p:sp>
      <p:grpSp>
        <p:nvGrpSpPr>
          <p:cNvPr id="45102" name="Group 46"/>
          <p:cNvGrpSpPr>
            <a:grpSpLocks/>
          </p:cNvGrpSpPr>
          <p:nvPr/>
        </p:nvGrpSpPr>
        <p:grpSpPr bwMode="auto">
          <a:xfrm>
            <a:off x="2447925" y="5553075"/>
            <a:ext cx="969963" cy="396875"/>
            <a:chOff x="1542" y="2886"/>
            <a:chExt cx="611" cy="250"/>
          </a:xfrm>
        </p:grpSpPr>
        <p:sp>
          <p:nvSpPr>
            <p:cNvPr id="45103" name="Text Box 47"/>
            <p:cNvSpPr txBox="1">
              <a:spLocks noChangeArrowheads="1"/>
            </p:cNvSpPr>
            <p:nvPr/>
          </p:nvSpPr>
          <p:spPr bwMode="auto">
            <a:xfrm>
              <a:off x="1542" y="2886"/>
              <a:ext cx="6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rgbClr val="FF0000"/>
                  </a:solidFill>
                </a:rPr>
                <a:t>في ل ع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45104" name="Line 48"/>
            <p:cNvSpPr>
              <a:spLocks noChangeShapeType="1"/>
            </p:cNvSpPr>
            <p:nvPr/>
          </p:nvSpPr>
          <p:spPr bwMode="auto">
            <a:xfrm flipH="1">
              <a:off x="1678" y="293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5105" name="Text Box 49"/>
          <p:cNvSpPr txBox="1">
            <a:spLocks noChangeArrowheads="1"/>
          </p:cNvSpPr>
          <p:nvPr/>
        </p:nvSpPr>
        <p:spPr bwMode="auto">
          <a:xfrm rot="5400000">
            <a:off x="3563938" y="6092825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..........</a:t>
            </a:r>
            <a:endParaRPr lang="en-US" sz="2000" b="1"/>
          </a:p>
        </p:txBody>
      </p:sp>
      <p:pic>
        <p:nvPicPr>
          <p:cNvPr id="45106" name="Picture 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8263"/>
            <a:ext cx="25463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109" name="Group 53"/>
          <p:cNvGrpSpPr>
            <a:grpSpLocks noChangeAspect="1"/>
          </p:cNvGrpSpPr>
          <p:nvPr/>
        </p:nvGrpSpPr>
        <p:grpSpPr bwMode="auto">
          <a:xfrm>
            <a:off x="42863" y="1700213"/>
            <a:ext cx="2333625" cy="1873250"/>
            <a:chOff x="45" y="1071"/>
            <a:chExt cx="1470" cy="1112"/>
          </a:xfrm>
        </p:grpSpPr>
        <p:sp>
          <p:nvSpPr>
            <p:cNvPr id="45108" name="AutoShape 52"/>
            <p:cNvSpPr>
              <a:spLocks noChangeAspect="1" noChangeArrowheads="1" noTextEdit="1"/>
            </p:cNvSpPr>
            <p:nvPr/>
          </p:nvSpPr>
          <p:spPr bwMode="auto">
            <a:xfrm>
              <a:off x="45" y="1071"/>
              <a:ext cx="1470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45110" name="Picture 54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1071"/>
              <a:ext cx="1477" cy="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744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5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5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5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800" decel="1000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45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45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2000"/>
                                        <p:tgtEl>
                                          <p:spTgt spid="4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5" grpId="0" animBg="1"/>
      <p:bldP spid="45066" grpId="0" animBg="1"/>
      <p:bldP spid="45067" grpId="0" animBg="1"/>
      <p:bldP spid="45068" grpId="0" animBg="1"/>
      <p:bldP spid="45073" grpId="0"/>
      <p:bldP spid="45074" grpId="0"/>
      <p:bldP spid="45075" grpId="0"/>
      <p:bldP spid="45088" grpId="0"/>
      <p:bldP spid="45089" grpId="0"/>
      <p:bldP spid="45090" grpId="0"/>
      <p:bldP spid="45091" grpId="0"/>
      <p:bldP spid="45092" grpId="0"/>
      <p:bldP spid="45093" grpId="0"/>
      <p:bldP spid="45094" grpId="0"/>
      <p:bldP spid="45101" grpId="0"/>
      <p:bldP spid="4510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1763713" y="873125"/>
            <a:ext cx="705643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152400"/>
            <a:ext cx="28606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2484438" y="1052513"/>
            <a:ext cx="6156325" cy="431800"/>
            <a:chOff x="1565" y="1321"/>
            <a:chExt cx="3878" cy="272"/>
          </a:xfrm>
        </p:grpSpPr>
        <p:grpSp>
          <p:nvGrpSpPr>
            <p:cNvPr id="46085" name="Group 5"/>
            <p:cNvGrpSpPr>
              <a:grpSpLocks noChangeAspect="1"/>
            </p:cNvGrpSpPr>
            <p:nvPr/>
          </p:nvGrpSpPr>
          <p:grpSpPr bwMode="auto">
            <a:xfrm>
              <a:off x="1985" y="1321"/>
              <a:ext cx="3458" cy="272"/>
              <a:chOff x="1985" y="1321"/>
              <a:chExt cx="3458" cy="272"/>
            </a:xfrm>
          </p:grpSpPr>
          <p:sp>
            <p:nvSpPr>
              <p:cNvPr id="46086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1985" y="1321"/>
                <a:ext cx="3458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pic>
            <p:nvPicPr>
              <p:cNvPr id="46087" name="Picture 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5" y="1321"/>
                <a:ext cx="3465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088" name="Group 8"/>
            <p:cNvGrpSpPr>
              <a:grpSpLocks noChangeAspect="1"/>
            </p:cNvGrpSpPr>
            <p:nvPr/>
          </p:nvGrpSpPr>
          <p:grpSpPr bwMode="auto">
            <a:xfrm>
              <a:off x="1565" y="1363"/>
              <a:ext cx="456" cy="182"/>
              <a:chOff x="1565" y="1363"/>
              <a:chExt cx="456" cy="182"/>
            </a:xfrm>
          </p:grpSpPr>
          <p:sp>
            <p:nvSpPr>
              <p:cNvPr id="46089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1565" y="1363"/>
                <a:ext cx="45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pic>
            <p:nvPicPr>
              <p:cNvPr id="46090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5" y="1363"/>
                <a:ext cx="463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6091" name="Group 11"/>
          <p:cNvGrpSpPr>
            <a:grpSpLocks noChangeAspect="1"/>
          </p:cNvGrpSpPr>
          <p:nvPr/>
        </p:nvGrpSpPr>
        <p:grpSpPr bwMode="auto">
          <a:xfrm>
            <a:off x="742950" y="2241550"/>
            <a:ext cx="1058863" cy="407988"/>
            <a:chOff x="0" y="0"/>
            <a:chExt cx="1668" cy="642"/>
          </a:xfrm>
        </p:grpSpPr>
        <p:sp>
          <p:nvSpPr>
            <p:cNvPr id="46092" name="AutoShape 12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668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6093" name="Group 13"/>
          <p:cNvGrpSpPr>
            <a:grpSpLocks noChangeAspect="1"/>
          </p:cNvGrpSpPr>
          <p:nvPr/>
        </p:nvGrpSpPr>
        <p:grpSpPr bwMode="auto">
          <a:xfrm>
            <a:off x="742950" y="2241550"/>
            <a:ext cx="833438" cy="479425"/>
            <a:chOff x="0" y="0"/>
            <a:chExt cx="1312" cy="756"/>
          </a:xfrm>
        </p:grpSpPr>
        <p:sp>
          <p:nvSpPr>
            <p:cNvPr id="46094" name="AutoShape 1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312" cy="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6095" name="Group 15"/>
          <p:cNvGrpSpPr>
            <a:grpSpLocks noChangeAspect="1"/>
          </p:cNvGrpSpPr>
          <p:nvPr/>
        </p:nvGrpSpPr>
        <p:grpSpPr bwMode="auto">
          <a:xfrm>
            <a:off x="742950" y="2241550"/>
            <a:ext cx="1058863" cy="479425"/>
            <a:chOff x="0" y="0"/>
            <a:chExt cx="1668" cy="756"/>
          </a:xfrm>
        </p:grpSpPr>
        <p:sp>
          <p:nvSpPr>
            <p:cNvPr id="46096" name="AutoShape 16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668" cy="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>
            <a:off x="5057775" y="22415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6104" name="Line 24"/>
          <p:cNvSpPr>
            <a:spLocks noChangeShapeType="1"/>
          </p:cNvSpPr>
          <p:nvPr/>
        </p:nvSpPr>
        <p:spPr bwMode="auto">
          <a:xfrm>
            <a:off x="8401050" y="254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6105" name="Line 25"/>
          <p:cNvSpPr>
            <a:spLocks noChangeShapeType="1"/>
          </p:cNvSpPr>
          <p:nvPr/>
        </p:nvSpPr>
        <p:spPr bwMode="auto">
          <a:xfrm>
            <a:off x="5057775" y="22415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>
            <a:off x="8401050" y="254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aphicFrame>
        <p:nvGraphicFramePr>
          <p:cNvPr id="46170" name="Group 90"/>
          <p:cNvGraphicFramePr>
            <a:graphicFrameLocks noGrp="1"/>
          </p:cNvGraphicFramePr>
          <p:nvPr/>
        </p:nvGraphicFramePr>
        <p:xfrm>
          <a:off x="314325" y="2168525"/>
          <a:ext cx="8505825" cy="4326001"/>
        </p:xfrm>
        <a:graphic>
          <a:graphicData uri="http://schemas.openxmlformats.org/drawingml/2006/table">
            <a:tbl>
              <a:tblPr rtl="1"/>
              <a:tblGrid>
                <a:gridCol w="2314575"/>
                <a:gridCol w="1439862"/>
                <a:gridCol w="1441450"/>
                <a:gridCol w="1103313"/>
                <a:gridCol w="1103312"/>
                <a:gridCol w="1103313"/>
              </a:tblGrid>
              <a:tr h="673100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الشكل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00">
                            <a:alpha val="30000"/>
                          </a:srgbClr>
                        </a:gs>
                        <a:gs pos="100000">
                          <a:schemeClr val="hlink">
                            <a:alpha val="28999"/>
                          </a:schemeClr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الاسم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شكل الأوجه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العدد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68325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الأوجه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الأحرف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الرؤوس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</a:tr>
              <a:tr h="10144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10144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040313" y="3967163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هرم سداسي</a:t>
            </a:r>
            <a:endParaRPr lang="en-US" sz="2000" b="1"/>
          </a:p>
        </p:txBody>
      </p:sp>
      <p:sp>
        <p:nvSpPr>
          <p:cNvPr id="46147" name="Text Box 67"/>
          <p:cNvSpPr txBox="1">
            <a:spLocks noChangeArrowheads="1"/>
          </p:cNvSpPr>
          <p:nvPr/>
        </p:nvSpPr>
        <p:spPr bwMode="auto">
          <a:xfrm>
            <a:off x="3816350" y="3789363"/>
            <a:ext cx="10445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1 سداسي</a:t>
            </a:r>
          </a:p>
          <a:p>
            <a:pPr algn="ctr">
              <a:spcBef>
                <a:spcPct val="50000"/>
              </a:spcBef>
            </a:pPr>
            <a:r>
              <a:rPr lang="ar-SA" sz="2000" b="1"/>
              <a:t>6 مثلثات</a:t>
            </a:r>
            <a:endParaRPr lang="en-US" sz="2000" b="1"/>
          </a:p>
        </p:txBody>
      </p:sp>
      <p:sp>
        <p:nvSpPr>
          <p:cNvPr id="46148" name="Text Box 68"/>
          <p:cNvSpPr txBox="1">
            <a:spLocks noChangeArrowheads="1"/>
          </p:cNvSpPr>
          <p:nvPr/>
        </p:nvSpPr>
        <p:spPr bwMode="auto">
          <a:xfrm>
            <a:off x="2700338" y="3968750"/>
            <a:ext cx="757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7</a:t>
            </a:r>
            <a:endParaRPr lang="en-US" sz="2000" b="1"/>
          </a:p>
        </p:txBody>
      </p:sp>
      <p:sp>
        <p:nvSpPr>
          <p:cNvPr id="46149" name="Text Box 69"/>
          <p:cNvSpPr txBox="1">
            <a:spLocks noChangeArrowheads="1"/>
          </p:cNvSpPr>
          <p:nvPr/>
        </p:nvSpPr>
        <p:spPr bwMode="auto">
          <a:xfrm>
            <a:off x="1584325" y="3968750"/>
            <a:ext cx="757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12</a:t>
            </a:r>
            <a:endParaRPr lang="en-US" sz="2000" b="1"/>
          </a:p>
        </p:txBody>
      </p:sp>
      <p:sp>
        <p:nvSpPr>
          <p:cNvPr id="46150" name="Text Box 70"/>
          <p:cNvSpPr txBox="1">
            <a:spLocks noChangeArrowheads="1"/>
          </p:cNvSpPr>
          <p:nvPr/>
        </p:nvSpPr>
        <p:spPr bwMode="auto">
          <a:xfrm>
            <a:off x="488950" y="3968750"/>
            <a:ext cx="757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7</a:t>
            </a:r>
            <a:endParaRPr lang="en-US" sz="2000" b="1"/>
          </a:p>
        </p:txBody>
      </p:sp>
      <p:sp>
        <p:nvSpPr>
          <p:cNvPr id="46151" name="Text Box 71"/>
          <p:cNvSpPr txBox="1">
            <a:spLocks noChangeArrowheads="1"/>
          </p:cNvSpPr>
          <p:nvPr/>
        </p:nvSpPr>
        <p:spPr bwMode="auto">
          <a:xfrm>
            <a:off x="5040313" y="5526088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منشور ثلاثي</a:t>
            </a:r>
            <a:endParaRPr lang="en-US" sz="2000" b="1"/>
          </a:p>
        </p:txBody>
      </p:sp>
      <p:sp>
        <p:nvSpPr>
          <p:cNvPr id="46152" name="Text Box 72"/>
          <p:cNvSpPr txBox="1">
            <a:spLocks noChangeArrowheads="1"/>
          </p:cNvSpPr>
          <p:nvPr/>
        </p:nvSpPr>
        <p:spPr bwMode="auto">
          <a:xfrm>
            <a:off x="3671888" y="5346700"/>
            <a:ext cx="1295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مثلثات</a:t>
            </a:r>
          </a:p>
          <a:p>
            <a:pPr>
              <a:spcBef>
                <a:spcPct val="50000"/>
              </a:spcBef>
            </a:pPr>
            <a:r>
              <a:rPr lang="ar-SA" sz="2000" b="1"/>
              <a:t>3 مستطيلات</a:t>
            </a:r>
            <a:endParaRPr lang="en-US" sz="2000" b="1"/>
          </a:p>
        </p:txBody>
      </p:sp>
      <p:sp>
        <p:nvSpPr>
          <p:cNvPr id="46153" name="Text Box 73"/>
          <p:cNvSpPr txBox="1">
            <a:spLocks noChangeArrowheads="1"/>
          </p:cNvSpPr>
          <p:nvPr/>
        </p:nvSpPr>
        <p:spPr bwMode="auto">
          <a:xfrm>
            <a:off x="2700338" y="5527675"/>
            <a:ext cx="757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5</a:t>
            </a:r>
            <a:endParaRPr lang="en-US" sz="2000" b="1"/>
          </a:p>
        </p:txBody>
      </p:sp>
      <p:sp>
        <p:nvSpPr>
          <p:cNvPr id="46154" name="Text Box 74"/>
          <p:cNvSpPr txBox="1">
            <a:spLocks noChangeArrowheads="1"/>
          </p:cNvSpPr>
          <p:nvPr/>
        </p:nvSpPr>
        <p:spPr bwMode="auto">
          <a:xfrm>
            <a:off x="1584325" y="5527675"/>
            <a:ext cx="757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9</a:t>
            </a:r>
            <a:endParaRPr lang="en-US" sz="2000" b="1"/>
          </a:p>
        </p:txBody>
      </p:sp>
      <p:sp>
        <p:nvSpPr>
          <p:cNvPr id="46155" name="Text Box 75"/>
          <p:cNvSpPr txBox="1">
            <a:spLocks noChangeArrowheads="1"/>
          </p:cNvSpPr>
          <p:nvPr/>
        </p:nvSpPr>
        <p:spPr bwMode="auto">
          <a:xfrm>
            <a:off x="488950" y="5527675"/>
            <a:ext cx="757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6</a:t>
            </a:r>
            <a:endParaRPr lang="en-US" sz="2000" b="1"/>
          </a:p>
        </p:txBody>
      </p:sp>
      <p:pic>
        <p:nvPicPr>
          <p:cNvPr id="46165" name="Picture 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8263"/>
            <a:ext cx="25463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71" name="Picture 9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014913"/>
            <a:ext cx="15478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72" name="Picture 9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429000"/>
            <a:ext cx="15478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01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4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6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6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6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6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4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4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4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4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4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4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4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4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4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4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4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4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4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4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4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146" grpId="0"/>
      <p:bldP spid="46147" grpId="0"/>
      <p:bldP spid="46148" grpId="0"/>
      <p:bldP spid="46149" grpId="0"/>
      <p:bldP spid="46150" grpId="0"/>
      <p:bldP spid="46151" grpId="0"/>
      <p:bldP spid="46152" grpId="0"/>
      <p:bldP spid="46153" grpId="0"/>
      <p:bldP spid="46154" grpId="0"/>
      <p:bldP spid="4615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2771775" y="692150"/>
            <a:ext cx="6300788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400" b="1"/>
              <a:t>ارسم كلا من المنظر العلوي والأمامي والجانبي للصندوق</a:t>
            </a:r>
            <a:r>
              <a:rPr lang="en-US" sz="2400" b="1"/>
              <a:t> 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804025" y="2312988"/>
            <a:ext cx="172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المنظر العلوي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411413" y="2312988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المنظر الجانبي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427538" y="2312988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المنظر الأمامي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7200900" y="2960688"/>
            <a:ext cx="1439863" cy="15843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152400"/>
            <a:ext cx="28606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78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1944687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20" name="Group 16"/>
          <p:cNvGrpSpPr>
            <a:grpSpLocks/>
          </p:cNvGrpSpPr>
          <p:nvPr/>
        </p:nvGrpSpPr>
        <p:grpSpPr bwMode="auto">
          <a:xfrm>
            <a:off x="4967288" y="3033713"/>
            <a:ext cx="1404937" cy="2374900"/>
            <a:chOff x="3129" y="1911"/>
            <a:chExt cx="885" cy="1496"/>
          </a:xfrm>
        </p:grpSpPr>
        <p:sp>
          <p:nvSpPr>
            <p:cNvPr id="47111" name="Rectangle 7"/>
            <p:cNvSpPr>
              <a:spLocks noChangeArrowheads="1"/>
            </p:cNvSpPr>
            <p:nvPr/>
          </p:nvSpPr>
          <p:spPr bwMode="auto">
            <a:xfrm>
              <a:off x="3129" y="1911"/>
              <a:ext cx="885" cy="14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7119" name="Line 15"/>
            <p:cNvSpPr>
              <a:spLocks noChangeShapeType="1"/>
            </p:cNvSpPr>
            <p:nvPr/>
          </p:nvSpPr>
          <p:spPr bwMode="auto">
            <a:xfrm flipH="1">
              <a:off x="3129" y="2364"/>
              <a:ext cx="88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2592388" y="3033713"/>
            <a:ext cx="1404937" cy="2374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405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85" decel="100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85" decel="100000"/>
                                        <p:tgtEl>
                                          <p:spTgt spid="471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385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85" decel="100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85" decel="100000"/>
                                        <p:tgtEl>
                                          <p:spTgt spid="471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85" decel="100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85" decel="100000"/>
                                        <p:tgtEl>
                                          <p:spTgt spid="47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385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385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07" grpId="0"/>
      <p:bldP spid="47108" grpId="0"/>
      <p:bldP spid="47109" grpId="0"/>
      <p:bldP spid="47110" grpId="0" animBg="1"/>
      <p:bldP spid="471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4" name="Picture 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5" name="Picture 8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80963"/>
            <a:ext cx="3006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6" name="AutoShape 84"/>
          <p:cNvSpPr>
            <a:spLocks noChangeArrowheads="1"/>
          </p:cNvSpPr>
          <p:nvPr/>
        </p:nvSpPr>
        <p:spPr bwMode="auto">
          <a:xfrm>
            <a:off x="1763713" y="873125"/>
            <a:ext cx="705643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3159" name="Group 87"/>
          <p:cNvGrpSpPr>
            <a:grpSpLocks noChangeAspect="1"/>
          </p:cNvGrpSpPr>
          <p:nvPr/>
        </p:nvGrpSpPr>
        <p:grpSpPr bwMode="auto">
          <a:xfrm>
            <a:off x="2051050" y="981075"/>
            <a:ext cx="6596063" cy="468313"/>
            <a:chOff x="1292" y="640"/>
            <a:chExt cx="4155" cy="295"/>
          </a:xfrm>
        </p:grpSpPr>
        <p:sp>
          <p:nvSpPr>
            <p:cNvPr id="3158" name="AutoShape 86"/>
            <p:cNvSpPr>
              <a:spLocks noChangeAspect="1" noChangeArrowheads="1" noTextEdit="1"/>
            </p:cNvSpPr>
            <p:nvPr/>
          </p:nvSpPr>
          <p:spPr bwMode="auto">
            <a:xfrm>
              <a:off x="1292" y="640"/>
              <a:ext cx="4155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3160" name="Picture 8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640"/>
              <a:ext cx="416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61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700213"/>
            <a:ext cx="18351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2" name="Text Box 90"/>
          <p:cNvSpPr txBox="1">
            <a:spLocks noChangeArrowheads="1"/>
          </p:cNvSpPr>
          <p:nvPr/>
        </p:nvSpPr>
        <p:spPr bwMode="auto">
          <a:xfrm>
            <a:off x="5905500" y="1917700"/>
            <a:ext cx="287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نقسم الشكل إلى مستطيل ومربع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163" name="Text Box 91"/>
          <p:cNvSpPr txBox="1">
            <a:spLocks noChangeArrowheads="1"/>
          </p:cNvSpPr>
          <p:nvPr/>
        </p:nvSpPr>
        <p:spPr bwMode="auto">
          <a:xfrm>
            <a:off x="7235825" y="3211513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مساحة المربع</a:t>
            </a:r>
            <a:r>
              <a:rPr lang="ar-SA" sz="2000" b="1"/>
              <a:t> =</a:t>
            </a:r>
            <a:endParaRPr lang="en-US" sz="2000" b="1"/>
          </a:p>
        </p:txBody>
      </p:sp>
      <p:sp>
        <p:nvSpPr>
          <p:cNvPr id="3164" name="Text Box 92"/>
          <p:cNvSpPr txBox="1">
            <a:spLocks noChangeArrowheads="1"/>
          </p:cNvSpPr>
          <p:nvPr/>
        </p:nvSpPr>
        <p:spPr bwMode="auto">
          <a:xfrm>
            <a:off x="5795963" y="32115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الضلع × الضلع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3165" name="Text Box 93"/>
          <p:cNvSpPr txBox="1">
            <a:spLocks noChangeArrowheads="1"/>
          </p:cNvSpPr>
          <p:nvPr/>
        </p:nvSpPr>
        <p:spPr bwMode="auto">
          <a:xfrm>
            <a:off x="6046788" y="375126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006600"/>
                </a:solidFill>
              </a:rPr>
              <a:t>12 ×</a:t>
            </a:r>
            <a:r>
              <a:rPr lang="ar-SA" sz="2000" b="1"/>
              <a:t> </a:t>
            </a:r>
            <a:r>
              <a:rPr lang="ar-SA" sz="2000" b="1">
                <a:solidFill>
                  <a:srgbClr val="006600"/>
                </a:solidFill>
              </a:rPr>
              <a:t>12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3166" name="Text Box 94"/>
          <p:cNvSpPr txBox="1">
            <a:spLocks noChangeArrowheads="1"/>
          </p:cNvSpPr>
          <p:nvPr/>
        </p:nvSpPr>
        <p:spPr bwMode="auto">
          <a:xfrm>
            <a:off x="6048375" y="4256088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006600"/>
                </a:solidFill>
              </a:rPr>
              <a:t>144 سم2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3167" name="Text Box 95"/>
          <p:cNvSpPr txBox="1">
            <a:spLocks noChangeArrowheads="1"/>
          </p:cNvSpPr>
          <p:nvPr/>
        </p:nvSpPr>
        <p:spPr bwMode="auto">
          <a:xfrm>
            <a:off x="3527425" y="3211513"/>
            <a:ext cx="1801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مساحة المستطيل</a:t>
            </a:r>
            <a:r>
              <a:rPr lang="ar-SA" sz="2000" b="1"/>
              <a:t> =</a:t>
            </a:r>
            <a:endParaRPr lang="en-US" sz="2000" b="1"/>
          </a:p>
        </p:txBody>
      </p:sp>
      <p:sp>
        <p:nvSpPr>
          <p:cNvPr id="3168" name="Text Box 96"/>
          <p:cNvSpPr txBox="1">
            <a:spLocks noChangeArrowheads="1"/>
          </p:cNvSpPr>
          <p:nvPr/>
        </p:nvSpPr>
        <p:spPr bwMode="auto">
          <a:xfrm>
            <a:off x="1943100" y="3211513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الطول × العرض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169" name="Text Box 97"/>
          <p:cNvSpPr txBox="1">
            <a:spLocks noChangeArrowheads="1"/>
          </p:cNvSpPr>
          <p:nvPr/>
        </p:nvSpPr>
        <p:spPr bwMode="auto">
          <a:xfrm>
            <a:off x="2232025" y="3751263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FF0000"/>
                </a:solidFill>
              </a:rPr>
              <a:t>18 ×</a:t>
            </a:r>
            <a:r>
              <a:rPr lang="ar-SA" sz="2000" b="1"/>
              <a:t> </a:t>
            </a:r>
            <a:r>
              <a:rPr lang="ar-SA" sz="2000" b="1">
                <a:solidFill>
                  <a:srgbClr val="FF0000"/>
                </a:solidFill>
              </a:rPr>
              <a:t>6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170" name="Text Box 98"/>
          <p:cNvSpPr txBox="1">
            <a:spLocks noChangeArrowheads="1"/>
          </p:cNvSpPr>
          <p:nvPr/>
        </p:nvSpPr>
        <p:spPr bwMode="auto">
          <a:xfrm>
            <a:off x="2232025" y="4256088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FF0000"/>
                </a:solidFill>
              </a:rPr>
              <a:t>108 سم2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171" name="Text Box 99"/>
          <p:cNvSpPr txBox="1">
            <a:spLocks noChangeArrowheads="1"/>
          </p:cNvSpPr>
          <p:nvPr/>
        </p:nvSpPr>
        <p:spPr bwMode="auto">
          <a:xfrm>
            <a:off x="6588125" y="2528888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مساحة المربع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3172" name="Text Box 100"/>
          <p:cNvSpPr txBox="1">
            <a:spLocks noChangeArrowheads="1"/>
          </p:cNvSpPr>
          <p:nvPr/>
        </p:nvSpPr>
        <p:spPr bwMode="auto">
          <a:xfrm>
            <a:off x="2700338" y="2600325"/>
            <a:ext cx="1801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مساحة المستطيل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173" name="Text Box 101"/>
          <p:cNvSpPr txBox="1">
            <a:spLocks noChangeArrowheads="1"/>
          </p:cNvSpPr>
          <p:nvPr/>
        </p:nvSpPr>
        <p:spPr bwMode="auto">
          <a:xfrm>
            <a:off x="7127875" y="5445125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الشكل =</a:t>
            </a:r>
            <a:endParaRPr lang="en-US" sz="2000" b="1"/>
          </a:p>
        </p:txBody>
      </p:sp>
      <p:sp>
        <p:nvSpPr>
          <p:cNvPr id="3174" name="Text Box 102"/>
          <p:cNvSpPr txBox="1">
            <a:spLocks noChangeArrowheads="1"/>
          </p:cNvSpPr>
          <p:nvPr/>
        </p:nvSpPr>
        <p:spPr bwMode="auto">
          <a:xfrm>
            <a:off x="5688013" y="5480050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144</a:t>
            </a:r>
            <a:r>
              <a:rPr lang="ar-SA" sz="2000" b="1"/>
              <a:t> + </a:t>
            </a:r>
            <a:r>
              <a:rPr lang="ar-SA" sz="2000" b="1">
                <a:solidFill>
                  <a:srgbClr val="FF0000"/>
                </a:solidFill>
              </a:rPr>
              <a:t>108</a:t>
            </a:r>
            <a:r>
              <a:rPr lang="ar-SA" sz="2000" b="1"/>
              <a:t> =</a:t>
            </a:r>
            <a:endParaRPr lang="en-US" sz="2000" b="1"/>
          </a:p>
        </p:txBody>
      </p:sp>
      <p:sp>
        <p:nvSpPr>
          <p:cNvPr id="3175" name="Text Box 103"/>
          <p:cNvSpPr txBox="1">
            <a:spLocks noChangeArrowheads="1"/>
          </p:cNvSpPr>
          <p:nvPr/>
        </p:nvSpPr>
        <p:spPr bwMode="auto">
          <a:xfrm>
            <a:off x="4679950" y="5480050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252 سم2</a:t>
            </a:r>
            <a:endParaRPr lang="en-US" sz="2000" b="1"/>
          </a:p>
        </p:txBody>
      </p:sp>
      <p:sp>
        <p:nvSpPr>
          <p:cNvPr id="3177" name="Line 105"/>
          <p:cNvSpPr>
            <a:spLocks noChangeShapeType="1"/>
          </p:cNvSpPr>
          <p:nvPr/>
        </p:nvSpPr>
        <p:spPr bwMode="auto">
          <a:xfrm flipH="1">
            <a:off x="784225" y="2636838"/>
            <a:ext cx="684213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54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6" grpId="0" animBg="1"/>
      <p:bldP spid="3162" grpId="0"/>
      <p:bldP spid="3163" grpId="0"/>
      <p:bldP spid="3164" grpId="0"/>
      <p:bldP spid="3165" grpId="0"/>
      <p:bldP spid="3166" grpId="0"/>
      <p:bldP spid="3167" grpId="0"/>
      <p:bldP spid="3168" grpId="0"/>
      <p:bldP spid="3169" grpId="0"/>
      <p:bldP spid="3170" grpId="0"/>
      <p:bldP spid="3171" grpId="0"/>
      <p:bldP spid="3172" grpId="0"/>
      <p:bldP spid="3173" grpId="0"/>
      <p:bldP spid="3174" grpId="0"/>
      <p:bldP spid="3175" grpId="0"/>
      <p:bldP spid="317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Text Box 139"/>
          <p:cNvSpPr txBox="1">
            <a:spLocks noChangeArrowheads="1"/>
          </p:cNvSpPr>
          <p:nvPr/>
        </p:nvSpPr>
        <p:spPr bwMode="auto">
          <a:xfrm>
            <a:off x="3384550" y="668338"/>
            <a:ext cx="5580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كون ثلاثة أشكال للمنشور الرباعي حجم كل منها 8 وحدة مكعبة</a:t>
            </a:r>
            <a:endParaRPr lang="en-US" sz="2000" b="1"/>
          </a:p>
        </p:txBody>
      </p:sp>
      <p:pic>
        <p:nvPicPr>
          <p:cNvPr id="2191" name="Picture 1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88913"/>
            <a:ext cx="3051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01" name="Group 253"/>
          <p:cNvGrpSpPr>
            <a:grpSpLocks/>
          </p:cNvGrpSpPr>
          <p:nvPr/>
        </p:nvGrpSpPr>
        <p:grpSpPr bwMode="auto">
          <a:xfrm>
            <a:off x="5932488" y="1376363"/>
            <a:ext cx="3082925" cy="3746500"/>
            <a:chOff x="3737" y="867"/>
            <a:chExt cx="1942" cy="2360"/>
          </a:xfrm>
        </p:grpSpPr>
        <p:sp>
          <p:nvSpPr>
            <p:cNvPr id="2224" name="AutoShape 176"/>
            <p:cNvSpPr>
              <a:spLocks noChangeArrowheads="1"/>
            </p:cNvSpPr>
            <p:nvPr/>
          </p:nvSpPr>
          <p:spPr bwMode="auto">
            <a:xfrm>
              <a:off x="3737" y="867"/>
              <a:ext cx="1942" cy="772"/>
            </a:xfrm>
            <a:prstGeom prst="flowChartInputOutpu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25" name="Rectangle 177"/>
            <p:cNvSpPr>
              <a:spLocks noChangeArrowheads="1"/>
            </p:cNvSpPr>
            <p:nvPr/>
          </p:nvSpPr>
          <p:spPr bwMode="auto">
            <a:xfrm>
              <a:off x="3742" y="1639"/>
              <a:ext cx="1542" cy="1588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sz="2000" b="1"/>
                <a:t>الطول =</a:t>
              </a:r>
            </a:p>
            <a:p>
              <a:endParaRPr lang="ar-SA" sz="2000" b="1"/>
            </a:p>
            <a:p>
              <a:r>
                <a:rPr lang="ar-SA" sz="2000" b="1"/>
                <a:t>العرض =</a:t>
              </a:r>
            </a:p>
            <a:p>
              <a:endParaRPr lang="ar-SA" sz="2000" b="1"/>
            </a:p>
            <a:p>
              <a:r>
                <a:rPr lang="ar-SA" sz="2000" b="1"/>
                <a:t>الارتفاع =</a:t>
              </a:r>
            </a:p>
            <a:p>
              <a:endParaRPr lang="ar-SA" sz="2000" b="1"/>
            </a:p>
            <a:p>
              <a:r>
                <a:rPr lang="ar-SA" sz="2000" b="1"/>
                <a:t>الحجم = </a:t>
              </a:r>
              <a:endParaRPr lang="en-US" sz="2000" b="1"/>
            </a:p>
          </p:txBody>
        </p:sp>
      </p:grpSp>
      <p:grpSp>
        <p:nvGrpSpPr>
          <p:cNvPr id="2302" name="Group 254"/>
          <p:cNvGrpSpPr>
            <a:grpSpLocks/>
          </p:cNvGrpSpPr>
          <p:nvPr/>
        </p:nvGrpSpPr>
        <p:grpSpPr bwMode="auto">
          <a:xfrm>
            <a:off x="3109913" y="1377950"/>
            <a:ext cx="3082925" cy="3746500"/>
            <a:chOff x="1959" y="868"/>
            <a:chExt cx="1942" cy="2360"/>
          </a:xfrm>
        </p:grpSpPr>
        <p:sp>
          <p:nvSpPr>
            <p:cNvPr id="2226" name="AutoShape 178"/>
            <p:cNvSpPr>
              <a:spLocks noChangeArrowheads="1"/>
            </p:cNvSpPr>
            <p:nvPr/>
          </p:nvSpPr>
          <p:spPr bwMode="auto">
            <a:xfrm>
              <a:off x="1959" y="868"/>
              <a:ext cx="1942" cy="772"/>
            </a:xfrm>
            <a:prstGeom prst="flowChartInputOutpu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27" name="Rectangle 179"/>
            <p:cNvSpPr>
              <a:spLocks noChangeArrowheads="1"/>
            </p:cNvSpPr>
            <p:nvPr/>
          </p:nvSpPr>
          <p:spPr bwMode="auto">
            <a:xfrm>
              <a:off x="1964" y="1640"/>
              <a:ext cx="1542" cy="1588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sz="2000" b="1"/>
                <a:t>الطول =</a:t>
              </a:r>
            </a:p>
            <a:p>
              <a:endParaRPr lang="ar-SA" sz="2000" b="1"/>
            </a:p>
            <a:p>
              <a:r>
                <a:rPr lang="ar-SA" sz="2000" b="1"/>
                <a:t>العرض =</a:t>
              </a:r>
            </a:p>
            <a:p>
              <a:endParaRPr lang="ar-SA" sz="2000" b="1"/>
            </a:p>
            <a:p>
              <a:r>
                <a:rPr lang="ar-SA" sz="2000" b="1"/>
                <a:t>الارتفاع =</a:t>
              </a:r>
            </a:p>
            <a:p>
              <a:endParaRPr lang="ar-SA" sz="2000" b="1"/>
            </a:p>
            <a:p>
              <a:r>
                <a:rPr lang="ar-SA" sz="2000" b="1"/>
                <a:t>الحجم = </a:t>
              </a:r>
              <a:endParaRPr lang="en-US" sz="2000" b="1"/>
            </a:p>
          </p:txBody>
        </p:sp>
      </p:grpSp>
      <p:grpSp>
        <p:nvGrpSpPr>
          <p:cNvPr id="2303" name="Group 255"/>
          <p:cNvGrpSpPr>
            <a:grpSpLocks/>
          </p:cNvGrpSpPr>
          <p:nvPr/>
        </p:nvGrpSpPr>
        <p:grpSpPr bwMode="auto">
          <a:xfrm>
            <a:off x="301625" y="1376363"/>
            <a:ext cx="3082925" cy="3746500"/>
            <a:chOff x="190" y="867"/>
            <a:chExt cx="1942" cy="2360"/>
          </a:xfrm>
        </p:grpSpPr>
        <p:sp>
          <p:nvSpPr>
            <p:cNvPr id="2228" name="AutoShape 180"/>
            <p:cNvSpPr>
              <a:spLocks noChangeArrowheads="1"/>
            </p:cNvSpPr>
            <p:nvPr/>
          </p:nvSpPr>
          <p:spPr bwMode="auto">
            <a:xfrm>
              <a:off x="190" y="867"/>
              <a:ext cx="1942" cy="772"/>
            </a:xfrm>
            <a:prstGeom prst="flowChartInputOutpu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29" name="Rectangle 181"/>
            <p:cNvSpPr>
              <a:spLocks noChangeArrowheads="1"/>
            </p:cNvSpPr>
            <p:nvPr/>
          </p:nvSpPr>
          <p:spPr bwMode="auto">
            <a:xfrm>
              <a:off x="195" y="1639"/>
              <a:ext cx="1542" cy="1588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sz="2000" b="1"/>
                <a:t>الطول =</a:t>
              </a:r>
            </a:p>
            <a:p>
              <a:endParaRPr lang="ar-SA" sz="2000" b="1"/>
            </a:p>
            <a:p>
              <a:r>
                <a:rPr lang="ar-SA" sz="2000" b="1"/>
                <a:t>العرض =</a:t>
              </a:r>
            </a:p>
            <a:p>
              <a:endParaRPr lang="ar-SA" sz="2000" b="1"/>
            </a:p>
            <a:p>
              <a:r>
                <a:rPr lang="ar-SA" sz="2000" b="1"/>
                <a:t>الارتفاع =</a:t>
              </a:r>
            </a:p>
            <a:p>
              <a:endParaRPr lang="ar-SA" sz="2000" b="1"/>
            </a:p>
            <a:p>
              <a:r>
                <a:rPr lang="ar-SA" sz="2000" b="1"/>
                <a:t>الحجم = </a:t>
              </a:r>
              <a:endParaRPr lang="en-US" sz="2000" b="1"/>
            </a:p>
          </p:txBody>
        </p:sp>
      </p:grpSp>
      <p:grpSp>
        <p:nvGrpSpPr>
          <p:cNvPr id="2298" name="Group 250"/>
          <p:cNvGrpSpPr>
            <a:grpSpLocks/>
          </p:cNvGrpSpPr>
          <p:nvPr/>
        </p:nvGrpSpPr>
        <p:grpSpPr bwMode="auto">
          <a:xfrm>
            <a:off x="6264275" y="1377950"/>
            <a:ext cx="2447925" cy="1152525"/>
            <a:chOff x="3946" y="868"/>
            <a:chExt cx="1542" cy="726"/>
          </a:xfrm>
        </p:grpSpPr>
        <p:sp>
          <p:nvSpPr>
            <p:cNvPr id="2230" name="AutoShape 182"/>
            <p:cNvSpPr>
              <a:spLocks noChangeArrowheads="1"/>
            </p:cNvSpPr>
            <p:nvPr/>
          </p:nvSpPr>
          <p:spPr bwMode="auto">
            <a:xfrm>
              <a:off x="4672" y="1254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31" name="AutoShape 183"/>
            <p:cNvSpPr>
              <a:spLocks noChangeArrowheads="1"/>
            </p:cNvSpPr>
            <p:nvPr/>
          </p:nvSpPr>
          <p:spPr bwMode="auto">
            <a:xfrm>
              <a:off x="4105" y="890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32" name="AutoShape 184"/>
            <p:cNvSpPr>
              <a:spLocks noChangeArrowheads="1"/>
            </p:cNvSpPr>
            <p:nvPr/>
          </p:nvSpPr>
          <p:spPr bwMode="auto">
            <a:xfrm>
              <a:off x="4286" y="1276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33" name="AutoShape 185"/>
            <p:cNvSpPr>
              <a:spLocks noChangeArrowheads="1"/>
            </p:cNvSpPr>
            <p:nvPr/>
          </p:nvSpPr>
          <p:spPr bwMode="auto">
            <a:xfrm>
              <a:off x="4808" y="868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34" name="AutoShape 186"/>
            <p:cNvSpPr>
              <a:spLocks noChangeArrowheads="1"/>
            </p:cNvSpPr>
            <p:nvPr/>
          </p:nvSpPr>
          <p:spPr bwMode="auto">
            <a:xfrm>
              <a:off x="5035" y="1253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35" name="AutoShape 187"/>
            <p:cNvSpPr>
              <a:spLocks noChangeArrowheads="1"/>
            </p:cNvSpPr>
            <p:nvPr/>
          </p:nvSpPr>
          <p:spPr bwMode="auto">
            <a:xfrm>
              <a:off x="5193" y="890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36" name="AutoShape 188"/>
            <p:cNvSpPr>
              <a:spLocks noChangeArrowheads="1"/>
            </p:cNvSpPr>
            <p:nvPr/>
          </p:nvSpPr>
          <p:spPr bwMode="auto">
            <a:xfrm>
              <a:off x="4422" y="891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37" name="AutoShape 189"/>
            <p:cNvSpPr>
              <a:spLocks noChangeArrowheads="1"/>
            </p:cNvSpPr>
            <p:nvPr/>
          </p:nvSpPr>
          <p:spPr bwMode="auto">
            <a:xfrm>
              <a:off x="3946" y="1276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299" name="Group 251"/>
          <p:cNvGrpSpPr>
            <a:grpSpLocks/>
          </p:cNvGrpSpPr>
          <p:nvPr/>
        </p:nvGrpSpPr>
        <p:grpSpPr bwMode="auto">
          <a:xfrm>
            <a:off x="3419475" y="1377950"/>
            <a:ext cx="2447925" cy="1152525"/>
            <a:chOff x="2154" y="868"/>
            <a:chExt cx="1542" cy="726"/>
          </a:xfrm>
        </p:grpSpPr>
        <p:sp>
          <p:nvSpPr>
            <p:cNvPr id="2238" name="AutoShape 190"/>
            <p:cNvSpPr>
              <a:spLocks noChangeArrowheads="1"/>
            </p:cNvSpPr>
            <p:nvPr/>
          </p:nvSpPr>
          <p:spPr bwMode="auto">
            <a:xfrm>
              <a:off x="2880" y="1254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39" name="AutoShape 191"/>
            <p:cNvSpPr>
              <a:spLocks noChangeArrowheads="1"/>
            </p:cNvSpPr>
            <p:nvPr/>
          </p:nvSpPr>
          <p:spPr bwMode="auto">
            <a:xfrm>
              <a:off x="2313" y="890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40" name="AutoShape 192"/>
            <p:cNvSpPr>
              <a:spLocks noChangeArrowheads="1"/>
            </p:cNvSpPr>
            <p:nvPr/>
          </p:nvSpPr>
          <p:spPr bwMode="auto">
            <a:xfrm>
              <a:off x="2494" y="1276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41" name="AutoShape 193"/>
            <p:cNvSpPr>
              <a:spLocks noChangeArrowheads="1"/>
            </p:cNvSpPr>
            <p:nvPr/>
          </p:nvSpPr>
          <p:spPr bwMode="auto">
            <a:xfrm>
              <a:off x="3016" y="868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42" name="AutoShape 194"/>
            <p:cNvSpPr>
              <a:spLocks noChangeArrowheads="1"/>
            </p:cNvSpPr>
            <p:nvPr/>
          </p:nvSpPr>
          <p:spPr bwMode="auto">
            <a:xfrm>
              <a:off x="3243" y="1253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43" name="AutoShape 195"/>
            <p:cNvSpPr>
              <a:spLocks noChangeArrowheads="1"/>
            </p:cNvSpPr>
            <p:nvPr/>
          </p:nvSpPr>
          <p:spPr bwMode="auto">
            <a:xfrm>
              <a:off x="3401" y="890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44" name="AutoShape 196"/>
            <p:cNvSpPr>
              <a:spLocks noChangeArrowheads="1"/>
            </p:cNvSpPr>
            <p:nvPr/>
          </p:nvSpPr>
          <p:spPr bwMode="auto">
            <a:xfrm>
              <a:off x="2630" y="891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45" name="AutoShape 197"/>
            <p:cNvSpPr>
              <a:spLocks noChangeArrowheads="1"/>
            </p:cNvSpPr>
            <p:nvPr/>
          </p:nvSpPr>
          <p:spPr bwMode="auto">
            <a:xfrm>
              <a:off x="2154" y="1276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300" name="Group 252"/>
          <p:cNvGrpSpPr>
            <a:grpSpLocks/>
          </p:cNvGrpSpPr>
          <p:nvPr/>
        </p:nvGrpSpPr>
        <p:grpSpPr bwMode="auto">
          <a:xfrm>
            <a:off x="611188" y="1377950"/>
            <a:ext cx="2447925" cy="1152525"/>
            <a:chOff x="385" y="868"/>
            <a:chExt cx="1542" cy="726"/>
          </a:xfrm>
        </p:grpSpPr>
        <p:sp>
          <p:nvSpPr>
            <p:cNvPr id="2246" name="AutoShape 198"/>
            <p:cNvSpPr>
              <a:spLocks noChangeArrowheads="1"/>
            </p:cNvSpPr>
            <p:nvPr/>
          </p:nvSpPr>
          <p:spPr bwMode="auto">
            <a:xfrm>
              <a:off x="1111" y="1254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47" name="AutoShape 199"/>
            <p:cNvSpPr>
              <a:spLocks noChangeArrowheads="1"/>
            </p:cNvSpPr>
            <p:nvPr/>
          </p:nvSpPr>
          <p:spPr bwMode="auto">
            <a:xfrm>
              <a:off x="544" y="890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48" name="AutoShape 200"/>
            <p:cNvSpPr>
              <a:spLocks noChangeArrowheads="1"/>
            </p:cNvSpPr>
            <p:nvPr/>
          </p:nvSpPr>
          <p:spPr bwMode="auto">
            <a:xfrm>
              <a:off x="725" y="1276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49" name="AutoShape 201"/>
            <p:cNvSpPr>
              <a:spLocks noChangeArrowheads="1"/>
            </p:cNvSpPr>
            <p:nvPr/>
          </p:nvSpPr>
          <p:spPr bwMode="auto">
            <a:xfrm>
              <a:off x="1247" y="868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0" name="AutoShape 202"/>
            <p:cNvSpPr>
              <a:spLocks noChangeArrowheads="1"/>
            </p:cNvSpPr>
            <p:nvPr/>
          </p:nvSpPr>
          <p:spPr bwMode="auto">
            <a:xfrm>
              <a:off x="1474" y="1253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1" name="AutoShape 203"/>
            <p:cNvSpPr>
              <a:spLocks noChangeArrowheads="1"/>
            </p:cNvSpPr>
            <p:nvPr/>
          </p:nvSpPr>
          <p:spPr bwMode="auto">
            <a:xfrm>
              <a:off x="1632" y="890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2" name="AutoShape 204"/>
            <p:cNvSpPr>
              <a:spLocks noChangeArrowheads="1"/>
            </p:cNvSpPr>
            <p:nvPr/>
          </p:nvSpPr>
          <p:spPr bwMode="auto">
            <a:xfrm>
              <a:off x="861" y="891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3" name="AutoShape 205"/>
            <p:cNvSpPr>
              <a:spLocks noChangeArrowheads="1"/>
            </p:cNvSpPr>
            <p:nvPr/>
          </p:nvSpPr>
          <p:spPr bwMode="auto">
            <a:xfrm>
              <a:off x="385" y="1276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304" name="Group 256"/>
          <p:cNvGrpSpPr>
            <a:grpSpLocks/>
          </p:cNvGrpSpPr>
          <p:nvPr/>
        </p:nvGrpSpPr>
        <p:grpSpPr bwMode="auto">
          <a:xfrm>
            <a:off x="6985000" y="765175"/>
            <a:ext cx="793750" cy="1589088"/>
            <a:chOff x="2041" y="0"/>
            <a:chExt cx="500" cy="1001"/>
          </a:xfrm>
        </p:grpSpPr>
        <p:sp>
          <p:nvSpPr>
            <p:cNvPr id="2254" name="AutoShape 206"/>
            <p:cNvSpPr>
              <a:spLocks noChangeArrowheads="1"/>
            </p:cNvSpPr>
            <p:nvPr/>
          </p:nvSpPr>
          <p:spPr bwMode="auto">
            <a:xfrm>
              <a:off x="2042" y="683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5" name="AutoShape 207"/>
            <p:cNvSpPr>
              <a:spLocks noChangeArrowheads="1"/>
            </p:cNvSpPr>
            <p:nvPr/>
          </p:nvSpPr>
          <p:spPr bwMode="auto">
            <a:xfrm>
              <a:off x="2246" y="683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6" name="AutoShape 208"/>
            <p:cNvSpPr>
              <a:spLocks noChangeArrowheads="1"/>
            </p:cNvSpPr>
            <p:nvPr/>
          </p:nvSpPr>
          <p:spPr bwMode="auto">
            <a:xfrm>
              <a:off x="2042" y="457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7" name="AutoShape 209"/>
            <p:cNvSpPr>
              <a:spLocks noChangeArrowheads="1"/>
            </p:cNvSpPr>
            <p:nvPr/>
          </p:nvSpPr>
          <p:spPr bwMode="auto">
            <a:xfrm>
              <a:off x="2246" y="457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8" name="AutoShape 210"/>
            <p:cNvSpPr>
              <a:spLocks noChangeArrowheads="1"/>
            </p:cNvSpPr>
            <p:nvPr/>
          </p:nvSpPr>
          <p:spPr bwMode="auto">
            <a:xfrm>
              <a:off x="2041" y="226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9" name="AutoShape 211"/>
            <p:cNvSpPr>
              <a:spLocks noChangeArrowheads="1"/>
            </p:cNvSpPr>
            <p:nvPr/>
          </p:nvSpPr>
          <p:spPr bwMode="auto">
            <a:xfrm>
              <a:off x="2245" y="226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60" name="AutoShape 212"/>
            <p:cNvSpPr>
              <a:spLocks noChangeArrowheads="1"/>
            </p:cNvSpPr>
            <p:nvPr/>
          </p:nvSpPr>
          <p:spPr bwMode="auto">
            <a:xfrm>
              <a:off x="2041" y="0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61" name="AutoShape 213"/>
            <p:cNvSpPr>
              <a:spLocks noChangeArrowheads="1"/>
            </p:cNvSpPr>
            <p:nvPr/>
          </p:nvSpPr>
          <p:spPr bwMode="auto">
            <a:xfrm>
              <a:off x="2245" y="0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305" name="Group 257"/>
          <p:cNvGrpSpPr>
            <a:grpSpLocks/>
          </p:cNvGrpSpPr>
          <p:nvPr/>
        </p:nvGrpSpPr>
        <p:grpSpPr bwMode="auto">
          <a:xfrm>
            <a:off x="3851275" y="1412875"/>
            <a:ext cx="1439863" cy="863600"/>
            <a:chOff x="907" y="278"/>
            <a:chExt cx="907" cy="544"/>
          </a:xfrm>
        </p:grpSpPr>
        <p:sp>
          <p:nvSpPr>
            <p:cNvPr id="2262" name="AutoShape 214"/>
            <p:cNvSpPr>
              <a:spLocks noChangeArrowheads="1"/>
            </p:cNvSpPr>
            <p:nvPr/>
          </p:nvSpPr>
          <p:spPr bwMode="auto">
            <a:xfrm>
              <a:off x="907" y="504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63" name="AutoShape 215"/>
            <p:cNvSpPr>
              <a:spLocks noChangeArrowheads="1"/>
            </p:cNvSpPr>
            <p:nvPr/>
          </p:nvSpPr>
          <p:spPr bwMode="auto">
            <a:xfrm>
              <a:off x="1111" y="504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64" name="AutoShape 216"/>
            <p:cNvSpPr>
              <a:spLocks noChangeArrowheads="1"/>
            </p:cNvSpPr>
            <p:nvPr/>
          </p:nvSpPr>
          <p:spPr bwMode="auto">
            <a:xfrm>
              <a:off x="907" y="278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65" name="AutoShape 217"/>
            <p:cNvSpPr>
              <a:spLocks noChangeArrowheads="1"/>
            </p:cNvSpPr>
            <p:nvPr/>
          </p:nvSpPr>
          <p:spPr bwMode="auto">
            <a:xfrm>
              <a:off x="1111" y="278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66" name="AutoShape 218"/>
            <p:cNvSpPr>
              <a:spLocks noChangeArrowheads="1"/>
            </p:cNvSpPr>
            <p:nvPr/>
          </p:nvSpPr>
          <p:spPr bwMode="auto">
            <a:xfrm>
              <a:off x="1315" y="504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67" name="AutoShape 219"/>
            <p:cNvSpPr>
              <a:spLocks noChangeArrowheads="1"/>
            </p:cNvSpPr>
            <p:nvPr/>
          </p:nvSpPr>
          <p:spPr bwMode="auto">
            <a:xfrm>
              <a:off x="1519" y="504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68" name="AutoShape 220"/>
            <p:cNvSpPr>
              <a:spLocks noChangeArrowheads="1"/>
            </p:cNvSpPr>
            <p:nvPr/>
          </p:nvSpPr>
          <p:spPr bwMode="auto">
            <a:xfrm>
              <a:off x="1315" y="278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69" name="AutoShape 221"/>
            <p:cNvSpPr>
              <a:spLocks noChangeArrowheads="1"/>
            </p:cNvSpPr>
            <p:nvPr/>
          </p:nvSpPr>
          <p:spPr bwMode="auto">
            <a:xfrm>
              <a:off x="1519" y="278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306" name="Group 258"/>
          <p:cNvGrpSpPr>
            <a:grpSpLocks/>
          </p:cNvGrpSpPr>
          <p:nvPr/>
        </p:nvGrpSpPr>
        <p:grpSpPr bwMode="auto">
          <a:xfrm>
            <a:off x="1295400" y="1304925"/>
            <a:ext cx="922338" cy="1008063"/>
            <a:chOff x="181" y="232"/>
            <a:chExt cx="581" cy="635"/>
          </a:xfrm>
        </p:grpSpPr>
        <p:sp>
          <p:nvSpPr>
            <p:cNvPr id="2270" name="AutoShape 222"/>
            <p:cNvSpPr>
              <a:spLocks noChangeArrowheads="1"/>
            </p:cNvSpPr>
            <p:nvPr/>
          </p:nvSpPr>
          <p:spPr bwMode="auto">
            <a:xfrm>
              <a:off x="263" y="458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71" name="AutoShape 223"/>
            <p:cNvSpPr>
              <a:spLocks noChangeArrowheads="1"/>
            </p:cNvSpPr>
            <p:nvPr/>
          </p:nvSpPr>
          <p:spPr bwMode="auto">
            <a:xfrm>
              <a:off x="467" y="458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72" name="AutoShape 224"/>
            <p:cNvSpPr>
              <a:spLocks noChangeArrowheads="1"/>
            </p:cNvSpPr>
            <p:nvPr/>
          </p:nvSpPr>
          <p:spPr bwMode="auto">
            <a:xfrm>
              <a:off x="263" y="232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73" name="AutoShape 225"/>
            <p:cNvSpPr>
              <a:spLocks noChangeArrowheads="1"/>
            </p:cNvSpPr>
            <p:nvPr/>
          </p:nvSpPr>
          <p:spPr bwMode="auto">
            <a:xfrm>
              <a:off x="467" y="232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74" name="AutoShape 226"/>
            <p:cNvSpPr>
              <a:spLocks noChangeArrowheads="1"/>
            </p:cNvSpPr>
            <p:nvPr/>
          </p:nvSpPr>
          <p:spPr bwMode="auto">
            <a:xfrm>
              <a:off x="181" y="549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75" name="AutoShape 227"/>
            <p:cNvSpPr>
              <a:spLocks noChangeArrowheads="1"/>
            </p:cNvSpPr>
            <p:nvPr/>
          </p:nvSpPr>
          <p:spPr bwMode="auto">
            <a:xfrm>
              <a:off x="385" y="549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76" name="AutoShape 228"/>
            <p:cNvSpPr>
              <a:spLocks noChangeArrowheads="1"/>
            </p:cNvSpPr>
            <p:nvPr/>
          </p:nvSpPr>
          <p:spPr bwMode="auto">
            <a:xfrm>
              <a:off x="181" y="323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77" name="AutoShape 229"/>
            <p:cNvSpPr>
              <a:spLocks noChangeArrowheads="1"/>
            </p:cNvSpPr>
            <p:nvPr/>
          </p:nvSpPr>
          <p:spPr bwMode="auto">
            <a:xfrm>
              <a:off x="385" y="323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2278" name="Text Box 230"/>
          <p:cNvSpPr txBox="1">
            <a:spLocks noChangeArrowheads="1"/>
          </p:cNvSpPr>
          <p:nvPr/>
        </p:nvSpPr>
        <p:spPr bwMode="auto">
          <a:xfrm>
            <a:off x="7272338" y="2751138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2</a:t>
            </a:r>
            <a:endParaRPr lang="en-US" sz="2000" b="1"/>
          </a:p>
        </p:txBody>
      </p:sp>
      <p:sp>
        <p:nvSpPr>
          <p:cNvPr id="2279" name="Text Box 231"/>
          <p:cNvSpPr txBox="1">
            <a:spLocks noChangeArrowheads="1"/>
          </p:cNvSpPr>
          <p:nvPr/>
        </p:nvSpPr>
        <p:spPr bwMode="auto">
          <a:xfrm>
            <a:off x="7164388" y="3392488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1</a:t>
            </a:r>
            <a:endParaRPr lang="en-US" sz="2000" b="1"/>
          </a:p>
        </p:txBody>
      </p:sp>
      <p:sp>
        <p:nvSpPr>
          <p:cNvPr id="2280" name="Text Box 232"/>
          <p:cNvSpPr txBox="1">
            <a:spLocks noChangeArrowheads="1"/>
          </p:cNvSpPr>
          <p:nvPr/>
        </p:nvSpPr>
        <p:spPr bwMode="auto">
          <a:xfrm>
            <a:off x="7092950" y="3989388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4</a:t>
            </a:r>
            <a:endParaRPr lang="en-US" sz="2000" b="1"/>
          </a:p>
        </p:txBody>
      </p:sp>
      <p:sp>
        <p:nvSpPr>
          <p:cNvPr id="2281" name="Text Box 233"/>
          <p:cNvSpPr txBox="1">
            <a:spLocks noChangeArrowheads="1"/>
          </p:cNvSpPr>
          <p:nvPr/>
        </p:nvSpPr>
        <p:spPr bwMode="auto">
          <a:xfrm>
            <a:off x="4464050" y="2759075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4</a:t>
            </a:r>
            <a:endParaRPr lang="en-US" sz="2000" b="1"/>
          </a:p>
        </p:txBody>
      </p:sp>
      <p:sp>
        <p:nvSpPr>
          <p:cNvPr id="2282" name="Text Box 234"/>
          <p:cNvSpPr txBox="1">
            <a:spLocks noChangeArrowheads="1"/>
          </p:cNvSpPr>
          <p:nvPr/>
        </p:nvSpPr>
        <p:spPr bwMode="auto">
          <a:xfrm>
            <a:off x="4356100" y="3400425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1</a:t>
            </a:r>
            <a:endParaRPr lang="en-US" sz="2000" b="1"/>
          </a:p>
        </p:txBody>
      </p:sp>
      <p:sp>
        <p:nvSpPr>
          <p:cNvPr id="2283" name="Text Box 235"/>
          <p:cNvSpPr txBox="1">
            <a:spLocks noChangeArrowheads="1"/>
          </p:cNvSpPr>
          <p:nvPr/>
        </p:nvSpPr>
        <p:spPr bwMode="auto">
          <a:xfrm>
            <a:off x="4284663" y="3997325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2</a:t>
            </a:r>
            <a:endParaRPr lang="en-US" sz="2000" b="1"/>
          </a:p>
        </p:txBody>
      </p:sp>
      <p:sp>
        <p:nvSpPr>
          <p:cNvPr id="2284" name="Text Box 236"/>
          <p:cNvSpPr txBox="1">
            <a:spLocks noChangeArrowheads="1"/>
          </p:cNvSpPr>
          <p:nvPr/>
        </p:nvSpPr>
        <p:spPr bwMode="auto">
          <a:xfrm>
            <a:off x="1582738" y="2751138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2</a:t>
            </a:r>
            <a:endParaRPr lang="en-US" sz="2000" b="1"/>
          </a:p>
        </p:txBody>
      </p:sp>
      <p:sp>
        <p:nvSpPr>
          <p:cNvPr id="2285" name="Text Box 237"/>
          <p:cNvSpPr txBox="1">
            <a:spLocks noChangeArrowheads="1"/>
          </p:cNvSpPr>
          <p:nvPr/>
        </p:nvSpPr>
        <p:spPr bwMode="auto">
          <a:xfrm>
            <a:off x="1474788" y="3392488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2</a:t>
            </a:r>
            <a:endParaRPr lang="en-US" sz="2000" b="1"/>
          </a:p>
        </p:txBody>
      </p:sp>
      <p:sp>
        <p:nvSpPr>
          <p:cNvPr id="2286" name="Text Box 238"/>
          <p:cNvSpPr txBox="1">
            <a:spLocks noChangeArrowheads="1"/>
          </p:cNvSpPr>
          <p:nvPr/>
        </p:nvSpPr>
        <p:spPr bwMode="auto">
          <a:xfrm>
            <a:off x="1403350" y="3989388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2</a:t>
            </a:r>
            <a:endParaRPr lang="en-US" sz="2000" b="1"/>
          </a:p>
        </p:txBody>
      </p:sp>
      <p:sp>
        <p:nvSpPr>
          <p:cNvPr id="2287" name="Text Box 239"/>
          <p:cNvSpPr txBox="1">
            <a:spLocks noChangeArrowheads="1"/>
          </p:cNvSpPr>
          <p:nvPr/>
        </p:nvSpPr>
        <p:spPr bwMode="auto">
          <a:xfrm>
            <a:off x="6154738" y="4616450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2 × 1 × 4 =</a:t>
            </a:r>
            <a:endParaRPr lang="en-US" sz="2000" b="1"/>
          </a:p>
        </p:txBody>
      </p:sp>
      <p:sp>
        <p:nvSpPr>
          <p:cNvPr id="2288" name="Text Box 240"/>
          <p:cNvSpPr txBox="1">
            <a:spLocks noChangeArrowheads="1"/>
          </p:cNvSpPr>
          <p:nvPr/>
        </p:nvSpPr>
        <p:spPr bwMode="auto">
          <a:xfrm>
            <a:off x="5976938" y="4638675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8</a:t>
            </a:r>
            <a:endParaRPr lang="en-US" sz="2000" b="1"/>
          </a:p>
        </p:txBody>
      </p:sp>
      <p:sp>
        <p:nvSpPr>
          <p:cNvPr id="2289" name="Text Box 241"/>
          <p:cNvSpPr txBox="1">
            <a:spLocks noChangeArrowheads="1"/>
          </p:cNvSpPr>
          <p:nvPr/>
        </p:nvSpPr>
        <p:spPr bwMode="auto">
          <a:xfrm>
            <a:off x="3344863" y="4616450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4 × 1 × 2 =</a:t>
            </a:r>
            <a:endParaRPr lang="en-US" sz="2000" b="1"/>
          </a:p>
        </p:txBody>
      </p:sp>
      <p:sp>
        <p:nvSpPr>
          <p:cNvPr id="2290" name="Text Box 242"/>
          <p:cNvSpPr txBox="1">
            <a:spLocks noChangeArrowheads="1"/>
          </p:cNvSpPr>
          <p:nvPr/>
        </p:nvSpPr>
        <p:spPr bwMode="auto">
          <a:xfrm>
            <a:off x="3167063" y="4638675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8</a:t>
            </a:r>
            <a:endParaRPr lang="en-US" sz="2000" b="1"/>
          </a:p>
        </p:txBody>
      </p:sp>
      <p:sp>
        <p:nvSpPr>
          <p:cNvPr id="2291" name="Text Box 243"/>
          <p:cNvSpPr txBox="1">
            <a:spLocks noChangeArrowheads="1"/>
          </p:cNvSpPr>
          <p:nvPr/>
        </p:nvSpPr>
        <p:spPr bwMode="auto">
          <a:xfrm>
            <a:off x="536575" y="4616450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2 × 2 × 2 =</a:t>
            </a:r>
            <a:endParaRPr lang="en-US" sz="2000" b="1"/>
          </a:p>
        </p:txBody>
      </p:sp>
      <p:sp>
        <p:nvSpPr>
          <p:cNvPr id="2292" name="Text Box 244"/>
          <p:cNvSpPr txBox="1">
            <a:spLocks noChangeArrowheads="1"/>
          </p:cNvSpPr>
          <p:nvPr/>
        </p:nvSpPr>
        <p:spPr bwMode="auto">
          <a:xfrm>
            <a:off x="358775" y="4638675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8</a:t>
            </a:r>
            <a:endParaRPr lang="en-US" sz="2000" b="1"/>
          </a:p>
        </p:txBody>
      </p:sp>
      <p:sp>
        <p:nvSpPr>
          <p:cNvPr id="2293" name="AutoShape 245"/>
          <p:cNvSpPr>
            <a:spLocks noChangeArrowheads="1"/>
          </p:cNvSpPr>
          <p:nvPr/>
        </p:nvSpPr>
        <p:spPr bwMode="auto">
          <a:xfrm>
            <a:off x="7954963" y="5878513"/>
            <a:ext cx="1081087" cy="50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000" b="1"/>
              <a:t>نستنتج أن :</a:t>
            </a:r>
            <a:endParaRPr lang="en-US" sz="2000" b="1"/>
          </a:p>
        </p:txBody>
      </p:sp>
      <p:sp>
        <p:nvSpPr>
          <p:cNvPr id="2294" name="Rectangle 246"/>
          <p:cNvSpPr>
            <a:spLocks noChangeArrowheads="1"/>
          </p:cNvSpPr>
          <p:nvPr/>
        </p:nvSpPr>
        <p:spPr bwMode="auto">
          <a:xfrm>
            <a:off x="2627313" y="5553075"/>
            <a:ext cx="5221287" cy="1116013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rgbClr val="FFFF99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295" name="Text Box 247"/>
          <p:cNvSpPr txBox="1">
            <a:spLocks noChangeArrowheads="1"/>
          </p:cNvSpPr>
          <p:nvPr/>
        </p:nvSpPr>
        <p:spPr bwMode="auto">
          <a:xfrm>
            <a:off x="5795963" y="5913438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حجم المنشور =</a:t>
            </a:r>
            <a:endParaRPr lang="en-US" sz="2400" b="1"/>
          </a:p>
        </p:txBody>
      </p:sp>
      <p:sp>
        <p:nvSpPr>
          <p:cNvPr id="2296" name="Text Box 248"/>
          <p:cNvSpPr txBox="1">
            <a:spLocks noChangeArrowheads="1"/>
          </p:cNvSpPr>
          <p:nvPr/>
        </p:nvSpPr>
        <p:spPr bwMode="auto">
          <a:xfrm>
            <a:off x="4067175" y="5913438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الطول × العرض</a:t>
            </a:r>
            <a:endParaRPr lang="en-US" sz="2400" b="1"/>
          </a:p>
        </p:txBody>
      </p:sp>
      <p:sp>
        <p:nvSpPr>
          <p:cNvPr id="2297" name="Text Box 249"/>
          <p:cNvSpPr txBox="1">
            <a:spLocks noChangeArrowheads="1"/>
          </p:cNvSpPr>
          <p:nvPr/>
        </p:nvSpPr>
        <p:spPr bwMode="auto">
          <a:xfrm>
            <a:off x="2951163" y="5921375"/>
            <a:ext cx="1262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× الارتفاع</a:t>
            </a:r>
            <a:endParaRPr lang="en-US" sz="2400" b="1"/>
          </a:p>
        </p:txBody>
      </p:sp>
      <p:sp>
        <p:nvSpPr>
          <p:cNvPr id="2307" name="AutoShape 259"/>
          <p:cNvSpPr>
            <a:spLocks noChangeArrowheads="1"/>
          </p:cNvSpPr>
          <p:nvPr/>
        </p:nvSpPr>
        <p:spPr bwMode="auto">
          <a:xfrm>
            <a:off x="1655763" y="2960688"/>
            <a:ext cx="6229350" cy="21240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308" name="Text Box 260"/>
          <p:cNvSpPr txBox="1">
            <a:spLocks noChangeArrowheads="1"/>
          </p:cNvSpPr>
          <p:nvPr/>
        </p:nvSpPr>
        <p:spPr bwMode="auto">
          <a:xfrm>
            <a:off x="2087563" y="3763963"/>
            <a:ext cx="532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FF0000"/>
                </a:solidFill>
              </a:rPr>
              <a:t>ولكن</a:t>
            </a:r>
            <a:r>
              <a:rPr lang="ar-SA" sz="2400" b="1"/>
              <a:t>  :   </a:t>
            </a:r>
            <a:r>
              <a:rPr lang="ar-SA" sz="2400" b="1">
                <a:solidFill>
                  <a:srgbClr val="0000FF"/>
                </a:solidFill>
              </a:rPr>
              <a:t>الطول × العرض</a:t>
            </a:r>
            <a:r>
              <a:rPr lang="ar-SA" sz="2400" b="1"/>
              <a:t> ما هو إلا 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311" name="Text Box 263"/>
          <p:cNvSpPr txBox="1">
            <a:spLocks noChangeArrowheads="1"/>
          </p:cNvSpPr>
          <p:nvPr/>
        </p:nvSpPr>
        <p:spPr bwMode="auto">
          <a:xfrm>
            <a:off x="2001838" y="3767138"/>
            <a:ext cx="1836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>
                <a:solidFill>
                  <a:srgbClr val="FF0000"/>
                </a:solidFill>
              </a:rPr>
              <a:t>مساحة القاعدة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6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1000"/>
                                        <p:tgtEl>
                                          <p:spTgt spid="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8" dur="1000"/>
                                        <p:tgtEl>
                                          <p:spTgt spid="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2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2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2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3" dur="10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0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2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2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2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2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2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2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800" decel="100000"/>
                                        <p:tgtEl>
                                          <p:spTgt spid="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7" dur="1000"/>
                                        <p:tgtEl>
                                          <p:spTgt spid="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1" dur="1000"/>
                                        <p:tgtEl>
                                          <p:spTgt spid="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6" dur="1000"/>
                                        <p:tgtEl>
                                          <p:spTgt spid="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1000"/>
                                        <p:tgtEl>
                                          <p:spTgt spid="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800" decel="100000"/>
                                        <p:tgtEl>
                                          <p:spTgt spid="2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049 0.30943 " pathEditMode="relative" ptsTypes="AA">
                                      <p:cBhvr>
                                        <p:cTn id="253" dur="10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1000"/>
                                        <p:tgtEl>
                                          <p:spTgt spid="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1000"/>
                                        <p:tgtEl>
                                          <p:spTgt spid="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7" grpId="0"/>
      <p:bldP spid="2278" grpId="0"/>
      <p:bldP spid="2279" grpId="0"/>
      <p:bldP spid="2280" grpId="0"/>
      <p:bldP spid="2281" grpId="0"/>
      <p:bldP spid="2282" grpId="0"/>
      <p:bldP spid="2283" grpId="0"/>
      <p:bldP spid="2284" grpId="0"/>
      <p:bldP spid="2285" grpId="0"/>
      <p:bldP spid="2286" grpId="0"/>
      <p:bldP spid="2287" grpId="0"/>
      <p:bldP spid="2288" grpId="0"/>
      <p:bldP spid="2289" grpId="0"/>
      <p:bldP spid="2290" grpId="0"/>
      <p:bldP spid="2291" grpId="0"/>
      <p:bldP spid="2292" grpId="0"/>
      <p:bldP spid="2293" grpId="0" animBg="1"/>
      <p:bldP spid="2294" grpId="0" animBg="1"/>
      <p:bldP spid="2295" grpId="0"/>
      <p:bldP spid="2296" grpId="0"/>
      <p:bldP spid="2296" grpId="1"/>
      <p:bldP spid="2297" grpId="0"/>
      <p:bldP spid="2307" grpId="0" animBg="1"/>
      <p:bldP spid="2308" grpId="0"/>
      <p:bldP spid="2311" grpId="0"/>
      <p:bldP spid="2311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8" name="Picture 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15888"/>
            <a:ext cx="140335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09" name="Picture 8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88913"/>
            <a:ext cx="3051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10" name="AutoShape 90"/>
          <p:cNvSpPr>
            <a:spLocks noChangeArrowheads="1"/>
          </p:cNvSpPr>
          <p:nvPr/>
        </p:nvSpPr>
        <p:spPr bwMode="auto">
          <a:xfrm>
            <a:off x="3924300" y="873125"/>
            <a:ext cx="489585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5213" name="Group 93"/>
          <p:cNvGrpSpPr>
            <a:grpSpLocks noChangeAspect="1"/>
          </p:cNvGrpSpPr>
          <p:nvPr/>
        </p:nvGrpSpPr>
        <p:grpSpPr bwMode="auto">
          <a:xfrm>
            <a:off x="5543550" y="944563"/>
            <a:ext cx="3117850" cy="528637"/>
            <a:chOff x="3606" y="640"/>
            <a:chExt cx="1850" cy="333"/>
          </a:xfrm>
        </p:grpSpPr>
        <p:sp>
          <p:nvSpPr>
            <p:cNvPr id="5212" name="AutoShape 92"/>
            <p:cNvSpPr>
              <a:spLocks noChangeAspect="1" noChangeArrowheads="1" noTextEdit="1"/>
            </p:cNvSpPr>
            <p:nvPr/>
          </p:nvSpPr>
          <p:spPr bwMode="auto">
            <a:xfrm>
              <a:off x="3606" y="640"/>
              <a:ext cx="1850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5214" name="Picture 9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640"/>
              <a:ext cx="185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15" name="Picture 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412875"/>
            <a:ext cx="2413000" cy="2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16" name="Rectangle 96"/>
          <p:cNvSpPr>
            <a:spLocks noChangeArrowheads="1"/>
          </p:cNvSpPr>
          <p:nvPr/>
        </p:nvSpPr>
        <p:spPr bwMode="auto">
          <a:xfrm>
            <a:off x="4859338" y="1987550"/>
            <a:ext cx="3816350" cy="2089150"/>
          </a:xfrm>
          <a:prstGeom prst="rect">
            <a:avLst/>
          </a:prstGeom>
          <a:solidFill>
            <a:srgbClr val="993366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217" name="Text Box 97"/>
          <p:cNvSpPr txBox="1">
            <a:spLocks noChangeArrowheads="1"/>
          </p:cNvSpPr>
          <p:nvPr/>
        </p:nvSpPr>
        <p:spPr bwMode="auto">
          <a:xfrm>
            <a:off x="6948488" y="27797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5218" name="Text Box 98"/>
          <p:cNvSpPr txBox="1">
            <a:spLocks noChangeArrowheads="1"/>
          </p:cNvSpPr>
          <p:nvPr/>
        </p:nvSpPr>
        <p:spPr bwMode="auto">
          <a:xfrm>
            <a:off x="6011863" y="2779713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9 × 5 =</a:t>
            </a:r>
            <a:endParaRPr lang="en-US" sz="2000" b="1"/>
          </a:p>
        </p:txBody>
      </p:sp>
      <p:sp>
        <p:nvSpPr>
          <p:cNvPr id="5221" name="Text Box 101"/>
          <p:cNvSpPr txBox="1">
            <a:spLocks noChangeArrowheads="1"/>
          </p:cNvSpPr>
          <p:nvPr/>
        </p:nvSpPr>
        <p:spPr bwMode="auto">
          <a:xfrm>
            <a:off x="5076825" y="2779713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45 م2</a:t>
            </a:r>
            <a:endParaRPr lang="en-US" sz="2000" b="1"/>
          </a:p>
        </p:txBody>
      </p:sp>
      <p:sp>
        <p:nvSpPr>
          <p:cNvPr id="5222" name="Text Box 102"/>
          <p:cNvSpPr txBox="1">
            <a:spLocks noChangeArrowheads="1"/>
          </p:cNvSpPr>
          <p:nvPr/>
        </p:nvSpPr>
        <p:spPr bwMode="auto">
          <a:xfrm>
            <a:off x="7451725" y="3441700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5223" name="Text Box 103"/>
          <p:cNvSpPr txBox="1">
            <a:spLocks noChangeArrowheads="1"/>
          </p:cNvSpPr>
          <p:nvPr/>
        </p:nvSpPr>
        <p:spPr bwMode="auto">
          <a:xfrm>
            <a:off x="6478588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6.5 م</a:t>
            </a:r>
            <a:endParaRPr lang="en-US" sz="2000" b="1"/>
          </a:p>
        </p:txBody>
      </p:sp>
      <p:sp>
        <p:nvSpPr>
          <p:cNvPr id="5224" name="Rectangle 104"/>
          <p:cNvSpPr>
            <a:spLocks noChangeArrowheads="1"/>
          </p:cNvSpPr>
          <p:nvPr/>
        </p:nvSpPr>
        <p:spPr bwMode="auto">
          <a:xfrm>
            <a:off x="2555875" y="4437063"/>
            <a:ext cx="6119813" cy="1800225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225" name="Text Box 105"/>
          <p:cNvSpPr txBox="1">
            <a:spLocks noChangeArrowheads="1"/>
          </p:cNvSpPr>
          <p:nvPr/>
        </p:nvSpPr>
        <p:spPr bwMode="auto">
          <a:xfrm>
            <a:off x="6948488" y="47228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المنشور =</a:t>
            </a:r>
            <a:endParaRPr lang="en-US" sz="2000" b="1"/>
          </a:p>
        </p:txBody>
      </p:sp>
      <p:sp>
        <p:nvSpPr>
          <p:cNvPr id="5226" name="Text Box 106"/>
          <p:cNvSpPr txBox="1">
            <a:spLocks noChangeArrowheads="1"/>
          </p:cNvSpPr>
          <p:nvPr/>
        </p:nvSpPr>
        <p:spPr bwMode="auto">
          <a:xfrm>
            <a:off x="4716463" y="4724400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× الارتفاع</a:t>
            </a:r>
            <a:endParaRPr lang="en-US" sz="2000" b="1"/>
          </a:p>
        </p:txBody>
      </p:sp>
      <p:sp>
        <p:nvSpPr>
          <p:cNvPr id="5227" name="Text Box 107"/>
          <p:cNvSpPr txBox="1">
            <a:spLocks noChangeArrowheads="1"/>
          </p:cNvSpPr>
          <p:nvPr/>
        </p:nvSpPr>
        <p:spPr bwMode="auto">
          <a:xfrm>
            <a:off x="5832475" y="5513388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45 × 6.5 =</a:t>
            </a:r>
            <a:endParaRPr lang="en-US" sz="2000" b="1"/>
          </a:p>
        </p:txBody>
      </p:sp>
      <p:sp>
        <p:nvSpPr>
          <p:cNvPr id="5228" name="Text Box 108"/>
          <p:cNvSpPr txBox="1">
            <a:spLocks noChangeArrowheads="1"/>
          </p:cNvSpPr>
          <p:nvPr/>
        </p:nvSpPr>
        <p:spPr bwMode="auto">
          <a:xfrm>
            <a:off x="4356100" y="5514975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292.5 م3</a:t>
            </a:r>
            <a:endParaRPr lang="en-US" sz="2000" b="1"/>
          </a:p>
        </p:txBody>
      </p:sp>
      <p:sp>
        <p:nvSpPr>
          <p:cNvPr id="5229" name="Text Box 109"/>
          <p:cNvSpPr txBox="1">
            <a:spLocks noChangeArrowheads="1"/>
          </p:cNvSpPr>
          <p:nvPr/>
        </p:nvSpPr>
        <p:spPr bwMode="auto">
          <a:xfrm>
            <a:off x="6011863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مستطيل</a:t>
            </a:r>
            <a:endParaRPr lang="en-US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1000"/>
                                        <p:tgtEl>
                                          <p:spTgt spid="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0" grpId="0" animBg="1"/>
      <p:bldP spid="5216" grpId="0" animBg="1"/>
      <p:bldP spid="5217" grpId="0"/>
      <p:bldP spid="5218" grpId="0"/>
      <p:bldP spid="5221" grpId="0"/>
      <p:bldP spid="5222" grpId="0"/>
      <p:bldP spid="5223" grpId="0"/>
      <p:bldP spid="5224" grpId="0" animBg="1"/>
      <p:bldP spid="5225" grpId="0"/>
      <p:bldP spid="5226" grpId="0"/>
      <p:bldP spid="5227" grpId="0"/>
      <p:bldP spid="5228" grpId="0"/>
      <p:bldP spid="52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15888"/>
            <a:ext cx="140335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88913"/>
            <a:ext cx="3051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3924300" y="873125"/>
            <a:ext cx="489585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4427538" y="1987550"/>
            <a:ext cx="4248150" cy="2089150"/>
          </a:xfrm>
          <a:prstGeom prst="rect">
            <a:avLst/>
          </a:prstGeom>
          <a:solidFill>
            <a:srgbClr val="993366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6948488" y="27797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4533900" y="2794000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21 سم2</a:t>
            </a:r>
            <a:endParaRPr lang="en-US" sz="2000" b="1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7451725" y="3441700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6478588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10 سم</a:t>
            </a:r>
            <a:endParaRPr lang="en-US" sz="2000" b="1"/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2555875" y="4437063"/>
            <a:ext cx="6119813" cy="1800225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6948488" y="47228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المنشور =</a:t>
            </a:r>
            <a:endParaRPr lang="en-US" sz="2000" b="1"/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4716463" y="4724400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× الارتفاع</a:t>
            </a:r>
            <a:endParaRPr lang="en-US" sz="2000" b="1"/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5832475" y="5513388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21 × 10 =</a:t>
            </a:r>
            <a:endParaRPr lang="en-US" sz="2000" b="1"/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4427538" y="5514975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210 سم3</a:t>
            </a:r>
            <a:endParaRPr lang="en-US" sz="2000" b="1"/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6011863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مثلث</a:t>
            </a:r>
            <a:endParaRPr lang="en-US" sz="2000" b="1">
              <a:solidFill>
                <a:srgbClr val="FF0000"/>
              </a:solidFill>
            </a:endParaRPr>
          </a:p>
        </p:txBody>
      </p:sp>
      <p:grpSp>
        <p:nvGrpSpPr>
          <p:cNvPr id="48151" name="Group 23"/>
          <p:cNvGrpSpPr>
            <a:grpSpLocks noChangeAspect="1"/>
          </p:cNvGrpSpPr>
          <p:nvPr/>
        </p:nvGrpSpPr>
        <p:grpSpPr bwMode="auto">
          <a:xfrm>
            <a:off x="5076825" y="981075"/>
            <a:ext cx="3624263" cy="490538"/>
            <a:chOff x="3198" y="618"/>
            <a:chExt cx="2283" cy="309"/>
          </a:xfrm>
        </p:grpSpPr>
        <p:sp>
          <p:nvSpPr>
            <p:cNvPr id="48150" name="AutoShape 22"/>
            <p:cNvSpPr>
              <a:spLocks noChangeAspect="1" noChangeArrowheads="1" noTextEdit="1"/>
            </p:cNvSpPr>
            <p:nvPr/>
          </p:nvSpPr>
          <p:spPr bwMode="auto">
            <a:xfrm>
              <a:off x="3198" y="618"/>
              <a:ext cx="228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48152" name="Picture 2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618"/>
              <a:ext cx="2293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53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52588"/>
            <a:ext cx="30241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158" name="Group 30"/>
          <p:cNvGrpSpPr>
            <a:grpSpLocks/>
          </p:cNvGrpSpPr>
          <p:nvPr/>
        </p:nvGrpSpPr>
        <p:grpSpPr bwMode="auto">
          <a:xfrm>
            <a:off x="5435600" y="2652713"/>
            <a:ext cx="1585913" cy="719137"/>
            <a:chOff x="3424" y="1671"/>
            <a:chExt cx="999" cy="453"/>
          </a:xfrm>
        </p:grpSpPr>
        <p:sp>
          <p:nvSpPr>
            <p:cNvPr id="48139" name="Text Box 11"/>
            <p:cNvSpPr txBox="1">
              <a:spLocks noChangeArrowheads="1"/>
            </p:cNvSpPr>
            <p:nvPr/>
          </p:nvSpPr>
          <p:spPr bwMode="auto">
            <a:xfrm>
              <a:off x="3424" y="1751"/>
              <a:ext cx="9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× 6 × 7 =</a:t>
              </a:r>
              <a:endParaRPr lang="en-US" sz="2000" b="1"/>
            </a:p>
          </p:txBody>
        </p:sp>
        <p:grpSp>
          <p:nvGrpSpPr>
            <p:cNvPr id="48157" name="Group 29"/>
            <p:cNvGrpSpPr>
              <a:grpSpLocks/>
            </p:cNvGrpSpPr>
            <p:nvPr/>
          </p:nvGrpSpPr>
          <p:grpSpPr bwMode="auto">
            <a:xfrm>
              <a:off x="4209" y="1671"/>
              <a:ext cx="182" cy="453"/>
              <a:chOff x="975" y="3090"/>
              <a:chExt cx="182" cy="453"/>
            </a:xfrm>
          </p:grpSpPr>
          <p:sp>
            <p:nvSpPr>
              <p:cNvPr id="48154" name="Text Box 26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48155" name="Line 27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156" name="Text Box 28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067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1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7" grpId="0" animBg="1"/>
      <p:bldP spid="48138" grpId="0"/>
      <p:bldP spid="48140" grpId="0"/>
      <p:bldP spid="48141" grpId="0"/>
      <p:bldP spid="48142" grpId="0"/>
      <p:bldP spid="48143" grpId="0" animBg="1"/>
      <p:bldP spid="48144" grpId="0"/>
      <p:bldP spid="48145" grpId="0"/>
      <p:bldP spid="48146" grpId="0"/>
      <p:bldP spid="48147" grpId="0"/>
      <p:bldP spid="4814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88913"/>
            <a:ext cx="3051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3924300" y="873125"/>
            <a:ext cx="489585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4427538" y="1987550"/>
            <a:ext cx="4248150" cy="2089150"/>
          </a:xfrm>
          <a:prstGeom prst="rect">
            <a:avLst/>
          </a:prstGeom>
          <a:solidFill>
            <a:srgbClr val="993366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948488" y="27797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967288" y="2794000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39 م2</a:t>
            </a:r>
            <a:endParaRPr lang="en-US" sz="2000" b="1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7451725" y="3441700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478588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8.5 م</a:t>
            </a:r>
            <a:endParaRPr lang="en-US" sz="2000" b="1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2555875" y="4437063"/>
            <a:ext cx="6119813" cy="1800225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6948488" y="47228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المنشور =</a:t>
            </a:r>
            <a:endParaRPr lang="en-US" sz="2000" b="1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4716463" y="4724400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× الارتفاع</a:t>
            </a:r>
            <a:endParaRPr lang="en-US" sz="2000" b="1"/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5832475" y="5513388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39 × 8.5 =</a:t>
            </a:r>
            <a:endParaRPr lang="en-US" sz="2000" b="1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4427538" y="5514975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331.5 م3</a:t>
            </a:r>
            <a:endParaRPr lang="en-US" sz="2000" b="1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6011863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مستطيل</a:t>
            </a:r>
            <a:endParaRPr lang="en-US" sz="2000" b="1">
              <a:solidFill>
                <a:srgbClr val="FF0000"/>
              </a:solidFill>
            </a:endParaRPr>
          </a:p>
        </p:txBody>
      </p:sp>
      <p:pic>
        <p:nvPicPr>
          <p:cNvPr id="49178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181" name="Group 29"/>
          <p:cNvGrpSpPr>
            <a:grpSpLocks noChangeAspect="1"/>
          </p:cNvGrpSpPr>
          <p:nvPr/>
        </p:nvGrpSpPr>
        <p:grpSpPr bwMode="auto">
          <a:xfrm>
            <a:off x="5076825" y="1009650"/>
            <a:ext cx="3556000" cy="452438"/>
            <a:chOff x="3198" y="618"/>
            <a:chExt cx="2240" cy="285"/>
          </a:xfrm>
        </p:grpSpPr>
        <p:sp>
          <p:nvSpPr>
            <p:cNvPr id="49180" name="AutoShape 28"/>
            <p:cNvSpPr>
              <a:spLocks noChangeAspect="1" noChangeArrowheads="1" noTextEdit="1"/>
            </p:cNvSpPr>
            <p:nvPr/>
          </p:nvSpPr>
          <p:spPr bwMode="auto">
            <a:xfrm>
              <a:off x="3198" y="618"/>
              <a:ext cx="224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49182" name="Picture 3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618"/>
              <a:ext cx="2251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183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844675"/>
            <a:ext cx="295275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5903913" y="2779713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13 × 3 =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49101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57" grpId="0" animBg="1"/>
      <p:bldP spid="49158" grpId="0"/>
      <p:bldP spid="49159" grpId="0"/>
      <p:bldP spid="49160" grpId="0"/>
      <p:bldP spid="49161" grpId="0"/>
      <p:bldP spid="49162" grpId="0" animBg="1"/>
      <p:bldP spid="49163" grpId="0"/>
      <p:bldP spid="49164" grpId="0"/>
      <p:bldP spid="49165" grpId="0"/>
      <p:bldP spid="49166" grpId="0"/>
      <p:bldP spid="49167" grpId="0"/>
      <p:bldP spid="4918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88913"/>
            <a:ext cx="3051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3924300" y="873125"/>
            <a:ext cx="489585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427538" y="1987550"/>
            <a:ext cx="4248150" cy="2089150"/>
          </a:xfrm>
          <a:prstGeom prst="rect">
            <a:avLst/>
          </a:prstGeom>
          <a:solidFill>
            <a:srgbClr val="993366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948488" y="27797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533900" y="2794000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20 ملم2</a:t>
            </a:r>
            <a:endParaRPr lang="en-US" sz="2000" b="1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7451725" y="3441700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478588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12 ملم</a:t>
            </a:r>
            <a:endParaRPr lang="en-US" sz="2000" b="1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2555875" y="4437063"/>
            <a:ext cx="6119813" cy="1800225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6948488" y="47228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المنشور =</a:t>
            </a:r>
            <a:endParaRPr lang="en-US" sz="2000" b="1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4716463" y="4724400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× الارتفاع</a:t>
            </a:r>
            <a:endParaRPr lang="en-US" sz="2000" b="1"/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5832475" y="5513388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20 × 12 =</a:t>
            </a:r>
            <a:endParaRPr lang="en-US" sz="2000" b="1"/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4427538" y="5514975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240 ملم3</a:t>
            </a:r>
            <a:endParaRPr lang="en-US" sz="2000" b="1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6011863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مثلث</a:t>
            </a:r>
            <a:endParaRPr lang="en-US" sz="2000" b="1">
              <a:solidFill>
                <a:srgbClr val="FF0000"/>
              </a:solidFill>
            </a:endParaRPr>
          </a:p>
        </p:txBody>
      </p:sp>
      <p:grpSp>
        <p:nvGrpSpPr>
          <p:cNvPr id="50196" name="Group 20"/>
          <p:cNvGrpSpPr>
            <a:grpSpLocks/>
          </p:cNvGrpSpPr>
          <p:nvPr/>
        </p:nvGrpSpPr>
        <p:grpSpPr bwMode="auto">
          <a:xfrm>
            <a:off x="5435600" y="2652713"/>
            <a:ext cx="1585913" cy="719137"/>
            <a:chOff x="3424" y="1671"/>
            <a:chExt cx="999" cy="453"/>
          </a:xfrm>
        </p:grpSpPr>
        <p:sp>
          <p:nvSpPr>
            <p:cNvPr id="50197" name="Text Box 21"/>
            <p:cNvSpPr txBox="1">
              <a:spLocks noChangeArrowheads="1"/>
            </p:cNvSpPr>
            <p:nvPr/>
          </p:nvSpPr>
          <p:spPr bwMode="auto">
            <a:xfrm>
              <a:off x="3424" y="1751"/>
              <a:ext cx="9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× 8 × 5 =</a:t>
              </a:r>
              <a:endParaRPr lang="en-US" sz="2000" b="1"/>
            </a:p>
          </p:txBody>
        </p:sp>
        <p:grpSp>
          <p:nvGrpSpPr>
            <p:cNvPr id="50198" name="Group 22"/>
            <p:cNvGrpSpPr>
              <a:grpSpLocks/>
            </p:cNvGrpSpPr>
            <p:nvPr/>
          </p:nvGrpSpPr>
          <p:grpSpPr bwMode="auto">
            <a:xfrm>
              <a:off x="4209" y="1671"/>
              <a:ext cx="182" cy="453"/>
              <a:chOff x="975" y="3090"/>
              <a:chExt cx="182" cy="453"/>
            </a:xfrm>
          </p:grpSpPr>
          <p:sp>
            <p:nvSpPr>
              <p:cNvPr id="50199" name="Text Box 23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50200" name="Line 24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201" name="Text Box 25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grpSp>
        <p:nvGrpSpPr>
          <p:cNvPr id="50202" name="Group 26"/>
          <p:cNvGrpSpPr>
            <a:grpSpLocks noChangeAspect="1"/>
          </p:cNvGrpSpPr>
          <p:nvPr/>
        </p:nvGrpSpPr>
        <p:grpSpPr bwMode="auto">
          <a:xfrm>
            <a:off x="5076825" y="1009650"/>
            <a:ext cx="3556000" cy="452438"/>
            <a:chOff x="3198" y="618"/>
            <a:chExt cx="2240" cy="285"/>
          </a:xfrm>
        </p:grpSpPr>
        <p:sp>
          <p:nvSpPr>
            <p:cNvPr id="5020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3198" y="618"/>
              <a:ext cx="224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50204" name="Picture 2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618"/>
              <a:ext cx="2251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205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30607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6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44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  <p:bldP spid="50181" grpId="0" animBg="1"/>
      <p:bldP spid="50182" grpId="0"/>
      <p:bldP spid="50183" grpId="0"/>
      <p:bldP spid="50184" grpId="0"/>
      <p:bldP spid="50185" grpId="0"/>
      <p:bldP spid="50186" grpId="0" animBg="1"/>
      <p:bldP spid="50187" grpId="0"/>
      <p:bldP spid="50188" grpId="0"/>
      <p:bldP spid="50189" grpId="0"/>
      <p:bldP spid="50190" grpId="0"/>
      <p:bldP spid="5019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88913"/>
            <a:ext cx="3051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3924300" y="873125"/>
            <a:ext cx="489585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427538" y="1987550"/>
            <a:ext cx="4248150" cy="2089150"/>
          </a:xfrm>
          <a:prstGeom prst="rect">
            <a:avLst/>
          </a:prstGeom>
          <a:solidFill>
            <a:srgbClr val="993366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948488" y="27797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679950" y="2794000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100 سم2</a:t>
            </a:r>
            <a:endParaRPr lang="en-US" sz="2000" b="1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7451725" y="3441700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478588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10 سم</a:t>
            </a:r>
            <a:endParaRPr lang="en-US" sz="2000" b="1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2555875" y="4437063"/>
            <a:ext cx="6119813" cy="1800225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948488" y="47228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المنشور =</a:t>
            </a:r>
            <a:endParaRPr lang="en-US" sz="2000" b="1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716463" y="4724400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× الارتفاع</a:t>
            </a:r>
            <a:endParaRPr lang="en-US" sz="2000" b="1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795963" y="5513388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100 × 10 =</a:t>
            </a:r>
            <a:endParaRPr lang="en-US" sz="2000" b="1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4284663" y="552926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1000 سم3</a:t>
            </a:r>
            <a:endParaRPr lang="en-US" sz="2000" b="1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6011863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مربع</a:t>
            </a:r>
            <a:endParaRPr lang="en-US" sz="2000" b="1">
              <a:solidFill>
                <a:srgbClr val="FF0000"/>
              </a:solidFill>
            </a:endParaRPr>
          </a:p>
        </p:txBody>
      </p:sp>
      <p:pic>
        <p:nvPicPr>
          <p:cNvPr id="5121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216" name="Group 16"/>
          <p:cNvGrpSpPr>
            <a:grpSpLocks noChangeAspect="1"/>
          </p:cNvGrpSpPr>
          <p:nvPr/>
        </p:nvGrpSpPr>
        <p:grpSpPr bwMode="auto">
          <a:xfrm>
            <a:off x="5076825" y="1009650"/>
            <a:ext cx="3556000" cy="452438"/>
            <a:chOff x="3198" y="618"/>
            <a:chExt cx="2240" cy="285"/>
          </a:xfrm>
        </p:grpSpPr>
        <p:sp>
          <p:nvSpPr>
            <p:cNvPr id="51217" name="AutoShape 17"/>
            <p:cNvSpPr>
              <a:spLocks noChangeAspect="1" noChangeArrowheads="1" noTextEdit="1"/>
            </p:cNvSpPr>
            <p:nvPr/>
          </p:nvSpPr>
          <p:spPr bwMode="auto">
            <a:xfrm>
              <a:off x="3198" y="618"/>
              <a:ext cx="224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51218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618"/>
              <a:ext cx="2251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5651500" y="2779713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10 × 10 =</a:t>
            </a:r>
            <a:endParaRPr lang="en-US" sz="2000" b="1"/>
          </a:p>
        </p:txBody>
      </p:sp>
      <p:grpSp>
        <p:nvGrpSpPr>
          <p:cNvPr id="51223" name="Group 23"/>
          <p:cNvGrpSpPr>
            <a:grpSpLocks noChangeAspect="1"/>
          </p:cNvGrpSpPr>
          <p:nvPr/>
        </p:nvGrpSpPr>
        <p:grpSpPr bwMode="auto">
          <a:xfrm>
            <a:off x="827088" y="1341438"/>
            <a:ext cx="3205162" cy="2447925"/>
            <a:chOff x="521" y="845"/>
            <a:chExt cx="2019" cy="1542"/>
          </a:xfrm>
        </p:grpSpPr>
        <p:sp>
          <p:nvSpPr>
            <p:cNvPr id="51222" name="AutoShape 22"/>
            <p:cNvSpPr>
              <a:spLocks noChangeAspect="1" noChangeArrowheads="1" noTextEdit="1"/>
            </p:cNvSpPr>
            <p:nvPr/>
          </p:nvSpPr>
          <p:spPr bwMode="auto">
            <a:xfrm>
              <a:off x="521" y="845"/>
              <a:ext cx="2019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51224" name="Picture 2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845"/>
              <a:ext cx="2034" cy="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15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05" grpId="0"/>
      <p:bldP spid="51206" grpId="0"/>
      <p:bldP spid="51207" grpId="0"/>
      <p:bldP spid="51208" grpId="0"/>
      <p:bldP spid="51209" grpId="0" animBg="1"/>
      <p:bldP spid="51210" grpId="0"/>
      <p:bldP spid="51211" grpId="0"/>
      <p:bldP spid="51212" grpId="0"/>
      <p:bldP spid="51213" grpId="0"/>
      <p:bldP spid="51214" grpId="0"/>
      <p:bldP spid="512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6" name="Picture 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88913"/>
            <a:ext cx="3051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7" name="Picture 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80963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28" name="AutoShape 84"/>
          <p:cNvSpPr>
            <a:spLocks noChangeArrowheads="1"/>
          </p:cNvSpPr>
          <p:nvPr/>
        </p:nvSpPr>
        <p:spPr bwMode="auto">
          <a:xfrm>
            <a:off x="2916238" y="873125"/>
            <a:ext cx="5903912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صمم نجار قفص للطيور كما في الشكل المجاور . أوجد حجم القفص .</a:t>
            </a:r>
            <a:endParaRPr lang="en-US" sz="2000" b="1"/>
          </a:p>
        </p:txBody>
      </p:sp>
      <p:sp>
        <p:nvSpPr>
          <p:cNvPr id="6229" name="Rectangle 85"/>
          <p:cNvSpPr>
            <a:spLocks noChangeArrowheads="1"/>
          </p:cNvSpPr>
          <p:nvPr/>
        </p:nvSpPr>
        <p:spPr bwMode="auto">
          <a:xfrm>
            <a:off x="4932363" y="2130425"/>
            <a:ext cx="3995737" cy="1727200"/>
          </a:xfrm>
          <a:prstGeom prst="rect">
            <a:avLst/>
          </a:prstGeom>
          <a:solidFill>
            <a:srgbClr val="993366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232" name="Text Box 88"/>
          <p:cNvSpPr txBox="1">
            <a:spLocks noChangeArrowheads="1"/>
          </p:cNvSpPr>
          <p:nvPr/>
        </p:nvSpPr>
        <p:spPr bwMode="auto">
          <a:xfrm>
            <a:off x="7704138" y="3209925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6233" name="Text Box 89"/>
          <p:cNvSpPr txBox="1">
            <a:spLocks noChangeArrowheads="1"/>
          </p:cNvSpPr>
          <p:nvPr/>
        </p:nvSpPr>
        <p:spPr bwMode="auto">
          <a:xfrm>
            <a:off x="6731000" y="3230563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 سم</a:t>
            </a:r>
            <a:endParaRPr lang="en-US" sz="2000" b="1"/>
          </a:p>
        </p:txBody>
      </p:sp>
      <p:sp>
        <p:nvSpPr>
          <p:cNvPr id="6234" name="Rectangle 90"/>
          <p:cNvSpPr>
            <a:spLocks noChangeArrowheads="1"/>
          </p:cNvSpPr>
          <p:nvPr/>
        </p:nvSpPr>
        <p:spPr bwMode="auto">
          <a:xfrm>
            <a:off x="4932363" y="3967163"/>
            <a:ext cx="3995737" cy="1800225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235" name="Text Box 91"/>
          <p:cNvSpPr txBox="1">
            <a:spLocks noChangeArrowheads="1"/>
          </p:cNvSpPr>
          <p:nvPr/>
        </p:nvSpPr>
        <p:spPr bwMode="auto">
          <a:xfrm>
            <a:off x="7200900" y="4252913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المنشور =</a:t>
            </a:r>
            <a:endParaRPr lang="en-US" sz="2000" b="1"/>
          </a:p>
        </p:txBody>
      </p:sp>
      <p:sp>
        <p:nvSpPr>
          <p:cNvPr id="6236" name="Text Box 92"/>
          <p:cNvSpPr txBox="1">
            <a:spLocks noChangeArrowheads="1"/>
          </p:cNvSpPr>
          <p:nvPr/>
        </p:nvSpPr>
        <p:spPr bwMode="auto">
          <a:xfrm>
            <a:off x="4968875" y="4254500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× الارتفاع</a:t>
            </a:r>
            <a:endParaRPr lang="en-US" sz="2000" b="1"/>
          </a:p>
        </p:txBody>
      </p:sp>
      <p:sp>
        <p:nvSpPr>
          <p:cNvPr id="6237" name="Text Box 93"/>
          <p:cNvSpPr txBox="1">
            <a:spLocks noChangeArrowheads="1"/>
          </p:cNvSpPr>
          <p:nvPr/>
        </p:nvSpPr>
        <p:spPr bwMode="auto">
          <a:xfrm>
            <a:off x="6048375" y="5043488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6 × 6 =</a:t>
            </a:r>
            <a:endParaRPr lang="en-US" sz="2000" b="1"/>
          </a:p>
        </p:txBody>
      </p:sp>
      <p:sp>
        <p:nvSpPr>
          <p:cNvPr id="6238" name="Text Box 94"/>
          <p:cNvSpPr txBox="1">
            <a:spLocks noChangeArrowheads="1"/>
          </p:cNvSpPr>
          <p:nvPr/>
        </p:nvSpPr>
        <p:spPr bwMode="auto">
          <a:xfrm>
            <a:off x="4932363" y="505936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36 سم3</a:t>
            </a:r>
            <a:endParaRPr lang="en-US" sz="2000" b="1"/>
          </a:p>
        </p:txBody>
      </p:sp>
      <p:sp>
        <p:nvSpPr>
          <p:cNvPr id="6239" name="Text Box 95"/>
          <p:cNvSpPr txBox="1">
            <a:spLocks noChangeArrowheads="1"/>
          </p:cNvSpPr>
          <p:nvPr/>
        </p:nvSpPr>
        <p:spPr bwMode="auto">
          <a:xfrm>
            <a:off x="5472113" y="2238375"/>
            <a:ext cx="3349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قاعدة المنشور الثلاثي على شكل </a:t>
            </a:r>
            <a:r>
              <a:rPr lang="ar-SA" sz="2000" b="1">
                <a:solidFill>
                  <a:srgbClr val="FF0000"/>
                </a:solidFill>
              </a:rPr>
              <a:t>مثلث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6241" name="Rectangle 97"/>
          <p:cNvSpPr>
            <a:spLocks noChangeArrowheads="1"/>
          </p:cNvSpPr>
          <p:nvPr/>
        </p:nvSpPr>
        <p:spPr bwMode="auto">
          <a:xfrm>
            <a:off x="682625" y="2132013"/>
            <a:ext cx="3887788" cy="1727200"/>
          </a:xfrm>
          <a:prstGeom prst="rect">
            <a:avLst/>
          </a:prstGeom>
          <a:solidFill>
            <a:srgbClr val="993366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242" name="Text Box 98"/>
          <p:cNvSpPr txBox="1">
            <a:spLocks noChangeArrowheads="1"/>
          </p:cNvSpPr>
          <p:nvPr/>
        </p:nvSpPr>
        <p:spPr bwMode="auto">
          <a:xfrm>
            <a:off x="2843213" y="2744788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6243" name="Text Box 99"/>
          <p:cNvSpPr txBox="1">
            <a:spLocks noChangeArrowheads="1"/>
          </p:cNvSpPr>
          <p:nvPr/>
        </p:nvSpPr>
        <p:spPr bwMode="auto">
          <a:xfrm>
            <a:off x="863600" y="2759075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24 سم2</a:t>
            </a:r>
            <a:endParaRPr lang="en-US" sz="2000" b="1"/>
          </a:p>
        </p:txBody>
      </p:sp>
      <p:sp>
        <p:nvSpPr>
          <p:cNvPr id="6244" name="Text Box 100"/>
          <p:cNvSpPr txBox="1">
            <a:spLocks noChangeArrowheads="1"/>
          </p:cNvSpPr>
          <p:nvPr/>
        </p:nvSpPr>
        <p:spPr bwMode="auto">
          <a:xfrm>
            <a:off x="3346450" y="3211513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6245" name="Text Box 101"/>
          <p:cNvSpPr txBox="1">
            <a:spLocks noChangeArrowheads="1"/>
          </p:cNvSpPr>
          <p:nvPr/>
        </p:nvSpPr>
        <p:spPr bwMode="auto">
          <a:xfrm>
            <a:off x="2373313" y="3232150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8 سم</a:t>
            </a:r>
            <a:endParaRPr lang="en-US" sz="2000" b="1"/>
          </a:p>
        </p:txBody>
      </p:sp>
      <p:sp>
        <p:nvSpPr>
          <p:cNvPr id="6246" name="Rectangle 102"/>
          <p:cNvSpPr>
            <a:spLocks noChangeArrowheads="1"/>
          </p:cNvSpPr>
          <p:nvPr/>
        </p:nvSpPr>
        <p:spPr bwMode="auto">
          <a:xfrm>
            <a:off x="574675" y="3968750"/>
            <a:ext cx="3995738" cy="1800225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247" name="Text Box 103"/>
          <p:cNvSpPr txBox="1">
            <a:spLocks noChangeArrowheads="1"/>
          </p:cNvSpPr>
          <p:nvPr/>
        </p:nvSpPr>
        <p:spPr bwMode="auto">
          <a:xfrm>
            <a:off x="2843213" y="425450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المنشور =</a:t>
            </a:r>
            <a:endParaRPr lang="en-US" sz="2000" b="1"/>
          </a:p>
        </p:txBody>
      </p:sp>
      <p:sp>
        <p:nvSpPr>
          <p:cNvPr id="6248" name="Text Box 104"/>
          <p:cNvSpPr txBox="1">
            <a:spLocks noChangeArrowheads="1"/>
          </p:cNvSpPr>
          <p:nvPr/>
        </p:nvSpPr>
        <p:spPr bwMode="auto">
          <a:xfrm>
            <a:off x="611188" y="4256088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× الارتفاع</a:t>
            </a:r>
            <a:endParaRPr lang="en-US" sz="2000" b="1"/>
          </a:p>
        </p:txBody>
      </p:sp>
      <p:sp>
        <p:nvSpPr>
          <p:cNvPr id="6249" name="Text Box 105"/>
          <p:cNvSpPr txBox="1">
            <a:spLocks noChangeArrowheads="1"/>
          </p:cNvSpPr>
          <p:nvPr/>
        </p:nvSpPr>
        <p:spPr bwMode="auto">
          <a:xfrm>
            <a:off x="1690688" y="5045075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24 × 8 =</a:t>
            </a:r>
            <a:endParaRPr lang="en-US" sz="2000" b="1"/>
          </a:p>
        </p:txBody>
      </p:sp>
      <p:sp>
        <p:nvSpPr>
          <p:cNvPr id="6250" name="Text Box 106"/>
          <p:cNvSpPr txBox="1">
            <a:spLocks noChangeArrowheads="1"/>
          </p:cNvSpPr>
          <p:nvPr/>
        </p:nvSpPr>
        <p:spPr bwMode="auto">
          <a:xfrm>
            <a:off x="503238" y="5060950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192 سم3</a:t>
            </a:r>
            <a:endParaRPr lang="en-US" sz="2000" b="1"/>
          </a:p>
        </p:txBody>
      </p:sp>
      <p:sp>
        <p:nvSpPr>
          <p:cNvPr id="6251" name="Text Box 107"/>
          <p:cNvSpPr txBox="1">
            <a:spLocks noChangeArrowheads="1"/>
          </p:cNvSpPr>
          <p:nvPr/>
        </p:nvSpPr>
        <p:spPr bwMode="auto">
          <a:xfrm>
            <a:off x="719138" y="2239963"/>
            <a:ext cx="3744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قاعدة المنشور الرباعي على شكل </a:t>
            </a:r>
            <a:r>
              <a:rPr lang="ar-SA" sz="2000" b="1">
                <a:solidFill>
                  <a:srgbClr val="FF0000"/>
                </a:solidFill>
              </a:rPr>
              <a:t>مستطيل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6252" name="Text Box 108"/>
          <p:cNvSpPr txBox="1">
            <a:spLocks noChangeArrowheads="1"/>
          </p:cNvSpPr>
          <p:nvPr/>
        </p:nvSpPr>
        <p:spPr bwMode="auto">
          <a:xfrm>
            <a:off x="1546225" y="2744788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 × 4 =</a:t>
            </a:r>
            <a:endParaRPr lang="en-US" sz="2000" b="1"/>
          </a:p>
        </p:txBody>
      </p:sp>
      <p:sp>
        <p:nvSpPr>
          <p:cNvPr id="6253" name="Text Box 109"/>
          <p:cNvSpPr txBox="1">
            <a:spLocks noChangeArrowheads="1"/>
          </p:cNvSpPr>
          <p:nvPr/>
        </p:nvSpPr>
        <p:spPr bwMode="auto">
          <a:xfrm>
            <a:off x="7235825" y="2690813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6254" name="Text Box 110"/>
          <p:cNvSpPr txBox="1">
            <a:spLocks noChangeArrowheads="1"/>
          </p:cNvSpPr>
          <p:nvPr/>
        </p:nvSpPr>
        <p:spPr bwMode="auto">
          <a:xfrm>
            <a:off x="4821238" y="2705100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 سم2</a:t>
            </a:r>
            <a:endParaRPr lang="en-US" sz="2000" b="1"/>
          </a:p>
        </p:txBody>
      </p:sp>
      <p:grpSp>
        <p:nvGrpSpPr>
          <p:cNvPr id="6255" name="Group 111"/>
          <p:cNvGrpSpPr>
            <a:grpSpLocks/>
          </p:cNvGrpSpPr>
          <p:nvPr/>
        </p:nvGrpSpPr>
        <p:grpSpPr bwMode="auto">
          <a:xfrm>
            <a:off x="5722938" y="2563813"/>
            <a:ext cx="1585912" cy="719137"/>
            <a:chOff x="3424" y="1671"/>
            <a:chExt cx="999" cy="453"/>
          </a:xfrm>
        </p:grpSpPr>
        <p:sp>
          <p:nvSpPr>
            <p:cNvPr id="6256" name="Text Box 112"/>
            <p:cNvSpPr txBox="1">
              <a:spLocks noChangeArrowheads="1"/>
            </p:cNvSpPr>
            <p:nvPr/>
          </p:nvSpPr>
          <p:spPr bwMode="auto">
            <a:xfrm>
              <a:off x="3424" y="1751"/>
              <a:ext cx="9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× 4 × 3 =</a:t>
              </a:r>
              <a:endParaRPr lang="en-US" sz="2000" b="1"/>
            </a:p>
          </p:txBody>
        </p:sp>
        <p:grpSp>
          <p:nvGrpSpPr>
            <p:cNvPr id="6257" name="Group 113"/>
            <p:cNvGrpSpPr>
              <a:grpSpLocks/>
            </p:cNvGrpSpPr>
            <p:nvPr/>
          </p:nvGrpSpPr>
          <p:grpSpPr bwMode="auto">
            <a:xfrm>
              <a:off x="4209" y="1671"/>
              <a:ext cx="182" cy="453"/>
              <a:chOff x="975" y="3090"/>
              <a:chExt cx="182" cy="453"/>
            </a:xfrm>
          </p:grpSpPr>
          <p:sp>
            <p:nvSpPr>
              <p:cNvPr id="6258" name="Text Box 114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6259" name="Line 115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60" name="Text Box 116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6261" name="Rectangle 117"/>
          <p:cNvSpPr>
            <a:spLocks noChangeArrowheads="1"/>
          </p:cNvSpPr>
          <p:nvPr/>
        </p:nvSpPr>
        <p:spPr bwMode="auto">
          <a:xfrm>
            <a:off x="2411413" y="5949950"/>
            <a:ext cx="5327650" cy="755650"/>
          </a:xfrm>
          <a:prstGeom prst="rect">
            <a:avLst/>
          </a:prstGeom>
          <a:solidFill>
            <a:srgbClr val="CCFF33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264" name="Text Box 120"/>
          <p:cNvSpPr txBox="1">
            <a:spLocks noChangeArrowheads="1"/>
          </p:cNvSpPr>
          <p:nvPr/>
        </p:nvSpPr>
        <p:spPr bwMode="auto">
          <a:xfrm>
            <a:off x="6156325" y="6122988"/>
            <a:ext cx="1404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القفص =</a:t>
            </a:r>
            <a:endParaRPr lang="en-US" sz="2000" b="1"/>
          </a:p>
        </p:txBody>
      </p:sp>
      <p:sp>
        <p:nvSpPr>
          <p:cNvPr id="6265" name="Text Box 121"/>
          <p:cNvSpPr txBox="1">
            <a:spLocks noChangeArrowheads="1"/>
          </p:cNvSpPr>
          <p:nvPr/>
        </p:nvSpPr>
        <p:spPr bwMode="auto">
          <a:xfrm>
            <a:off x="4787900" y="6122988"/>
            <a:ext cx="1441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36 + 192 =</a:t>
            </a:r>
            <a:endParaRPr lang="en-US" sz="2000" b="1"/>
          </a:p>
        </p:txBody>
      </p:sp>
      <p:sp>
        <p:nvSpPr>
          <p:cNvPr id="6266" name="Text Box 122"/>
          <p:cNvSpPr txBox="1">
            <a:spLocks noChangeArrowheads="1"/>
          </p:cNvSpPr>
          <p:nvPr/>
        </p:nvSpPr>
        <p:spPr bwMode="auto">
          <a:xfrm>
            <a:off x="3419475" y="6122988"/>
            <a:ext cx="1441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228 سم3</a:t>
            </a:r>
            <a:endParaRPr lang="en-US" sz="2000" b="1"/>
          </a:p>
        </p:txBody>
      </p:sp>
      <p:pic>
        <p:nvPicPr>
          <p:cNvPr id="6267" name="Picture 1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76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1000"/>
                                        <p:tgtEl>
                                          <p:spTgt spid="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0" dur="1000"/>
                                        <p:tgtEl>
                                          <p:spTgt spid="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7" dur="1000"/>
                                        <p:tgtEl>
                                          <p:spTgt spid="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0" dur="1000"/>
                                        <p:tgtEl>
                                          <p:spTgt spid="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8" grpId="0" animBg="1"/>
      <p:bldP spid="6229" grpId="0" animBg="1"/>
      <p:bldP spid="6232" grpId="0"/>
      <p:bldP spid="6233" grpId="0"/>
      <p:bldP spid="6234" grpId="0" animBg="1"/>
      <p:bldP spid="6235" grpId="0"/>
      <p:bldP spid="6236" grpId="0"/>
      <p:bldP spid="6237" grpId="0"/>
      <p:bldP spid="6238" grpId="0"/>
      <p:bldP spid="6239" grpId="0"/>
      <p:bldP spid="6241" grpId="0" animBg="1"/>
      <p:bldP spid="6242" grpId="0"/>
      <p:bldP spid="6243" grpId="0"/>
      <p:bldP spid="6244" grpId="0"/>
      <p:bldP spid="6245" grpId="0"/>
      <p:bldP spid="6246" grpId="0" animBg="1"/>
      <p:bldP spid="6247" grpId="0"/>
      <p:bldP spid="6248" grpId="0"/>
      <p:bldP spid="6249" grpId="0"/>
      <p:bldP spid="6250" grpId="0"/>
      <p:bldP spid="6251" grpId="0"/>
      <p:bldP spid="6252" grpId="0"/>
      <p:bldP spid="6253" grpId="0"/>
      <p:bldP spid="6254" grpId="0"/>
      <p:bldP spid="6261" grpId="0" animBg="1"/>
      <p:bldP spid="6264" grpId="0"/>
      <p:bldP spid="6265" grpId="0"/>
      <p:bldP spid="626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8913"/>
            <a:ext cx="3051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3924300" y="873125"/>
            <a:ext cx="489585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427538" y="1987550"/>
            <a:ext cx="4248150" cy="2089150"/>
          </a:xfrm>
          <a:prstGeom prst="rect">
            <a:avLst/>
          </a:prstGeom>
          <a:solidFill>
            <a:srgbClr val="993366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948488" y="27797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859338" y="2794000"/>
            <a:ext cx="126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 قدم مربعة</a:t>
            </a:r>
            <a:endParaRPr lang="en-US" sz="2000" b="1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451725" y="3441700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478588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 قدم</a:t>
            </a:r>
            <a:endParaRPr lang="en-US" sz="2000" b="1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2555875" y="4437063"/>
            <a:ext cx="6119813" cy="1800225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948488" y="47228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المنشور =</a:t>
            </a:r>
            <a:endParaRPr lang="en-US" sz="2000" b="1"/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4716463" y="4724400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× الارتفاع</a:t>
            </a:r>
            <a:endParaRPr lang="en-US" sz="2000" b="1"/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5795963" y="5513388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6 × 6 =</a:t>
            </a:r>
            <a:endParaRPr lang="en-US" sz="2000" b="1"/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4716463" y="552926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36 قدم مكعبة</a:t>
            </a:r>
            <a:endParaRPr lang="en-US" sz="2000" b="1"/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011863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مستطيل</a:t>
            </a:r>
            <a:endParaRPr lang="en-US" sz="2000" b="1">
              <a:solidFill>
                <a:srgbClr val="FF0000"/>
              </a:solidFill>
            </a:endParaRPr>
          </a:p>
        </p:txBody>
      </p:sp>
      <p:grpSp>
        <p:nvGrpSpPr>
          <p:cNvPr id="52240" name="Group 16"/>
          <p:cNvGrpSpPr>
            <a:grpSpLocks noChangeAspect="1"/>
          </p:cNvGrpSpPr>
          <p:nvPr/>
        </p:nvGrpSpPr>
        <p:grpSpPr bwMode="auto">
          <a:xfrm>
            <a:off x="5076825" y="1009650"/>
            <a:ext cx="3556000" cy="452438"/>
            <a:chOff x="3198" y="618"/>
            <a:chExt cx="2240" cy="285"/>
          </a:xfrm>
        </p:grpSpPr>
        <p:sp>
          <p:nvSpPr>
            <p:cNvPr id="52241" name="AutoShape 17"/>
            <p:cNvSpPr>
              <a:spLocks noChangeAspect="1" noChangeArrowheads="1" noTextEdit="1"/>
            </p:cNvSpPr>
            <p:nvPr/>
          </p:nvSpPr>
          <p:spPr bwMode="auto">
            <a:xfrm>
              <a:off x="3198" y="618"/>
              <a:ext cx="224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52242" name="Picture 1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618"/>
              <a:ext cx="2251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5651500" y="2779713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 × 2 =</a:t>
            </a:r>
            <a:endParaRPr lang="en-US" sz="2000" b="1"/>
          </a:p>
        </p:txBody>
      </p:sp>
      <p:pic>
        <p:nvPicPr>
          <p:cNvPr id="52245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78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6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76363"/>
            <a:ext cx="191293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04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8" grpId="0" animBg="1"/>
      <p:bldP spid="52229" grpId="0"/>
      <p:bldP spid="52230" grpId="0"/>
      <p:bldP spid="52231" grpId="0"/>
      <p:bldP spid="52232" grpId="0"/>
      <p:bldP spid="52233" grpId="0" animBg="1"/>
      <p:bldP spid="52234" grpId="0"/>
      <p:bldP spid="52235" grpId="0"/>
      <p:bldP spid="52236" grpId="0"/>
      <p:bldP spid="52237" grpId="0"/>
      <p:bldP spid="52238" grpId="0"/>
      <p:bldP spid="5224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188913"/>
            <a:ext cx="3051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3924300" y="873125"/>
            <a:ext cx="489585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427538" y="1987550"/>
            <a:ext cx="4248150" cy="2089150"/>
          </a:xfrm>
          <a:prstGeom prst="rect">
            <a:avLst/>
          </a:prstGeom>
          <a:solidFill>
            <a:srgbClr val="993366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948488" y="27797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392613" y="2794000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38.5 م2</a:t>
            </a:r>
            <a:endParaRPr lang="en-US" sz="2000" b="1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451725" y="3441700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478588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14 م</a:t>
            </a:r>
            <a:endParaRPr lang="en-US" sz="2000" b="1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2555875" y="4437063"/>
            <a:ext cx="6119813" cy="1800225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6948488" y="47228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المنشور =</a:t>
            </a:r>
            <a:endParaRPr lang="en-US" sz="2000" b="1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4716463" y="4724400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× الارتفاع</a:t>
            </a:r>
            <a:endParaRPr lang="en-US" sz="2000" b="1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5616575" y="5513388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38.5 × 14 =</a:t>
            </a:r>
            <a:endParaRPr lang="en-US" sz="2000" b="1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4175125" y="5514975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539 م3</a:t>
            </a:r>
            <a:endParaRPr lang="en-US" sz="2000" b="1"/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6011863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مثلث</a:t>
            </a:r>
            <a:endParaRPr lang="en-US" sz="2000" b="1">
              <a:solidFill>
                <a:srgbClr val="FF0000"/>
              </a:solidFill>
            </a:endParaRPr>
          </a:p>
        </p:txBody>
      </p:sp>
      <p:grpSp>
        <p:nvGrpSpPr>
          <p:cNvPr id="53263" name="Group 15"/>
          <p:cNvGrpSpPr>
            <a:grpSpLocks/>
          </p:cNvGrpSpPr>
          <p:nvPr/>
        </p:nvGrpSpPr>
        <p:grpSpPr bwMode="auto">
          <a:xfrm>
            <a:off x="5292725" y="2652713"/>
            <a:ext cx="1728788" cy="719137"/>
            <a:chOff x="3424" y="1671"/>
            <a:chExt cx="999" cy="453"/>
          </a:xfrm>
        </p:grpSpPr>
        <p:sp>
          <p:nvSpPr>
            <p:cNvPr id="53264" name="Text Box 16"/>
            <p:cNvSpPr txBox="1">
              <a:spLocks noChangeArrowheads="1"/>
            </p:cNvSpPr>
            <p:nvPr/>
          </p:nvSpPr>
          <p:spPr bwMode="auto">
            <a:xfrm>
              <a:off x="3424" y="1751"/>
              <a:ext cx="9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× 11 × 7 =</a:t>
              </a:r>
              <a:endParaRPr lang="en-US" sz="2000" b="1"/>
            </a:p>
          </p:txBody>
        </p:sp>
        <p:grpSp>
          <p:nvGrpSpPr>
            <p:cNvPr id="53265" name="Group 17"/>
            <p:cNvGrpSpPr>
              <a:grpSpLocks/>
            </p:cNvGrpSpPr>
            <p:nvPr/>
          </p:nvGrpSpPr>
          <p:grpSpPr bwMode="auto">
            <a:xfrm>
              <a:off x="4209" y="1671"/>
              <a:ext cx="182" cy="453"/>
              <a:chOff x="975" y="3090"/>
              <a:chExt cx="182" cy="453"/>
            </a:xfrm>
          </p:grpSpPr>
          <p:sp>
            <p:nvSpPr>
              <p:cNvPr id="53266" name="Text Box 18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53267" name="Line 19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268" name="Text Box 20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grpSp>
        <p:nvGrpSpPr>
          <p:cNvPr id="53269" name="Group 21"/>
          <p:cNvGrpSpPr>
            <a:grpSpLocks noChangeAspect="1"/>
          </p:cNvGrpSpPr>
          <p:nvPr/>
        </p:nvGrpSpPr>
        <p:grpSpPr bwMode="auto">
          <a:xfrm>
            <a:off x="5076825" y="1009650"/>
            <a:ext cx="3556000" cy="452438"/>
            <a:chOff x="3198" y="618"/>
            <a:chExt cx="2240" cy="285"/>
          </a:xfrm>
        </p:grpSpPr>
        <p:sp>
          <p:nvSpPr>
            <p:cNvPr id="53270" name="AutoShape 22"/>
            <p:cNvSpPr>
              <a:spLocks noChangeAspect="1" noChangeArrowheads="1" noTextEdit="1"/>
            </p:cNvSpPr>
            <p:nvPr/>
          </p:nvSpPr>
          <p:spPr bwMode="auto">
            <a:xfrm>
              <a:off x="3198" y="618"/>
              <a:ext cx="224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53271" name="Picture 2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618"/>
              <a:ext cx="2251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27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700213"/>
            <a:ext cx="233997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5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78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59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3" grpId="0"/>
      <p:bldP spid="53254" grpId="0"/>
      <p:bldP spid="53255" grpId="0"/>
      <p:bldP spid="53256" grpId="0"/>
      <p:bldP spid="53257" grpId="0" animBg="1"/>
      <p:bldP spid="53258" grpId="0"/>
      <p:bldP spid="53259" grpId="0"/>
      <p:bldP spid="53260" grpId="0"/>
      <p:bldP spid="53261" grpId="0"/>
      <p:bldP spid="5326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88913"/>
            <a:ext cx="3051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3455988" y="873125"/>
            <a:ext cx="5364162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أُهدي بيت الدمية المجاور لأخت منال الصغرى . فما حجمه ؟</a:t>
            </a:r>
            <a:r>
              <a:rPr lang="en-US" sz="2000"/>
              <a:t> 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4716463" y="2130425"/>
            <a:ext cx="4211637" cy="1727200"/>
          </a:xfrm>
          <a:prstGeom prst="rect">
            <a:avLst/>
          </a:prstGeom>
          <a:solidFill>
            <a:srgbClr val="993366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704138" y="3209925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731000" y="3230563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15 م</a:t>
            </a:r>
            <a:endParaRPr lang="en-US" sz="2000" b="1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716463" y="3967163"/>
            <a:ext cx="4211637" cy="1800225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7200900" y="4252913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المنشور =</a:t>
            </a:r>
            <a:endParaRPr lang="en-US" sz="2000" b="1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4968875" y="4254500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× الارتفاع</a:t>
            </a:r>
            <a:endParaRPr lang="en-US" sz="2000" b="1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6048375" y="5043488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306 × 15 =</a:t>
            </a:r>
            <a:endParaRPr lang="en-US" sz="2000" b="1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4895850" y="5059363"/>
            <a:ext cx="1189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4590 م3</a:t>
            </a:r>
            <a:endParaRPr lang="en-US" sz="2000" b="1"/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5472113" y="2238375"/>
            <a:ext cx="3349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قاعدة المنشور الثلاثي على شكل </a:t>
            </a:r>
            <a:r>
              <a:rPr lang="ar-SA" sz="2000" b="1">
                <a:solidFill>
                  <a:srgbClr val="FF0000"/>
                </a:solidFill>
              </a:rPr>
              <a:t>مثلث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682625" y="2132013"/>
            <a:ext cx="3887788" cy="1727200"/>
          </a:xfrm>
          <a:prstGeom prst="rect">
            <a:avLst/>
          </a:prstGeom>
          <a:solidFill>
            <a:srgbClr val="993366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843213" y="2744788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539750" y="2759075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510 م2</a:t>
            </a:r>
            <a:endParaRPr lang="en-US" sz="2000" b="1"/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3346450" y="3211513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2373313" y="3232150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20 م</a:t>
            </a:r>
            <a:endParaRPr lang="en-US" sz="2000" b="1"/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574675" y="3968750"/>
            <a:ext cx="3995738" cy="1800225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2843213" y="425450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المنشور =</a:t>
            </a:r>
            <a:endParaRPr lang="en-US" sz="2000" b="1"/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611188" y="4256088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× الارتفاع</a:t>
            </a:r>
            <a:endParaRPr lang="en-US" sz="2000" b="1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1690688" y="5045075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510 × 20 =</a:t>
            </a:r>
            <a:endParaRPr lang="en-US" sz="2000" b="1"/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395288" y="5060950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10200 م3</a:t>
            </a:r>
            <a:endParaRPr lang="en-US" sz="2000" b="1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719138" y="2239963"/>
            <a:ext cx="3744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قاعدة المنشور الرباعي على شكل </a:t>
            </a:r>
            <a:r>
              <a:rPr lang="ar-SA" sz="2000" b="1">
                <a:solidFill>
                  <a:srgbClr val="FF0000"/>
                </a:solidFill>
              </a:rPr>
              <a:t>مستطيل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1546225" y="2744788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34 × 15 =</a:t>
            </a:r>
            <a:endParaRPr lang="en-US" sz="2000" b="1"/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7235825" y="2690813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4572000" y="2705100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306 م2</a:t>
            </a:r>
            <a:endParaRPr lang="en-US" sz="2000" b="1"/>
          </a:p>
        </p:txBody>
      </p:sp>
      <p:grpSp>
        <p:nvGrpSpPr>
          <p:cNvPr id="54313" name="Group 41"/>
          <p:cNvGrpSpPr>
            <a:grpSpLocks/>
          </p:cNvGrpSpPr>
          <p:nvPr/>
        </p:nvGrpSpPr>
        <p:grpSpPr bwMode="auto">
          <a:xfrm>
            <a:off x="5435600" y="2563813"/>
            <a:ext cx="1873250" cy="719137"/>
            <a:chOff x="3424" y="1615"/>
            <a:chExt cx="1180" cy="453"/>
          </a:xfrm>
        </p:grpSpPr>
        <p:sp>
          <p:nvSpPr>
            <p:cNvPr id="54301" name="Text Box 29"/>
            <p:cNvSpPr txBox="1">
              <a:spLocks noChangeArrowheads="1"/>
            </p:cNvSpPr>
            <p:nvPr/>
          </p:nvSpPr>
          <p:spPr bwMode="auto">
            <a:xfrm>
              <a:off x="3424" y="1695"/>
              <a:ext cx="1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× 34 × 18 =</a:t>
              </a:r>
              <a:endParaRPr lang="en-US" sz="2000" b="1"/>
            </a:p>
          </p:txBody>
        </p:sp>
        <p:grpSp>
          <p:nvGrpSpPr>
            <p:cNvPr id="54302" name="Group 30"/>
            <p:cNvGrpSpPr>
              <a:grpSpLocks/>
            </p:cNvGrpSpPr>
            <p:nvPr/>
          </p:nvGrpSpPr>
          <p:grpSpPr bwMode="auto">
            <a:xfrm>
              <a:off x="4390" y="1615"/>
              <a:ext cx="182" cy="453"/>
              <a:chOff x="975" y="3090"/>
              <a:chExt cx="182" cy="453"/>
            </a:xfrm>
          </p:grpSpPr>
          <p:sp>
            <p:nvSpPr>
              <p:cNvPr id="54303" name="Text Box 31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54304" name="Line 32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305" name="Text Box 33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54306" name="Rectangle 34"/>
          <p:cNvSpPr>
            <a:spLocks noChangeArrowheads="1"/>
          </p:cNvSpPr>
          <p:nvPr/>
        </p:nvSpPr>
        <p:spPr bwMode="auto">
          <a:xfrm>
            <a:off x="2411413" y="5949950"/>
            <a:ext cx="5327650" cy="755650"/>
          </a:xfrm>
          <a:prstGeom prst="rect">
            <a:avLst/>
          </a:prstGeom>
          <a:solidFill>
            <a:srgbClr val="CCFF33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4307" name="Text Box 35"/>
          <p:cNvSpPr txBox="1">
            <a:spLocks noChangeArrowheads="1"/>
          </p:cNvSpPr>
          <p:nvPr/>
        </p:nvSpPr>
        <p:spPr bwMode="auto">
          <a:xfrm>
            <a:off x="6156325" y="6122988"/>
            <a:ext cx="1404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البيت =</a:t>
            </a:r>
            <a:endParaRPr lang="en-US" sz="2000" b="1"/>
          </a:p>
        </p:txBody>
      </p:sp>
      <p:sp>
        <p:nvSpPr>
          <p:cNvPr id="54308" name="Text Box 36"/>
          <p:cNvSpPr txBox="1">
            <a:spLocks noChangeArrowheads="1"/>
          </p:cNvSpPr>
          <p:nvPr/>
        </p:nvSpPr>
        <p:spPr bwMode="auto">
          <a:xfrm>
            <a:off x="4391025" y="6122988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4590 + 10200 =</a:t>
            </a:r>
            <a:endParaRPr lang="en-US" sz="2000" b="1"/>
          </a:p>
        </p:txBody>
      </p:sp>
      <p:sp>
        <p:nvSpPr>
          <p:cNvPr id="54309" name="Text Box 37"/>
          <p:cNvSpPr txBox="1">
            <a:spLocks noChangeArrowheads="1"/>
          </p:cNvSpPr>
          <p:nvPr/>
        </p:nvSpPr>
        <p:spPr bwMode="auto">
          <a:xfrm>
            <a:off x="3094038" y="6122988"/>
            <a:ext cx="1441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14790 م3</a:t>
            </a:r>
            <a:endParaRPr lang="en-US" sz="2000" b="1"/>
          </a:p>
        </p:txBody>
      </p:sp>
      <p:pic>
        <p:nvPicPr>
          <p:cNvPr id="54311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78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12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21955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12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4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4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0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7" dur="1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0" dur="10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7" grpId="0" animBg="1"/>
      <p:bldP spid="54278" grpId="0"/>
      <p:bldP spid="54279" grpId="0"/>
      <p:bldP spid="54280" grpId="0" animBg="1"/>
      <p:bldP spid="54281" grpId="0"/>
      <p:bldP spid="54282" grpId="0"/>
      <p:bldP spid="54283" grpId="0"/>
      <p:bldP spid="54284" grpId="0"/>
      <p:bldP spid="54285" grpId="0"/>
      <p:bldP spid="54286" grpId="0" animBg="1"/>
      <p:bldP spid="54287" grpId="0"/>
      <p:bldP spid="54288" grpId="0"/>
      <p:bldP spid="54289" grpId="0"/>
      <p:bldP spid="54290" grpId="0"/>
      <p:bldP spid="54291" grpId="0" animBg="1"/>
      <p:bldP spid="54292" grpId="0"/>
      <p:bldP spid="54293" grpId="0"/>
      <p:bldP spid="54294" grpId="0"/>
      <p:bldP spid="54295" grpId="0"/>
      <p:bldP spid="54296" grpId="0"/>
      <p:bldP spid="54297" grpId="0"/>
      <p:bldP spid="54298" grpId="0"/>
      <p:bldP spid="54299" grpId="0"/>
      <p:bldP spid="54306" grpId="0" animBg="1"/>
      <p:bldP spid="54307" grpId="0"/>
      <p:bldP spid="54308" grpId="0"/>
      <p:bldP spid="543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80963"/>
            <a:ext cx="3006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1763713" y="873125"/>
            <a:ext cx="705643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8677" name="Group 5"/>
          <p:cNvGrpSpPr>
            <a:grpSpLocks noChangeAspect="1"/>
          </p:cNvGrpSpPr>
          <p:nvPr/>
        </p:nvGrpSpPr>
        <p:grpSpPr bwMode="auto">
          <a:xfrm>
            <a:off x="2051050" y="981075"/>
            <a:ext cx="6596063" cy="468313"/>
            <a:chOff x="1292" y="640"/>
            <a:chExt cx="4155" cy="295"/>
          </a:xfrm>
        </p:grpSpPr>
        <p:sp>
          <p:nvSpPr>
            <p:cNvPr id="28678" name="AutoShape 6"/>
            <p:cNvSpPr>
              <a:spLocks noChangeAspect="1" noChangeArrowheads="1" noTextEdit="1"/>
            </p:cNvSpPr>
            <p:nvPr/>
          </p:nvSpPr>
          <p:spPr bwMode="auto">
            <a:xfrm>
              <a:off x="1292" y="640"/>
              <a:ext cx="4155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28679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640"/>
              <a:ext cx="416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364163" y="1917700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الشكل مقسم إلى نصف دائرة ومستطيل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667625" y="32115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م </a:t>
            </a:r>
            <a:r>
              <a:rPr lang="ar-SA" sz="2000" b="1"/>
              <a:t>=</a:t>
            </a:r>
            <a:endParaRPr lang="en-US" sz="2000" b="1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940425" y="4256088"/>
            <a:ext cx="205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</a:t>
            </a:r>
            <a:r>
              <a:rPr lang="ar-SA" sz="2000" b="1">
                <a:solidFill>
                  <a:srgbClr val="006600"/>
                </a:solidFill>
              </a:rPr>
              <a:t>88.3 قدما مربعة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3887788" y="32115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م </a:t>
            </a:r>
            <a:r>
              <a:rPr lang="ar-SA" sz="2000" b="1"/>
              <a:t>=</a:t>
            </a:r>
            <a:endParaRPr lang="en-US" sz="2000" b="1"/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2376488" y="3248025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الطول × العرض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2590800" y="3751263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FF0000"/>
                </a:solidFill>
              </a:rPr>
              <a:t>15 ×</a:t>
            </a:r>
            <a:r>
              <a:rPr lang="ar-SA" sz="2000" b="1"/>
              <a:t> </a:t>
            </a:r>
            <a:r>
              <a:rPr lang="ar-SA" sz="2000" b="1">
                <a:solidFill>
                  <a:srgbClr val="FF0000"/>
                </a:solidFill>
              </a:rPr>
              <a:t>7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2339975" y="4256088"/>
            <a:ext cx="187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FF0000"/>
                </a:solidFill>
              </a:rPr>
              <a:t>105 قدما مربعة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6264275" y="2528888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مساحة نصف الدائرة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2700338" y="2600325"/>
            <a:ext cx="1801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مساحة المستطيل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7127875" y="5445125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الشكل =</a:t>
            </a:r>
            <a:endParaRPr lang="en-US" sz="2000" b="1"/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5616575" y="5480050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88.3</a:t>
            </a:r>
            <a:r>
              <a:rPr lang="ar-SA" sz="2000" b="1"/>
              <a:t> + </a:t>
            </a:r>
            <a:r>
              <a:rPr lang="ar-SA" sz="2000" b="1">
                <a:solidFill>
                  <a:srgbClr val="FF0000"/>
                </a:solidFill>
              </a:rPr>
              <a:t>105</a:t>
            </a:r>
            <a:r>
              <a:rPr lang="ar-SA" sz="2000" b="1"/>
              <a:t> =</a:t>
            </a:r>
            <a:endParaRPr lang="en-US" sz="2000" b="1"/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3887788" y="5480050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193.3 قدما مربعة</a:t>
            </a:r>
            <a:endParaRPr lang="en-US" sz="2000" b="1"/>
          </a:p>
        </p:txBody>
      </p:sp>
      <p:pic>
        <p:nvPicPr>
          <p:cNvPr id="28696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709" name="Group 37"/>
          <p:cNvGrpSpPr>
            <a:grpSpLocks/>
          </p:cNvGrpSpPr>
          <p:nvPr/>
        </p:nvGrpSpPr>
        <p:grpSpPr bwMode="auto">
          <a:xfrm>
            <a:off x="6567488" y="3090863"/>
            <a:ext cx="1173162" cy="700087"/>
            <a:chOff x="2948" y="2309"/>
            <a:chExt cx="739" cy="441"/>
          </a:xfrm>
        </p:grpSpPr>
        <p:grpSp>
          <p:nvGrpSpPr>
            <p:cNvPr id="28703" name="Group 31"/>
            <p:cNvGrpSpPr>
              <a:grpSpLocks/>
            </p:cNvGrpSpPr>
            <p:nvPr/>
          </p:nvGrpSpPr>
          <p:grpSpPr bwMode="auto">
            <a:xfrm>
              <a:off x="3438" y="2309"/>
              <a:ext cx="249" cy="441"/>
              <a:chOff x="3438" y="2309"/>
              <a:chExt cx="249" cy="441"/>
            </a:xfrm>
          </p:grpSpPr>
          <p:sp>
            <p:nvSpPr>
              <p:cNvPr id="28700" name="Text Box 28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28701" name="Line 29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02" name="Text Box 30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  <p:sp>
          <p:nvSpPr>
            <p:cNvPr id="28704" name="Text Box 32"/>
            <p:cNvSpPr txBox="1">
              <a:spLocks noChangeArrowheads="1"/>
            </p:cNvSpPr>
            <p:nvPr/>
          </p:nvSpPr>
          <p:spPr bwMode="auto">
            <a:xfrm>
              <a:off x="2948" y="2386"/>
              <a:ext cx="5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rgbClr val="006600"/>
                  </a:solidFill>
                </a:rPr>
                <a:t>ط نـق2</a:t>
              </a:r>
              <a:endParaRPr lang="en-US" sz="20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28710" name="Group 38"/>
          <p:cNvGrpSpPr>
            <a:grpSpLocks/>
          </p:cNvGrpSpPr>
          <p:nvPr/>
        </p:nvGrpSpPr>
        <p:grpSpPr bwMode="auto">
          <a:xfrm>
            <a:off x="5402263" y="3630613"/>
            <a:ext cx="2590800" cy="700087"/>
            <a:chOff x="3198" y="2287"/>
            <a:chExt cx="1632" cy="441"/>
          </a:xfrm>
        </p:grpSpPr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3198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=      </a:t>
              </a:r>
              <a:r>
                <a:rPr lang="ar-SA" sz="2000" b="1">
                  <a:solidFill>
                    <a:srgbClr val="006600"/>
                  </a:solidFill>
                </a:rPr>
                <a:t>×</a:t>
              </a:r>
              <a:r>
                <a:rPr lang="ar-SA" sz="2000" b="1"/>
                <a:t> </a:t>
              </a:r>
              <a:r>
                <a:rPr lang="ar-SA" sz="2000" b="1">
                  <a:solidFill>
                    <a:srgbClr val="006600"/>
                  </a:solidFill>
                </a:rPr>
                <a:t>3.14 × ( 7.5 )</a:t>
              </a:r>
              <a:r>
                <a:rPr lang="ar-SA" sz="2800" b="1" baseline="30000">
                  <a:solidFill>
                    <a:srgbClr val="006600"/>
                  </a:solidFill>
                </a:rPr>
                <a:t>2</a:t>
              </a:r>
              <a:endParaRPr lang="en-US" sz="28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28705" name="Group 33"/>
            <p:cNvGrpSpPr>
              <a:grpSpLocks/>
            </p:cNvGrpSpPr>
            <p:nvPr/>
          </p:nvGrpSpPr>
          <p:grpSpPr bwMode="auto">
            <a:xfrm>
              <a:off x="4400" y="2287"/>
              <a:ext cx="249" cy="441"/>
              <a:chOff x="3438" y="2309"/>
              <a:chExt cx="249" cy="441"/>
            </a:xfrm>
          </p:grpSpPr>
          <p:sp>
            <p:nvSpPr>
              <p:cNvPr id="28706" name="Text Box 34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28707" name="Line 35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08" name="Text Box 36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41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81" grpId="0"/>
      <p:bldP spid="28682" grpId="0"/>
      <p:bldP spid="28685" grpId="0"/>
      <p:bldP spid="28686" grpId="0"/>
      <p:bldP spid="28687" grpId="0"/>
      <p:bldP spid="28688" grpId="0"/>
      <p:bldP spid="28689" grpId="0"/>
      <p:bldP spid="28690" grpId="0"/>
      <p:bldP spid="28691" grpId="0"/>
      <p:bldP spid="28692" grpId="0"/>
      <p:bldP spid="28693" grpId="0"/>
      <p:bldP spid="2869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11" name="Picture 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88913"/>
            <a:ext cx="3051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2" name="AutoShape 28" descr="ورق معاد تصنيعه"/>
          <p:cNvSpPr>
            <a:spLocks noChangeArrowheads="1"/>
          </p:cNvSpPr>
          <p:nvPr/>
        </p:nvSpPr>
        <p:spPr bwMode="auto">
          <a:xfrm>
            <a:off x="7704138" y="981075"/>
            <a:ext cx="1296987" cy="684213"/>
          </a:xfrm>
          <a:prstGeom prst="can">
            <a:avLst>
              <a:gd name="adj" fmla="val 25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400" b="1"/>
              <a:t>الأسطوانة</a:t>
            </a:r>
            <a:endParaRPr lang="en-US" sz="2400" b="1"/>
          </a:p>
        </p:txBody>
      </p:sp>
      <p:sp>
        <p:nvSpPr>
          <p:cNvPr id="42013" name="AutoShape 29" descr="رق"/>
          <p:cNvSpPr>
            <a:spLocks noChangeArrowheads="1"/>
          </p:cNvSpPr>
          <p:nvPr/>
        </p:nvSpPr>
        <p:spPr bwMode="auto">
          <a:xfrm>
            <a:off x="287338" y="981075"/>
            <a:ext cx="7237412" cy="684213"/>
          </a:xfrm>
          <a:prstGeom prst="can">
            <a:avLst>
              <a:gd name="adj" fmla="val 16704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400" b="1"/>
              <a:t>مجسم قاعدتاه دائرتان متطابقتان ومتوازيتان متصلتان معا بجانب منحنٍ .</a:t>
            </a:r>
            <a:endParaRPr lang="en-US" sz="2400" b="1"/>
          </a:p>
        </p:txBody>
      </p:sp>
      <p:sp>
        <p:nvSpPr>
          <p:cNvPr id="42014" name="AutoShape 30"/>
          <p:cNvSpPr>
            <a:spLocks noChangeArrowheads="1"/>
          </p:cNvSpPr>
          <p:nvPr/>
        </p:nvSpPr>
        <p:spPr bwMode="auto">
          <a:xfrm>
            <a:off x="935038" y="3068638"/>
            <a:ext cx="1296987" cy="1873250"/>
          </a:xfrm>
          <a:prstGeom prst="can">
            <a:avLst>
              <a:gd name="adj" fmla="val 36108"/>
            </a:avLst>
          </a:prstGeom>
          <a:solidFill>
            <a:srgbClr val="FF5050">
              <a:alpha val="27000"/>
            </a:srgb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42015" name="Oval 31"/>
          <p:cNvSpPr>
            <a:spLocks noChangeArrowheads="1"/>
          </p:cNvSpPr>
          <p:nvPr/>
        </p:nvSpPr>
        <p:spPr bwMode="auto">
          <a:xfrm>
            <a:off x="935038" y="3068638"/>
            <a:ext cx="1296987" cy="468312"/>
          </a:xfrm>
          <a:prstGeom prst="ellipse">
            <a:avLst/>
          </a:prstGeom>
          <a:solidFill>
            <a:srgbClr val="FF5050">
              <a:alpha val="28000"/>
            </a:srgbClr>
          </a:solidFill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400" b="1"/>
              <a:t>قاعدة</a:t>
            </a:r>
            <a:endParaRPr lang="en-US" sz="2400" b="1"/>
          </a:p>
        </p:txBody>
      </p:sp>
      <p:sp>
        <p:nvSpPr>
          <p:cNvPr id="42016" name="Oval 32"/>
          <p:cNvSpPr>
            <a:spLocks noChangeArrowheads="1"/>
          </p:cNvSpPr>
          <p:nvPr/>
        </p:nvSpPr>
        <p:spPr bwMode="auto">
          <a:xfrm>
            <a:off x="935038" y="4473575"/>
            <a:ext cx="1296987" cy="468313"/>
          </a:xfrm>
          <a:prstGeom prst="ellipse">
            <a:avLst/>
          </a:prstGeom>
          <a:solidFill>
            <a:srgbClr val="FF5050">
              <a:alpha val="28000"/>
            </a:srgbClr>
          </a:solidFill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400" b="1"/>
              <a:t>قاعدة</a:t>
            </a:r>
            <a:endParaRPr lang="en-US" sz="2400" b="1"/>
          </a:p>
        </p:txBody>
      </p:sp>
      <p:grpSp>
        <p:nvGrpSpPr>
          <p:cNvPr id="42021" name="Group 37"/>
          <p:cNvGrpSpPr>
            <a:grpSpLocks/>
          </p:cNvGrpSpPr>
          <p:nvPr/>
        </p:nvGrpSpPr>
        <p:grpSpPr bwMode="auto">
          <a:xfrm>
            <a:off x="2232025" y="3573463"/>
            <a:ext cx="1187450" cy="684212"/>
            <a:chOff x="1656" y="2251"/>
            <a:chExt cx="748" cy="431"/>
          </a:xfrm>
        </p:grpSpPr>
        <p:sp>
          <p:nvSpPr>
            <p:cNvPr id="42017" name="Text Box 33"/>
            <p:cNvSpPr txBox="1">
              <a:spLocks noChangeArrowheads="1"/>
            </p:cNvSpPr>
            <p:nvPr/>
          </p:nvSpPr>
          <p:spPr bwMode="auto">
            <a:xfrm>
              <a:off x="1860" y="2394"/>
              <a:ext cx="5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/>
                <a:t>ارتفاع</a:t>
              </a:r>
              <a:endParaRPr lang="en-US" sz="2400" b="1"/>
            </a:p>
          </p:txBody>
        </p:sp>
        <p:sp>
          <p:nvSpPr>
            <p:cNvPr id="42018" name="Line 34"/>
            <p:cNvSpPr>
              <a:spLocks noChangeShapeType="1"/>
            </p:cNvSpPr>
            <p:nvPr/>
          </p:nvSpPr>
          <p:spPr bwMode="auto">
            <a:xfrm flipH="1">
              <a:off x="1656" y="2553"/>
              <a:ext cx="24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2020" name="Text Box 36"/>
            <p:cNvSpPr txBox="1">
              <a:spLocks noChangeArrowheads="1"/>
            </p:cNvSpPr>
            <p:nvPr/>
          </p:nvSpPr>
          <p:spPr bwMode="auto">
            <a:xfrm>
              <a:off x="1701" y="2251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/>
                <a:t>ع</a:t>
              </a:r>
              <a:endParaRPr lang="en-US" sz="2400" b="1"/>
            </a:p>
          </p:txBody>
        </p:sp>
      </p:grp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6877050" y="3908425"/>
            <a:ext cx="197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حجم الأسطوانة =</a:t>
            </a:r>
            <a:endParaRPr lang="en-US" sz="2400" b="1"/>
          </a:p>
        </p:txBody>
      </p:sp>
      <p:sp>
        <p:nvSpPr>
          <p:cNvPr id="42023" name="Text Box 39"/>
          <p:cNvSpPr txBox="1">
            <a:spLocks noChangeArrowheads="1"/>
          </p:cNvSpPr>
          <p:nvPr/>
        </p:nvSpPr>
        <p:spPr bwMode="auto">
          <a:xfrm>
            <a:off x="5364163" y="3908425"/>
            <a:ext cx="1655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مساحة القاعدة</a:t>
            </a:r>
            <a:endParaRPr lang="en-US" sz="2400" b="1"/>
          </a:p>
        </p:txBody>
      </p:sp>
      <p:sp>
        <p:nvSpPr>
          <p:cNvPr id="42024" name="Text Box 40"/>
          <p:cNvSpPr txBox="1">
            <a:spLocks noChangeArrowheads="1"/>
          </p:cNvSpPr>
          <p:nvPr/>
        </p:nvSpPr>
        <p:spPr bwMode="auto">
          <a:xfrm>
            <a:off x="5148263" y="3908425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×</a:t>
            </a:r>
            <a:endParaRPr lang="en-US" sz="2400" b="1"/>
          </a:p>
        </p:txBody>
      </p:sp>
      <p:sp>
        <p:nvSpPr>
          <p:cNvPr id="42025" name="Text Box 41"/>
          <p:cNvSpPr txBox="1">
            <a:spLocks noChangeArrowheads="1"/>
          </p:cNvSpPr>
          <p:nvPr/>
        </p:nvSpPr>
        <p:spPr bwMode="auto">
          <a:xfrm>
            <a:off x="4211638" y="3908425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الارتفاع</a:t>
            </a:r>
            <a:endParaRPr lang="en-US" sz="2400" b="1"/>
          </a:p>
        </p:txBody>
      </p:sp>
      <p:sp>
        <p:nvSpPr>
          <p:cNvPr id="42026" name="Text Box 42"/>
          <p:cNvSpPr txBox="1">
            <a:spLocks noChangeArrowheads="1"/>
          </p:cNvSpPr>
          <p:nvPr/>
        </p:nvSpPr>
        <p:spPr bwMode="auto">
          <a:xfrm>
            <a:off x="5580063" y="2276475"/>
            <a:ext cx="190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مساحة القاعدة =</a:t>
            </a:r>
            <a:endParaRPr lang="en-US" sz="2400" b="1"/>
          </a:p>
        </p:txBody>
      </p:sp>
      <p:sp>
        <p:nvSpPr>
          <p:cNvPr id="42027" name="Text Box 43"/>
          <p:cNvSpPr txBox="1">
            <a:spLocks noChangeArrowheads="1"/>
          </p:cNvSpPr>
          <p:nvPr/>
        </p:nvSpPr>
        <p:spPr bwMode="auto">
          <a:xfrm>
            <a:off x="4679950" y="2276475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ط نـق2</a:t>
            </a:r>
            <a:endParaRPr lang="en-US" sz="2400" b="1"/>
          </a:p>
        </p:txBody>
      </p:sp>
      <p:sp>
        <p:nvSpPr>
          <p:cNvPr id="42028" name="Text Box 44"/>
          <p:cNvSpPr txBox="1">
            <a:spLocks noChangeArrowheads="1"/>
          </p:cNvSpPr>
          <p:nvPr/>
        </p:nvSpPr>
        <p:spPr bwMode="auto">
          <a:xfrm>
            <a:off x="6264275" y="2827338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الارتفاع =</a:t>
            </a:r>
            <a:endParaRPr lang="en-US" sz="2400" b="1"/>
          </a:p>
        </p:txBody>
      </p:sp>
      <p:sp>
        <p:nvSpPr>
          <p:cNvPr id="42029" name="Text Box 45"/>
          <p:cNvSpPr txBox="1">
            <a:spLocks noChangeArrowheads="1"/>
          </p:cNvSpPr>
          <p:nvPr/>
        </p:nvSpPr>
        <p:spPr bwMode="auto">
          <a:xfrm>
            <a:off x="6011863" y="2827338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ع</a:t>
            </a:r>
            <a:endParaRPr lang="en-US" sz="2400" b="1"/>
          </a:p>
        </p:txBody>
      </p:sp>
      <p:sp>
        <p:nvSpPr>
          <p:cNvPr id="42030" name="Text Box 46"/>
          <p:cNvSpPr txBox="1">
            <a:spLocks noChangeArrowheads="1"/>
          </p:cNvSpPr>
          <p:nvPr/>
        </p:nvSpPr>
        <p:spPr bwMode="auto">
          <a:xfrm>
            <a:off x="7956550" y="2492375"/>
            <a:ext cx="935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b="1">
                <a:solidFill>
                  <a:srgbClr val="FF5050"/>
                </a:solidFill>
              </a:rPr>
              <a:t>ولكن</a:t>
            </a:r>
            <a:endParaRPr lang="en-US" sz="3600" b="1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1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2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2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5 0.23612 " pathEditMode="relative" ptsTypes="AA">
                                      <p:cBhvr>
                                        <p:cTn id="105" dur="2000" fill="hold"/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4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16 L -0.13003 0.15102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2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7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1000"/>
                                        <p:tgtEl>
                                          <p:spTgt spid="42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42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2" grpId="0" animBg="1"/>
      <p:bldP spid="42013" grpId="0" animBg="1"/>
      <p:bldP spid="42014" grpId="0" animBg="1"/>
      <p:bldP spid="42015" grpId="0" animBg="1"/>
      <p:bldP spid="42016" grpId="0" animBg="1"/>
      <p:bldP spid="42022" grpId="0"/>
      <p:bldP spid="42023" grpId="0"/>
      <p:bldP spid="42023" grpId="1"/>
      <p:bldP spid="42024" grpId="0"/>
      <p:bldP spid="42025" grpId="0"/>
      <p:bldP spid="42025" grpId="1"/>
      <p:bldP spid="42026" grpId="0"/>
      <p:bldP spid="42027" grpId="0"/>
      <p:bldP spid="42027" grpId="1"/>
      <p:bldP spid="42028" grpId="0"/>
      <p:bldP spid="42029" grpId="0"/>
      <p:bldP spid="42029" grpId="1"/>
      <p:bldP spid="4203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7" name="Picture 1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88913"/>
            <a:ext cx="3051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8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15888"/>
            <a:ext cx="140335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9" name="AutoShape 117"/>
          <p:cNvSpPr>
            <a:spLocks noChangeArrowheads="1"/>
          </p:cNvSpPr>
          <p:nvPr/>
        </p:nvSpPr>
        <p:spPr bwMode="auto">
          <a:xfrm>
            <a:off x="3455988" y="873125"/>
            <a:ext cx="5364162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أوجد حجم الأسطوانة المجاورة ، مقرب الجواب لأقرب عشر .</a:t>
            </a:r>
            <a:endParaRPr lang="en-US" sz="2000"/>
          </a:p>
        </p:txBody>
      </p:sp>
      <p:pic>
        <p:nvPicPr>
          <p:cNvPr id="3190" name="Picture 1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312988"/>
            <a:ext cx="26638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91" name="Text Box 119"/>
          <p:cNvSpPr txBox="1">
            <a:spLocks noChangeArrowheads="1"/>
          </p:cNvSpPr>
          <p:nvPr/>
        </p:nvSpPr>
        <p:spPr bwMode="auto">
          <a:xfrm>
            <a:off x="7200900" y="2420938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الأسطوانة =</a:t>
            </a:r>
            <a:endParaRPr lang="en-US" sz="2000" b="1"/>
          </a:p>
        </p:txBody>
      </p:sp>
      <p:sp>
        <p:nvSpPr>
          <p:cNvPr id="3192" name="Text Box 120"/>
          <p:cNvSpPr txBox="1">
            <a:spLocks noChangeArrowheads="1"/>
          </p:cNvSpPr>
          <p:nvPr/>
        </p:nvSpPr>
        <p:spPr bwMode="auto">
          <a:xfrm>
            <a:off x="6192838" y="2420938"/>
            <a:ext cx="1042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ط نـق2 ع</a:t>
            </a:r>
            <a:endParaRPr lang="en-US" sz="2000" b="1"/>
          </a:p>
        </p:txBody>
      </p:sp>
      <p:sp>
        <p:nvSpPr>
          <p:cNvPr id="3193" name="Text Box 121"/>
          <p:cNvSpPr txBox="1">
            <a:spLocks noChangeArrowheads="1"/>
          </p:cNvSpPr>
          <p:nvPr/>
        </p:nvSpPr>
        <p:spPr bwMode="auto">
          <a:xfrm>
            <a:off x="4824413" y="3103563"/>
            <a:ext cx="2735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3.14 ×  ( 6.5 )</a:t>
            </a:r>
            <a:r>
              <a:rPr lang="ar-SA" sz="2800" b="1" baseline="30000"/>
              <a:t>2</a:t>
            </a:r>
            <a:r>
              <a:rPr lang="ar-SA" sz="2000" b="1"/>
              <a:t> ×  20</a:t>
            </a:r>
            <a:endParaRPr lang="en-US" sz="2000" b="1"/>
          </a:p>
        </p:txBody>
      </p:sp>
      <p:sp>
        <p:nvSpPr>
          <p:cNvPr id="3194" name="Text Box 122"/>
          <p:cNvSpPr txBox="1">
            <a:spLocks noChangeArrowheads="1"/>
          </p:cNvSpPr>
          <p:nvPr/>
        </p:nvSpPr>
        <p:spPr bwMode="auto">
          <a:xfrm>
            <a:off x="4967288" y="3716338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2654.6 سم3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88191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9" grpId="0" animBg="1"/>
      <p:bldP spid="3191" grpId="0"/>
      <p:bldP spid="3192" grpId="0"/>
      <p:bldP spid="3193" grpId="0"/>
      <p:bldP spid="319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88913"/>
            <a:ext cx="3051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576263" y="873125"/>
            <a:ext cx="8243887" cy="129540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7200900" y="2960688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الأسطوانة =</a:t>
            </a:r>
            <a:endParaRPr lang="en-US" sz="2000" b="1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192838" y="2960688"/>
            <a:ext cx="1042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ط نـق2 ع</a:t>
            </a:r>
            <a:endParaRPr lang="en-US" sz="2000" b="1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967288" y="3643313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3.14 × </a:t>
            </a:r>
            <a:r>
              <a:rPr lang="ar-SA" sz="2800" b="1" baseline="30000"/>
              <a:t>2</a:t>
            </a:r>
            <a:r>
              <a:rPr lang="ar-SA" sz="2000" b="1"/>
              <a:t>2 × 7</a:t>
            </a:r>
            <a:endParaRPr lang="en-US" sz="2000" b="1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264275" y="4256088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87.92 </a:t>
            </a: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</a:p>
        </p:txBody>
      </p:sp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309" name="Group 13"/>
          <p:cNvGrpSpPr>
            <a:grpSpLocks noChangeAspect="1"/>
          </p:cNvGrpSpPr>
          <p:nvPr/>
        </p:nvGrpSpPr>
        <p:grpSpPr bwMode="auto">
          <a:xfrm>
            <a:off x="2663825" y="908050"/>
            <a:ext cx="5868988" cy="541338"/>
            <a:chOff x="1678" y="640"/>
            <a:chExt cx="3697" cy="341"/>
          </a:xfrm>
        </p:grpSpPr>
        <p:sp>
          <p:nvSpPr>
            <p:cNvPr id="55308" name="AutoShape 12"/>
            <p:cNvSpPr>
              <a:spLocks noChangeAspect="1" noChangeArrowheads="1" noTextEdit="1"/>
            </p:cNvSpPr>
            <p:nvPr/>
          </p:nvSpPr>
          <p:spPr bwMode="auto">
            <a:xfrm>
              <a:off x="1678" y="640"/>
              <a:ext cx="3697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55310" name="Picture 1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" y="640"/>
              <a:ext cx="3704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314" name="Group 18"/>
          <p:cNvGrpSpPr>
            <a:grpSpLocks noChangeAspect="1"/>
          </p:cNvGrpSpPr>
          <p:nvPr/>
        </p:nvGrpSpPr>
        <p:grpSpPr bwMode="auto">
          <a:xfrm>
            <a:off x="5903913" y="1592263"/>
            <a:ext cx="2549525" cy="503237"/>
            <a:chOff x="3719" y="1003"/>
            <a:chExt cx="1606" cy="317"/>
          </a:xfrm>
        </p:grpSpPr>
        <p:sp>
          <p:nvSpPr>
            <p:cNvPr id="55313" name="AutoShape 17"/>
            <p:cNvSpPr>
              <a:spLocks noChangeAspect="1" noChangeArrowheads="1" noTextEdit="1"/>
            </p:cNvSpPr>
            <p:nvPr/>
          </p:nvSpPr>
          <p:spPr bwMode="auto">
            <a:xfrm>
              <a:off x="3719" y="1003"/>
              <a:ext cx="160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55315" name="Picture 1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" y="1003"/>
              <a:ext cx="161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317" name="Group 21"/>
          <p:cNvGrpSpPr>
            <a:grpSpLocks noChangeAspect="1"/>
          </p:cNvGrpSpPr>
          <p:nvPr/>
        </p:nvGrpSpPr>
        <p:grpSpPr bwMode="auto">
          <a:xfrm>
            <a:off x="1692275" y="1643063"/>
            <a:ext cx="2549525" cy="433387"/>
            <a:chOff x="884" y="1035"/>
            <a:chExt cx="1606" cy="273"/>
          </a:xfrm>
        </p:grpSpPr>
        <p:sp>
          <p:nvSpPr>
            <p:cNvPr id="55316" name="AutoShape 20"/>
            <p:cNvSpPr>
              <a:spLocks noChangeAspect="1" noChangeArrowheads="1" noTextEdit="1"/>
            </p:cNvSpPr>
            <p:nvPr/>
          </p:nvSpPr>
          <p:spPr bwMode="auto">
            <a:xfrm>
              <a:off x="884" y="1035"/>
              <a:ext cx="1606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55318" name="Picture 2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035"/>
              <a:ext cx="1614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2557463" y="2962275"/>
            <a:ext cx="1655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الأسطوانة =</a:t>
            </a:r>
            <a:endParaRPr lang="en-US" sz="2000" b="1"/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1549400" y="2962275"/>
            <a:ext cx="1042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ط نـق2 ع</a:t>
            </a:r>
            <a:endParaRPr lang="en-US" sz="2000" b="1"/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323850" y="3644900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3.14 × </a:t>
            </a:r>
            <a:r>
              <a:rPr lang="ar-SA" sz="2800" b="1" baseline="30000"/>
              <a:t>2</a:t>
            </a:r>
            <a:r>
              <a:rPr lang="ar-SA" sz="2000" b="1"/>
              <a:t>9× 5</a:t>
            </a:r>
            <a:endParaRPr lang="en-US" sz="2000" b="1"/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1258888" y="4257675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1271.7 سم3</a:t>
            </a:r>
            <a:endParaRPr lang="ar-SA" sz="20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4572000" y="4243388"/>
            <a:ext cx="1763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87.9 سم3</a:t>
            </a:r>
            <a:endParaRPr lang="ar-SA" sz="20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04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2" grpId="0"/>
      <p:bldP spid="55303" grpId="0"/>
      <p:bldP spid="55304" grpId="0"/>
      <p:bldP spid="55305" grpId="0"/>
      <p:bldP spid="55319" grpId="0"/>
      <p:bldP spid="55320" grpId="0"/>
      <p:bldP spid="55321" grpId="0"/>
      <p:bldP spid="55322" grpId="0"/>
      <p:bldP spid="553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8913"/>
            <a:ext cx="3051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3167063" y="873125"/>
            <a:ext cx="56530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7200900" y="2420938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الأسطوانة =</a:t>
            </a:r>
            <a:endParaRPr lang="en-US" sz="2000" b="1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6192838" y="2420938"/>
            <a:ext cx="1042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ط نـق2 ع</a:t>
            </a:r>
            <a:endParaRPr lang="en-US" sz="2000" b="1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4967288" y="3103563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3.14 ×  </a:t>
            </a:r>
            <a:r>
              <a:rPr lang="ar-SA" sz="2800" b="1" baseline="30000"/>
              <a:t>2</a:t>
            </a:r>
            <a:r>
              <a:rPr lang="ar-SA" sz="2000" b="1"/>
              <a:t>9 ×  5</a:t>
            </a:r>
            <a:endParaRPr lang="en-US" sz="2000" b="1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4967288" y="3716338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1271.7 م3</a:t>
            </a:r>
            <a:endParaRPr lang="en-US" sz="2000" b="1"/>
          </a:p>
        </p:txBody>
      </p:sp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78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33" name="Group 13"/>
          <p:cNvGrpSpPr>
            <a:grpSpLocks noChangeAspect="1"/>
          </p:cNvGrpSpPr>
          <p:nvPr/>
        </p:nvGrpSpPr>
        <p:grpSpPr bwMode="auto">
          <a:xfrm>
            <a:off x="3527425" y="1016000"/>
            <a:ext cx="5200650" cy="541338"/>
            <a:chOff x="2222" y="640"/>
            <a:chExt cx="3276" cy="341"/>
          </a:xfrm>
        </p:grpSpPr>
        <p:sp>
          <p:nvSpPr>
            <p:cNvPr id="56332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222" y="640"/>
              <a:ext cx="3276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56334" name="Picture 1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" y="640"/>
              <a:ext cx="3283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335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952625"/>
            <a:ext cx="23034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44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6" grpId="0"/>
      <p:bldP spid="56327" grpId="0"/>
      <p:bldP spid="56328" grpId="0"/>
      <p:bldP spid="5632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8913"/>
            <a:ext cx="3051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3167063" y="873125"/>
            <a:ext cx="56530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7200900" y="2420938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الأسطوانة =</a:t>
            </a:r>
            <a:endParaRPr lang="en-US" sz="2000" b="1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192838" y="2420938"/>
            <a:ext cx="1042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ط نـق2 ع</a:t>
            </a:r>
            <a:endParaRPr lang="en-US" sz="2000" b="1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824413" y="3103563"/>
            <a:ext cx="2735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3.14 × ( 12.5 )2×  40</a:t>
            </a:r>
            <a:endParaRPr lang="en-US" sz="2000" b="1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967288" y="3716338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19625 سم3</a:t>
            </a:r>
            <a:endParaRPr lang="en-US" sz="2000" b="1"/>
          </a:p>
        </p:txBody>
      </p:sp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78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53" name="Group 9"/>
          <p:cNvGrpSpPr>
            <a:grpSpLocks noChangeAspect="1"/>
          </p:cNvGrpSpPr>
          <p:nvPr/>
        </p:nvGrpSpPr>
        <p:grpSpPr bwMode="auto">
          <a:xfrm>
            <a:off x="3527425" y="1016000"/>
            <a:ext cx="5200650" cy="541338"/>
            <a:chOff x="2222" y="640"/>
            <a:chExt cx="3276" cy="341"/>
          </a:xfrm>
        </p:grpSpPr>
        <p:sp>
          <p:nvSpPr>
            <p:cNvPr id="57354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222" y="640"/>
              <a:ext cx="3276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57355" name="Picture 1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" y="640"/>
              <a:ext cx="3283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744788"/>
            <a:ext cx="28082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24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9" grpId="0"/>
      <p:bldP spid="57350" grpId="0"/>
      <p:bldP spid="5735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8913"/>
            <a:ext cx="3051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3455988" y="873125"/>
            <a:ext cx="5364162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4716463" y="2097088"/>
            <a:ext cx="4211637" cy="3670300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6300788" y="3895725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288.4875</a:t>
            </a:r>
            <a:endParaRPr lang="en-US" sz="2000" b="1"/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215900" y="2132013"/>
            <a:ext cx="4354513" cy="1727200"/>
          </a:xfrm>
          <a:prstGeom prst="rect">
            <a:avLst/>
          </a:prstGeom>
          <a:solidFill>
            <a:srgbClr val="993366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2843213" y="2744788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144463" y="2759075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105 بوصة مربعة</a:t>
            </a:r>
            <a:endParaRPr lang="en-US" sz="2000" b="1"/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3346450" y="3211513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2373313" y="3232150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9 بوصة</a:t>
            </a:r>
            <a:endParaRPr lang="en-US" sz="2000" b="1"/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215900" y="3968750"/>
            <a:ext cx="4354513" cy="1800225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2843213" y="425450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المنشور =</a:t>
            </a:r>
            <a:endParaRPr lang="en-US" sz="2000" b="1"/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611188" y="4256088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× الارتفاع</a:t>
            </a:r>
            <a:endParaRPr lang="en-US" sz="2000" b="1"/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1763713" y="5045075"/>
            <a:ext cx="1547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105 × 9 =</a:t>
            </a:r>
            <a:endParaRPr lang="en-US" sz="2000" b="1"/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215900" y="5060950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945 بوصة مكعبة</a:t>
            </a:r>
            <a:endParaRPr lang="en-US" sz="2000" b="1"/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719138" y="2239963"/>
            <a:ext cx="3744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قاعدة المنشور الرباعي على شكل </a:t>
            </a:r>
            <a:r>
              <a:rPr lang="ar-SA" sz="2000" b="1">
                <a:solidFill>
                  <a:srgbClr val="FF0000"/>
                </a:solidFill>
              </a:rPr>
              <a:t>مستطيل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1546225" y="2744788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15 × 7 =</a:t>
            </a:r>
            <a:endParaRPr lang="en-US" sz="2000" b="1"/>
          </a:p>
        </p:txBody>
      </p:sp>
      <p:grpSp>
        <p:nvGrpSpPr>
          <p:cNvPr id="59419" name="Group 27"/>
          <p:cNvGrpSpPr>
            <a:grpSpLocks/>
          </p:cNvGrpSpPr>
          <p:nvPr/>
        </p:nvGrpSpPr>
        <p:grpSpPr bwMode="auto">
          <a:xfrm>
            <a:off x="4751388" y="2241550"/>
            <a:ext cx="1873250" cy="719138"/>
            <a:chOff x="3424" y="1615"/>
            <a:chExt cx="1180" cy="453"/>
          </a:xfrm>
        </p:grpSpPr>
        <p:sp>
          <p:nvSpPr>
            <p:cNvPr id="59420" name="Text Box 28"/>
            <p:cNvSpPr txBox="1">
              <a:spLocks noChangeArrowheads="1"/>
            </p:cNvSpPr>
            <p:nvPr/>
          </p:nvSpPr>
          <p:spPr bwMode="auto">
            <a:xfrm>
              <a:off x="3424" y="1695"/>
              <a:ext cx="1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 ط نـق2 ع</a:t>
              </a:r>
              <a:endParaRPr lang="en-US" sz="2000" b="1"/>
            </a:p>
          </p:txBody>
        </p:sp>
        <p:grpSp>
          <p:nvGrpSpPr>
            <p:cNvPr id="59421" name="Group 29"/>
            <p:cNvGrpSpPr>
              <a:grpSpLocks/>
            </p:cNvGrpSpPr>
            <p:nvPr/>
          </p:nvGrpSpPr>
          <p:grpSpPr bwMode="auto">
            <a:xfrm>
              <a:off x="4390" y="1615"/>
              <a:ext cx="182" cy="453"/>
              <a:chOff x="975" y="3090"/>
              <a:chExt cx="182" cy="453"/>
            </a:xfrm>
          </p:grpSpPr>
          <p:sp>
            <p:nvSpPr>
              <p:cNvPr id="59422" name="Text Box 30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59423" name="Line 31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424" name="Text Box 32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59425" name="Rectangle 33"/>
          <p:cNvSpPr>
            <a:spLocks noChangeArrowheads="1"/>
          </p:cNvSpPr>
          <p:nvPr/>
        </p:nvSpPr>
        <p:spPr bwMode="auto">
          <a:xfrm>
            <a:off x="2051050" y="5949950"/>
            <a:ext cx="5688013" cy="755650"/>
          </a:xfrm>
          <a:prstGeom prst="rect">
            <a:avLst/>
          </a:prstGeom>
          <a:solidFill>
            <a:srgbClr val="CCFF33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6084888" y="6122988"/>
            <a:ext cx="1476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المجسم =</a:t>
            </a:r>
            <a:endParaRPr lang="en-US" sz="2000" b="1"/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4392613" y="6122988"/>
            <a:ext cx="183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288.5 + 945 =</a:t>
            </a:r>
            <a:endParaRPr lang="en-US" sz="2000" b="1"/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2339975" y="6137275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1233.5 بوصة مكعبة</a:t>
            </a:r>
            <a:endParaRPr lang="en-US" sz="2000" b="1"/>
          </a:p>
        </p:txBody>
      </p:sp>
      <p:grpSp>
        <p:nvGrpSpPr>
          <p:cNvPr id="59433" name="Group 41"/>
          <p:cNvGrpSpPr>
            <a:grpSpLocks noChangeAspect="1"/>
          </p:cNvGrpSpPr>
          <p:nvPr/>
        </p:nvGrpSpPr>
        <p:grpSpPr bwMode="auto">
          <a:xfrm>
            <a:off x="250825" y="188913"/>
            <a:ext cx="2952750" cy="1800225"/>
            <a:chOff x="544" y="119"/>
            <a:chExt cx="1860" cy="1134"/>
          </a:xfrm>
        </p:grpSpPr>
        <p:sp>
          <p:nvSpPr>
            <p:cNvPr id="59432" name="AutoShape 40"/>
            <p:cNvSpPr>
              <a:spLocks noChangeAspect="1" noChangeArrowheads="1" noTextEdit="1"/>
            </p:cNvSpPr>
            <p:nvPr/>
          </p:nvSpPr>
          <p:spPr bwMode="auto">
            <a:xfrm>
              <a:off x="544" y="119"/>
              <a:ext cx="1860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59434" name="Picture 4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119"/>
              <a:ext cx="1872" cy="1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37" name="Group 45"/>
          <p:cNvGrpSpPr>
            <a:grpSpLocks noChangeAspect="1"/>
          </p:cNvGrpSpPr>
          <p:nvPr/>
        </p:nvGrpSpPr>
        <p:grpSpPr bwMode="auto">
          <a:xfrm>
            <a:off x="3527425" y="1016000"/>
            <a:ext cx="5200650" cy="468313"/>
            <a:chOff x="2222" y="663"/>
            <a:chExt cx="3276" cy="272"/>
          </a:xfrm>
        </p:grpSpPr>
        <p:sp>
          <p:nvSpPr>
            <p:cNvPr id="59436" name="AutoShape 44"/>
            <p:cNvSpPr>
              <a:spLocks noChangeAspect="1" noChangeArrowheads="1" noTextEdit="1"/>
            </p:cNvSpPr>
            <p:nvPr/>
          </p:nvSpPr>
          <p:spPr bwMode="auto">
            <a:xfrm>
              <a:off x="2222" y="663"/>
              <a:ext cx="327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59438" name="Picture 4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" y="663"/>
              <a:ext cx="3283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439" name="Text Box 47"/>
          <p:cNvSpPr txBox="1">
            <a:spLocks noChangeArrowheads="1"/>
          </p:cNvSpPr>
          <p:nvPr/>
        </p:nvSpPr>
        <p:spPr bwMode="auto">
          <a:xfrm>
            <a:off x="6335713" y="2386013"/>
            <a:ext cx="248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نصف الأسطوانة =</a:t>
            </a:r>
            <a:endParaRPr lang="en-US" sz="2000" b="1"/>
          </a:p>
        </p:txBody>
      </p:sp>
      <p:grpSp>
        <p:nvGrpSpPr>
          <p:cNvPr id="59446" name="Group 54"/>
          <p:cNvGrpSpPr>
            <a:grpSpLocks/>
          </p:cNvGrpSpPr>
          <p:nvPr/>
        </p:nvGrpSpPr>
        <p:grpSpPr bwMode="auto">
          <a:xfrm>
            <a:off x="4749800" y="3070225"/>
            <a:ext cx="3314700" cy="719138"/>
            <a:chOff x="2494" y="1933"/>
            <a:chExt cx="2088" cy="453"/>
          </a:xfrm>
        </p:grpSpPr>
        <p:sp>
          <p:nvSpPr>
            <p:cNvPr id="59441" name="Text Box 49"/>
            <p:cNvSpPr txBox="1">
              <a:spLocks noChangeArrowheads="1"/>
            </p:cNvSpPr>
            <p:nvPr/>
          </p:nvSpPr>
          <p:spPr bwMode="auto">
            <a:xfrm>
              <a:off x="2494" y="2013"/>
              <a:ext cx="20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=        × 3.14 × ( 3.5 )</a:t>
              </a:r>
              <a:r>
                <a:rPr lang="ar-SA" sz="2800" b="1" baseline="30000"/>
                <a:t>2</a:t>
              </a:r>
              <a:r>
                <a:rPr lang="ar-SA" sz="2000" b="1"/>
                <a:t> × 15</a:t>
              </a:r>
              <a:endParaRPr lang="en-US" sz="2000" b="1"/>
            </a:p>
          </p:txBody>
        </p:sp>
        <p:grpSp>
          <p:nvGrpSpPr>
            <p:cNvPr id="59442" name="Group 50"/>
            <p:cNvGrpSpPr>
              <a:grpSpLocks/>
            </p:cNvGrpSpPr>
            <p:nvPr/>
          </p:nvGrpSpPr>
          <p:grpSpPr bwMode="auto">
            <a:xfrm>
              <a:off x="4173" y="1933"/>
              <a:ext cx="182" cy="453"/>
              <a:chOff x="975" y="3090"/>
              <a:chExt cx="182" cy="453"/>
            </a:xfrm>
          </p:grpSpPr>
          <p:sp>
            <p:nvSpPr>
              <p:cNvPr id="59443" name="Text Box 51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59444" name="Line 52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445" name="Text Box 53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59447" name="Text Box 55"/>
          <p:cNvSpPr txBox="1">
            <a:spLocks noChangeArrowheads="1"/>
          </p:cNvSpPr>
          <p:nvPr/>
        </p:nvSpPr>
        <p:spPr bwMode="auto">
          <a:xfrm>
            <a:off x="5688013" y="4471988"/>
            <a:ext cx="2378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288.5 بوصة مكعبة</a:t>
            </a:r>
            <a:endParaRPr lang="en-US" sz="2000" b="1"/>
          </a:p>
        </p:txBody>
      </p:sp>
      <p:pic>
        <p:nvPicPr>
          <p:cNvPr id="59449" name="Picture 5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9EAE9"/>
              </a:clrFrom>
              <a:clrTo>
                <a:srgbClr val="E9EA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5888"/>
            <a:ext cx="29527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7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9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9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9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5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1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4" dur="10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7" dur="1000"/>
                                        <p:tgtEl>
                                          <p:spTgt spid="5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nimBg="1"/>
      <p:bldP spid="59399" grpId="0" animBg="1"/>
      <p:bldP spid="59403" grpId="0"/>
      <p:bldP spid="59405" grpId="0" animBg="1"/>
      <p:bldP spid="59406" grpId="0"/>
      <p:bldP spid="59407" grpId="0"/>
      <p:bldP spid="59408" grpId="0"/>
      <p:bldP spid="59409" grpId="0"/>
      <p:bldP spid="59410" grpId="0" animBg="1"/>
      <p:bldP spid="59411" grpId="0"/>
      <p:bldP spid="59412" grpId="0"/>
      <p:bldP spid="59413" grpId="0"/>
      <p:bldP spid="59414" grpId="0"/>
      <p:bldP spid="59415" grpId="0"/>
      <p:bldP spid="59416" grpId="0"/>
      <p:bldP spid="59425" grpId="0" animBg="1"/>
      <p:bldP spid="59426" grpId="0"/>
      <p:bldP spid="59427" grpId="0"/>
      <p:bldP spid="59428" grpId="0"/>
      <p:bldP spid="59439" grpId="0"/>
      <p:bldP spid="5944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8913"/>
            <a:ext cx="3051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3455988" y="1089025"/>
            <a:ext cx="5364162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4716463" y="2492375"/>
            <a:ext cx="4211637" cy="2771775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292725" y="3498850"/>
            <a:ext cx="2951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3.14 × ( 2.25 )</a:t>
            </a:r>
            <a:r>
              <a:rPr lang="ar-SA" sz="2800" b="1" baseline="30000"/>
              <a:t>2</a:t>
            </a:r>
            <a:r>
              <a:rPr lang="ar-SA" sz="2000" b="1"/>
              <a:t> × 28</a:t>
            </a:r>
            <a:endParaRPr lang="en-US" sz="2000" b="1"/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2051050" y="5553075"/>
            <a:ext cx="5688013" cy="755650"/>
          </a:xfrm>
          <a:prstGeom prst="rect">
            <a:avLst/>
          </a:prstGeom>
          <a:solidFill>
            <a:srgbClr val="CCFF33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6084888" y="5726113"/>
            <a:ext cx="1476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المجسم </a:t>
            </a: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</a:p>
        </p:txBody>
      </p: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3600450" y="5726113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4308.1 – 445.1 =</a:t>
            </a:r>
            <a:endParaRPr lang="en-US" sz="2000" b="1"/>
          </a:p>
        </p:txBody>
      </p:sp>
      <p:sp>
        <p:nvSpPr>
          <p:cNvPr id="60443" name="Text Box 27"/>
          <p:cNvSpPr txBox="1">
            <a:spLocks noChangeArrowheads="1"/>
          </p:cNvSpPr>
          <p:nvPr/>
        </p:nvSpPr>
        <p:spPr bwMode="auto">
          <a:xfrm>
            <a:off x="2016125" y="5740400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3863 سم3</a:t>
            </a:r>
            <a:endParaRPr lang="en-US" sz="2000" b="1"/>
          </a:p>
        </p:txBody>
      </p:sp>
      <p:grpSp>
        <p:nvGrpSpPr>
          <p:cNvPr id="60448" name="Group 32"/>
          <p:cNvGrpSpPr>
            <a:grpSpLocks noChangeAspect="1"/>
          </p:cNvGrpSpPr>
          <p:nvPr/>
        </p:nvGrpSpPr>
        <p:grpSpPr bwMode="auto">
          <a:xfrm>
            <a:off x="3527425" y="1231900"/>
            <a:ext cx="5200650" cy="468313"/>
            <a:chOff x="2222" y="663"/>
            <a:chExt cx="3276" cy="272"/>
          </a:xfrm>
        </p:grpSpPr>
        <p:sp>
          <p:nvSpPr>
            <p:cNvPr id="60449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222" y="663"/>
              <a:ext cx="327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60450" name="Picture 3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" y="663"/>
              <a:ext cx="3283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451" name="Text Box 35"/>
          <p:cNvSpPr txBox="1">
            <a:spLocks noChangeArrowheads="1"/>
          </p:cNvSpPr>
          <p:nvPr/>
        </p:nvSpPr>
        <p:spPr bwMode="auto">
          <a:xfrm>
            <a:off x="6335713" y="2781300"/>
            <a:ext cx="248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الأسطوانة الداخلية =</a:t>
            </a:r>
            <a:endParaRPr lang="en-US" sz="2000" b="1"/>
          </a:p>
        </p:txBody>
      </p:sp>
      <p:pic>
        <p:nvPicPr>
          <p:cNvPr id="60459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85788"/>
            <a:ext cx="197961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76" name="Text Box 60"/>
          <p:cNvSpPr txBox="1">
            <a:spLocks noChangeArrowheads="1"/>
          </p:cNvSpPr>
          <p:nvPr/>
        </p:nvSpPr>
        <p:spPr bwMode="auto">
          <a:xfrm>
            <a:off x="4824413" y="278606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ط نـق2 ع</a:t>
            </a:r>
            <a:endParaRPr lang="en-US" sz="2000" b="1"/>
          </a:p>
        </p:txBody>
      </p:sp>
      <p:sp>
        <p:nvSpPr>
          <p:cNvPr id="60477" name="Text Box 61"/>
          <p:cNvSpPr txBox="1">
            <a:spLocks noChangeArrowheads="1"/>
          </p:cNvSpPr>
          <p:nvPr/>
        </p:nvSpPr>
        <p:spPr bwMode="auto">
          <a:xfrm>
            <a:off x="5292725" y="4111625"/>
            <a:ext cx="2951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445.1 سم3</a:t>
            </a:r>
            <a:endParaRPr lang="en-US" sz="2000" b="1"/>
          </a:p>
        </p:txBody>
      </p:sp>
      <p:sp>
        <p:nvSpPr>
          <p:cNvPr id="60479" name="Rectangle 63"/>
          <p:cNvSpPr>
            <a:spLocks noChangeArrowheads="1"/>
          </p:cNvSpPr>
          <p:nvPr/>
        </p:nvSpPr>
        <p:spPr bwMode="auto">
          <a:xfrm>
            <a:off x="215900" y="2492375"/>
            <a:ext cx="4211638" cy="2771775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0480" name="Text Box 64"/>
          <p:cNvSpPr txBox="1">
            <a:spLocks noChangeArrowheads="1"/>
          </p:cNvSpPr>
          <p:nvPr/>
        </p:nvSpPr>
        <p:spPr bwMode="auto">
          <a:xfrm>
            <a:off x="792163" y="3498850"/>
            <a:ext cx="2951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3.14 ×  </a:t>
            </a:r>
            <a:r>
              <a:rPr lang="ar-SA" sz="2800" b="1" baseline="30000"/>
              <a:t>2</a:t>
            </a:r>
            <a:r>
              <a:rPr lang="ar-SA" sz="2000" b="1"/>
              <a:t>7 × 28</a:t>
            </a:r>
            <a:endParaRPr lang="en-US" sz="2000" b="1"/>
          </a:p>
        </p:txBody>
      </p:sp>
      <p:sp>
        <p:nvSpPr>
          <p:cNvPr id="60481" name="Text Box 65"/>
          <p:cNvSpPr txBox="1">
            <a:spLocks noChangeArrowheads="1"/>
          </p:cNvSpPr>
          <p:nvPr/>
        </p:nvSpPr>
        <p:spPr bwMode="auto">
          <a:xfrm>
            <a:off x="1835150" y="2781300"/>
            <a:ext cx="248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الأسطوانة الخارجية =</a:t>
            </a:r>
            <a:endParaRPr lang="en-US" sz="2000" b="1"/>
          </a:p>
        </p:txBody>
      </p:sp>
      <p:sp>
        <p:nvSpPr>
          <p:cNvPr id="60483" name="Text Box 67"/>
          <p:cNvSpPr txBox="1">
            <a:spLocks noChangeArrowheads="1"/>
          </p:cNvSpPr>
          <p:nvPr/>
        </p:nvSpPr>
        <p:spPr bwMode="auto">
          <a:xfrm>
            <a:off x="215900" y="278606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ط نـق2 ع</a:t>
            </a:r>
            <a:endParaRPr lang="en-US" sz="2000" b="1"/>
          </a:p>
        </p:txBody>
      </p:sp>
      <p:sp>
        <p:nvSpPr>
          <p:cNvPr id="60484" name="Text Box 68"/>
          <p:cNvSpPr txBox="1">
            <a:spLocks noChangeArrowheads="1"/>
          </p:cNvSpPr>
          <p:nvPr/>
        </p:nvSpPr>
        <p:spPr bwMode="auto">
          <a:xfrm>
            <a:off x="2339975" y="4111625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4308.08</a:t>
            </a:r>
            <a:endParaRPr lang="en-US" sz="2000" b="1"/>
          </a:p>
        </p:txBody>
      </p:sp>
      <p:sp>
        <p:nvSpPr>
          <p:cNvPr id="60485" name="Text Box 69"/>
          <p:cNvSpPr txBox="1">
            <a:spLocks noChangeArrowheads="1"/>
          </p:cNvSpPr>
          <p:nvPr/>
        </p:nvSpPr>
        <p:spPr bwMode="auto">
          <a:xfrm>
            <a:off x="1908175" y="4651375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4308.1 سم3</a:t>
            </a:r>
            <a:endParaRPr lang="en-US" sz="2000" b="1"/>
          </a:p>
        </p:txBody>
      </p:sp>
      <p:pic>
        <p:nvPicPr>
          <p:cNvPr id="60486" name="Picture 7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9EAE9"/>
              </a:clrFrom>
              <a:clrTo>
                <a:srgbClr val="E9EA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5888"/>
            <a:ext cx="29527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82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0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00"/>
                                        <p:tgtEl>
                                          <p:spTgt spid="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0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10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1" grpId="0"/>
      <p:bldP spid="60440" grpId="0" animBg="1"/>
      <p:bldP spid="60441" grpId="0"/>
      <p:bldP spid="60442" grpId="0"/>
      <p:bldP spid="60443" grpId="0"/>
      <p:bldP spid="60451" grpId="0"/>
      <p:bldP spid="60476" grpId="0"/>
      <p:bldP spid="60477" grpId="0"/>
      <p:bldP spid="60479" grpId="0" animBg="1"/>
      <p:bldP spid="60480" grpId="0"/>
      <p:bldP spid="60481" grpId="0"/>
      <p:bldP spid="60483" grpId="0"/>
      <p:bldP spid="60484" grpId="0"/>
      <p:bldP spid="6048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8913"/>
            <a:ext cx="3051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3636963" y="908050"/>
            <a:ext cx="5364162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61450" name="Group 10"/>
          <p:cNvGrpSpPr>
            <a:grpSpLocks noChangeAspect="1"/>
          </p:cNvGrpSpPr>
          <p:nvPr/>
        </p:nvGrpSpPr>
        <p:grpSpPr bwMode="auto">
          <a:xfrm>
            <a:off x="3708400" y="1050925"/>
            <a:ext cx="5200650" cy="468313"/>
            <a:chOff x="2222" y="663"/>
            <a:chExt cx="3276" cy="272"/>
          </a:xfrm>
        </p:grpSpPr>
        <p:sp>
          <p:nvSpPr>
            <p:cNvPr id="61451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222" y="663"/>
              <a:ext cx="327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61452" name="Picture 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" y="663"/>
              <a:ext cx="3283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3168650" y="1987550"/>
            <a:ext cx="5724525" cy="2557463"/>
          </a:xfrm>
          <a:prstGeom prst="rect">
            <a:avLst/>
          </a:prstGeom>
          <a:solidFill>
            <a:srgbClr val="993366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5976938" y="2693988"/>
            <a:ext cx="280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شبه المنحرف العلوي =</a:t>
            </a:r>
            <a:endParaRPr lang="en-US" sz="2000" b="1"/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3097213" y="2708275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32 م2</a:t>
            </a:r>
            <a:endParaRPr lang="en-US" sz="2000" b="1"/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7056438" y="3875088"/>
            <a:ext cx="173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ارتفاع المجسم  =</a:t>
            </a:r>
            <a:endParaRPr lang="en-US" sz="2000" b="1"/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6192838" y="3895725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7 م</a:t>
            </a:r>
            <a:endParaRPr lang="en-US" sz="2000" b="1"/>
          </a:p>
        </p:txBody>
      </p:sp>
      <p:sp>
        <p:nvSpPr>
          <p:cNvPr id="61470" name="Rectangle 30"/>
          <p:cNvSpPr>
            <a:spLocks noChangeArrowheads="1"/>
          </p:cNvSpPr>
          <p:nvPr/>
        </p:nvSpPr>
        <p:spPr bwMode="auto">
          <a:xfrm>
            <a:off x="2773363" y="4868863"/>
            <a:ext cx="6119812" cy="1800225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71" name="Text Box 31"/>
          <p:cNvSpPr txBox="1">
            <a:spLocks noChangeArrowheads="1"/>
          </p:cNvSpPr>
          <p:nvPr/>
        </p:nvSpPr>
        <p:spPr bwMode="auto">
          <a:xfrm>
            <a:off x="7165975" y="5154613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المجسم =</a:t>
            </a:r>
            <a:endParaRPr lang="en-US" sz="2000" b="1"/>
          </a:p>
        </p:txBody>
      </p:sp>
      <p:sp>
        <p:nvSpPr>
          <p:cNvPr id="61472" name="Text Box 32"/>
          <p:cNvSpPr txBox="1">
            <a:spLocks noChangeArrowheads="1"/>
          </p:cNvSpPr>
          <p:nvPr/>
        </p:nvSpPr>
        <p:spPr bwMode="auto">
          <a:xfrm>
            <a:off x="4933950" y="5156200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× الارتفاع</a:t>
            </a:r>
            <a:endParaRPr lang="en-US" sz="2000" b="1"/>
          </a:p>
        </p:txBody>
      </p: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6227763" y="5945188"/>
            <a:ext cx="1406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64 × 7 =</a:t>
            </a:r>
            <a:endParaRPr lang="en-US" sz="2000" b="1"/>
          </a:p>
        </p:txBody>
      </p:sp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4773613" y="596106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448 م3</a:t>
            </a:r>
            <a:endParaRPr lang="en-US" sz="2000" b="1"/>
          </a:p>
        </p:txBody>
      </p:sp>
      <p:sp>
        <p:nvSpPr>
          <p:cNvPr id="61475" name="Text Box 35"/>
          <p:cNvSpPr txBox="1">
            <a:spLocks noChangeArrowheads="1"/>
          </p:cNvSpPr>
          <p:nvPr/>
        </p:nvSpPr>
        <p:spPr bwMode="auto">
          <a:xfrm>
            <a:off x="4826000" y="2095500"/>
            <a:ext cx="3960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تتكون من شبهي منحرف متطابقان</a:t>
            </a:r>
            <a:endParaRPr lang="en-US" sz="2000" b="1">
              <a:solidFill>
                <a:srgbClr val="FF0000"/>
              </a:solidFill>
            </a:endParaRPr>
          </a:p>
        </p:txBody>
      </p:sp>
      <p:grpSp>
        <p:nvGrpSpPr>
          <p:cNvPr id="61487" name="Group 47"/>
          <p:cNvGrpSpPr>
            <a:grpSpLocks/>
          </p:cNvGrpSpPr>
          <p:nvPr/>
        </p:nvGrpSpPr>
        <p:grpSpPr bwMode="auto">
          <a:xfrm>
            <a:off x="3817938" y="2565400"/>
            <a:ext cx="2232025" cy="719138"/>
            <a:chOff x="1610" y="1671"/>
            <a:chExt cx="1406" cy="453"/>
          </a:xfrm>
        </p:grpSpPr>
        <p:sp>
          <p:nvSpPr>
            <p:cNvPr id="61477" name="Text Box 37"/>
            <p:cNvSpPr txBox="1">
              <a:spLocks noChangeArrowheads="1"/>
            </p:cNvSpPr>
            <p:nvPr/>
          </p:nvSpPr>
          <p:spPr bwMode="auto">
            <a:xfrm>
              <a:off x="1610" y="1751"/>
              <a:ext cx="14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× 4 ( 11 + 5 ) =</a:t>
              </a:r>
              <a:endParaRPr lang="en-US" sz="2000" b="1"/>
            </a:p>
          </p:txBody>
        </p:sp>
        <p:grpSp>
          <p:nvGrpSpPr>
            <p:cNvPr id="61478" name="Group 38"/>
            <p:cNvGrpSpPr>
              <a:grpSpLocks/>
            </p:cNvGrpSpPr>
            <p:nvPr/>
          </p:nvGrpSpPr>
          <p:grpSpPr bwMode="auto">
            <a:xfrm>
              <a:off x="2783" y="1671"/>
              <a:ext cx="198" cy="453"/>
              <a:chOff x="975" y="3090"/>
              <a:chExt cx="182" cy="453"/>
            </a:xfrm>
          </p:grpSpPr>
          <p:sp>
            <p:nvSpPr>
              <p:cNvPr id="61479" name="Text Box 39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61480" name="Line 40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481" name="Text Box 41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grpSp>
        <p:nvGrpSpPr>
          <p:cNvPr id="61484" name="Group 44"/>
          <p:cNvGrpSpPr>
            <a:grpSpLocks noChangeAspect="1"/>
          </p:cNvGrpSpPr>
          <p:nvPr/>
        </p:nvGrpSpPr>
        <p:grpSpPr bwMode="auto">
          <a:xfrm>
            <a:off x="179388" y="1052513"/>
            <a:ext cx="3168650" cy="2003425"/>
            <a:chOff x="204" y="663"/>
            <a:chExt cx="2063" cy="1262"/>
          </a:xfrm>
        </p:grpSpPr>
        <p:sp>
          <p:nvSpPr>
            <p:cNvPr id="61483" name="AutoShape 43"/>
            <p:cNvSpPr>
              <a:spLocks noChangeAspect="1" noChangeArrowheads="1" noTextEdit="1"/>
            </p:cNvSpPr>
            <p:nvPr/>
          </p:nvSpPr>
          <p:spPr bwMode="auto">
            <a:xfrm>
              <a:off x="204" y="663"/>
              <a:ext cx="2063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61485" name="Picture 4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663"/>
              <a:ext cx="2077" cy="1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86" name="Picture 4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9EAE9"/>
              </a:clrFrom>
              <a:clrTo>
                <a:srgbClr val="E9EA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5888"/>
            <a:ext cx="29527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8" name="Text Box 48"/>
          <p:cNvSpPr txBox="1">
            <a:spLocks noChangeArrowheads="1"/>
          </p:cNvSpPr>
          <p:nvPr/>
        </p:nvSpPr>
        <p:spPr bwMode="auto">
          <a:xfrm>
            <a:off x="7164388" y="3319463"/>
            <a:ext cx="1622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61489" name="Text Box 49"/>
          <p:cNvSpPr txBox="1">
            <a:spLocks noChangeArrowheads="1"/>
          </p:cNvSpPr>
          <p:nvPr/>
        </p:nvSpPr>
        <p:spPr bwMode="auto">
          <a:xfrm>
            <a:off x="6119813" y="3321050"/>
            <a:ext cx="1154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× 32 =</a:t>
            </a:r>
            <a:endParaRPr lang="en-US" sz="2000" b="1"/>
          </a:p>
        </p:txBody>
      </p:sp>
      <p:sp>
        <p:nvSpPr>
          <p:cNvPr id="61490" name="Text Box 50"/>
          <p:cNvSpPr txBox="1">
            <a:spLocks noChangeArrowheads="1"/>
          </p:cNvSpPr>
          <p:nvPr/>
        </p:nvSpPr>
        <p:spPr bwMode="auto">
          <a:xfrm>
            <a:off x="5111750" y="3321050"/>
            <a:ext cx="1154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64 م2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84824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6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6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10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5" grpId="0" animBg="1"/>
      <p:bldP spid="61466" grpId="0"/>
      <p:bldP spid="61467" grpId="0"/>
      <p:bldP spid="61468" grpId="0"/>
      <p:bldP spid="61469" grpId="0"/>
      <p:bldP spid="61470" grpId="0" animBg="1"/>
      <p:bldP spid="61471" grpId="0"/>
      <p:bldP spid="61472" grpId="0"/>
      <p:bldP spid="61473" grpId="0"/>
      <p:bldP spid="61474" grpId="0"/>
      <p:bldP spid="61475" grpId="0"/>
      <p:bldP spid="61488" grpId="0"/>
      <p:bldP spid="61489" grpId="0"/>
      <p:bldP spid="6149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8913"/>
            <a:ext cx="3051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AutoShape 3"/>
          <p:cNvSpPr>
            <a:spLocks noChangeArrowheads="1"/>
          </p:cNvSpPr>
          <p:nvPr/>
        </p:nvSpPr>
        <p:spPr bwMode="auto">
          <a:xfrm>
            <a:off x="2016125" y="1268413"/>
            <a:ext cx="698500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JO" sz="2000" b="1"/>
              <a:t> صف كيف يتأثر حجم كل مجسم  مما يأتي بعد إجراء التغيير المذكور في أبعاده :</a:t>
            </a:r>
            <a:endParaRPr lang="en-US" sz="2000" b="1"/>
          </a:p>
        </p:txBody>
      </p:sp>
      <p:pic>
        <p:nvPicPr>
          <p:cNvPr id="62491" name="Picture 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9EAE9"/>
              </a:clrFrom>
              <a:clrTo>
                <a:srgbClr val="E9EA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5888"/>
            <a:ext cx="29527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549" name="Group 85"/>
          <p:cNvGraphicFramePr>
            <a:graphicFrameLocks noGrp="1"/>
          </p:cNvGraphicFramePr>
          <p:nvPr/>
        </p:nvGraphicFramePr>
        <p:xfrm>
          <a:off x="358775" y="2657475"/>
          <a:ext cx="8426450" cy="3508375"/>
        </p:xfrm>
        <a:graphic>
          <a:graphicData uri="http://schemas.openxmlformats.org/drawingml/2006/table">
            <a:tbl>
              <a:tblPr rtl="1"/>
              <a:tblGrid>
                <a:gridCol w="3889375"/>
                <a:gridCol w="1547812"/>
                <a:gridCol w="2989263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السؤال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الصيغة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النتيجة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62523" name="Picture 5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3502025"/>
            <a:ext cx="33575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24" name="Picture 6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122738"/>
            <a:ext cx="38179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25" name="Picture 6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4868863"/>
            <a:ext cx="35242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26" name="Picture 6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5592763"/>
            <a:ext cx="34147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34" name="Text Box 70"/>
          <p:cNvSpPr txBox="1">
            <a:spLocks noChangeArrowheads="1"/>
          </p:cNvSpPr>
          <p:nvPr/>
        </p:nvSpPr>
        <p:spPr bwMode="auto">
          <a:xfrm>
            <a:off x="3406775" y="3508375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2 م ع</a:t>
            </a:r>
            <a:endParaRPr lang="en-US" sz="2000" b="1"/>
          </a:p>
        </p:txBody>
      </p:sp>
      <p:sp>
        <p:nvSpPr>
          <p:cNvPr id="62535" name="Text Box 71"/>
          <p:cNvSpPr txBox="1">
            <a:spLocks noChangeArrowheads="1"/>
          </p:cNvSpPr>
          <p:nvPr/>
        </p:nvSpPr>
        <p:spPr bwMode="auto">
          <a:xfrm>
            <a:off x="396875" y="3516313"/>
            <a:ext cx="2843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يتضاعف حجم المنشور مرتين</a:t>
            </a:r>
            <a:endParaRPr lang="en-US" sz="2000" b="1"/>
          </a:p>
        </p:txBody>
      </p:sp>
      <p:sp>
        <p:nvSpPr>
          <p:cNvPr id="62538" name="Text Box 74"/>
          <p:cNvSpPr txBox="1">
            <a:spLocks noChangeArrowheads="1"/>
          </p:cNvSpPr>
          <p:nvPr/>
        </p:nvSpPr>
        <p:spPr bwMode="auto">
          <a:xfrm>
            <a:off x="3406775" y="4206875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4 م ع</a:t>
            </a:r>
            <a:endParaRPr lang="en-US" sz="2000" b="1"/>
          </a:p>
        </p:txBody>
      </p:sp>
      <p:sp>
        <p:nvSpPr>
          <p:cNvPr id="62539" name="Text Box 75"/>
          <p:cNvSpPr txBox="1">
            <a:spLocks noChangeArrowheads="1"/>
          </p:cNvSpPr>
          <p:nvPr/>
        </p:nvSpPr>
        <p:spPr bwMode="auto">
          <a:xfrm>
            <a:off x="396875" y="4214813"/>
            <a:ext cx="2843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يتضاعف حجم المنشور 4 مرات</a:t>
            </a:r>
            <a:endParaRPr lang="en-US" sz="2000" b="1"/>
          </a:p>
        </p:txBody>
      </p:sp>
      <p:sp>
        <p:nvSpPr>
          <p:cNvPr id="62540" name="Text Box 76"/>
          <p:cNvSpPr txBox="1">
            <a:spLocks noChangeArrowheads="1"/>
          </p:cNvSpPr>
          <p:nvPr/>
        </p:nvSpPr>
        <p:spPr bwMode="auto">
          <a:xfrm>
            <a:off x="3406775" y="4905375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8 م ع</a:t>
            </a:r>
            <a:endParaRPr lang="en-US" sz="2000" b="1"/>
          </a:p>
        </p:txBody>
      </p:sp>
      <p:sp>
        <p:nvSpPr>
          <p:cNvPr id="62541" name="Text Box 77"/>
          <p:cNvSpPr txBox="1">
            <a:spLocks noChangeArrowheads="1"/>
          </p:cNvSpPr>
          <p:nvPr/>
        </p:nvSpPr>
        <p:spPr bwMode="auto">
          <a:xfrm>
            <a:off x="396875" y="4913313"/>
            <a:ext cx="2843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يتضاعف حجم المنشور 8 مرات</a:t>
            </a:r>
            <a:endParaRPr lang="en-US" sz="2000" b="1"/>
          </a:p>
        </p:txBody>
      </p:sp>
      <p:sp>
        <p:nvSpPr>
          <p:cNvPr id="62542" name="Text Box 78"/>
          <p:cNvSpPr txBox="1">
            <a:spLocks noChangeArrowheads="1"/>
          </p:cNvSpPr>
          <p:nvPr/>
        </p:nvSpPr>
        <p:spPr bwMode="auto">
          <a:xfrm>
            <a:off x="3406775" y="5602288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4 ط نـق2 ع</a:t>
            </a:r>
            <a:endParaRPr lang="en-US" sz="2000" b="1"/>
          </a:p>
        </p:txBody>
      </p:sp>
      <p:sp>
        <p:nvSpPr>
          <p:cNvPr id="62543" name="Text Box 79"/>
          <p:cNvSpPr txBox="1">
            <a:spLocks noChangeArrowheads="1"/>
          </p:cNvSpPr>
          <p:nvPr/>
        </p:nvSpPr>
        <p:spPr bwMode="auto">
          <a:xfrm>
            <a:off x="323850" y="5610225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يتضاعف حجم الأسطوانة 4 مرات</a:t>
            </a:r>
            <a:endParaRPr lang="en-US" sz="2000" b="1"/>
          </a:p>
        </p:txBody>
      </p:sp>
      <p:sp>
        <p:nvSpPr>
          <p:cNvPr id="62551" name="Rectangle 87"/>
          <p:cNvSpPr>
            <a:spLocks noChangeArrowheads="1"/>
          </p:cNvSpPr>
          <p:nvPr/>
        </p:nvSpPr>
        <p:spPr bwMode="auto">
          <a:xfrm>
            <a:off x="1368425" y="369888"/>
            <a:ext cx="6661150" cy="2266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2552" name="Text Box 88"/>
          <p:cNvSpPr txBox="1">
            <a:spLocks noChangeArrowheads="1"/>
          </p:cNvSpPr>
          <p:nvPr/>
        </p:nvSpPr>
        <p:spPr bwMode="auto">
          <a:xfrm>
            <a:off x="3925888" y="441325"/>
            <a:ext cx="3922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المنشور = الطول × العرض × الارتفاع</a:t>
            </a:r>
            <a:endParaRPr lang="en-US" sz="2000" b="1"/>
          </a:p>
        </p:txBody>
      </p:sp>
      <p:sp>
        <p:nvSpPr>
          <p:cNvPr id="62553" name="Text Box 89"/>
          <p:cNvSpPr txBox="1">
            <a:spLocks noChangeArrowheads="1"/>
          </p:cNvSpPr>
          <p:nvPr/>
        </p:nvSpPr>
        <p:spPr bwMode="auto">
          <a:xfrm>
            <a:off x="4681538" y="836613"/>
            <a:ext cx="2014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ل  ×  ض  ×  ع</a:t>
            </a:r>
            <a:endParaRPr lang="en-US" sz="2000" b="1"/>
          </a:p>
        </p:txBody>
      </p:sp>
      <p:sp>
        <p:nvSpPr>
          <p:cNvPr id="62554" name="Text Box 90"/>
          <p:cNvSpPr txBox="1">
            <a:spLocks noChangeArrowheads="1"/>
          </p:cNvSpPr>
          <p:nvPr/>
        </p:nvSpPr>
        <p:spPr bwMode="auto">
          <a:xfrm>
            <a:off x="4178300" y="1233488"/>
            <a:ext cx="359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إذا ضاعفنا الطول فإنه يصبح 2 ل</a:t>
            </a:r>
            <a:endParaRPr lang="en-US" sz="2000" b="1"/>
          </a:p>
        </p:txBody>
      </p:sp>
      <p:sp>
        <p:nvSpPr>
          <p:cNvPr id="62555" name="Text Box 91"/>
          <p:cNvSpPr txBox="1">
            <a:spLocks noChangeArrowheads="1"/>
          </p:cNvSpPr>
          <p:nvPr/>
        </p:nvSpPr>
        <p:spPr bwMode="auto">
          <a:xfrm>
            <a:off x="3781425" y="1665288"/>
            <a:ext cx="3995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ويكون حجم المنشور = 2 ل ض ع = 2 م ع</a:t>
            </a:r>
            <a:endParaRPr lang="en-US" sz="2000" b="1"/>
          </a:p>
        </p:txBody>
      </p:sp>
      <p:sp>
        <p:nvSpPr>
          <p:cNvPr id="62556" name="Text Box 92"/>
          <p:cNvSpPr txBox="1">
            <a:spLocks noChangeArrowheads="1"/>
          </p:cNvSpPr>
          <p:nvPr/>
        </p:nvSpPr>
        <p:spPr bwMode="auto">
          <a:xfrm>
            <a:off x="4178300" y="2097088"/>
            <a:ext cx="359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أي أن حجم المنشور يتضاعف مرتين</a:t>
            </a:r>
            <a:endParaRPr lang="en-US" sz="2000" b="1"/>
          </a:p>
        </p:txBody>
      </p:sp>
      <p:sp>
        <p:nvSpPr>
          <p:cNvPr id="62557" name="Text Box 93"/>
          <p:cNvSpPr txBox="1">
            <a:spLocks noChangeArrowheads="1"/>
          </p:cNvSpPr>
          <p:nvPr/>
        </p:nvSpPr>
        <p:spPr bwMode="auto">
          <a:xfrm>
            <a:off x="1331913" y="1693863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5050"/>
                </a:solidFill>
              </a:rPr>
              <a:t>ل ض = م</a:t>
            </a:r>
            <a:endParaRPr lang="en-US" sz="2000" b="1">
              <a:solidFill>
                <a:srgbClr val="FF5050"/>
              </a:solidFill>
            </a:endParaRPr>
          </a:p>
        </p:txBody>
      </p:sp>
      <p:sp>
        <p:nvSpPr>
          <p:cNvPr id="62558" name="Rectangle 94"/>
          <p:cNvSpPr>
            <a:spLocks noChangeArrowheads="1"/>
          </p:cNvSpPr>
          <p:nvPr/>
        </p:nvSpPr>
        <p:spPr bwMode="auto">
          <a:xfrm>
            <a:off x="1077913" y="368300"/>
            <a:ext cx="6950075" cy="2266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2559" name="Text Box 95"/>
          <p:cNvSpPr txBox="1">
            <a:spLocks noChangeArrowheads="1"/>
          </p:cNvSpPr>
          <p:nvPr/>
        </p:nvSpPr>
        <p:spPr bwMode="auto">
          <a:xfrm>
            <a:off x="3924300" y="439738"/>
            <a:ext cx="3922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المنشور = الطول × العرض × الارتفاع</a:t>
            </a:r>
            <a:endParaRPr lang="en-US" sz="2000" b="1"/>
          </a:p>
        </p:txBody>
      </p:sp>
      <p:sp>
        <p:nvSpPr>
          <p:cNvPr id="62560" name="Text Box 96"/>
          <p:cNvSpPr txBox="1">
            <a:spLocks noChangeArrowheads="1"/>
          </p:cNvSpPr>
          <p:nvPr/>
        </p:nvSpPr>
        <p:spPr bwMode="auto">
          <a:xfrm>
            <a:off x="4679950" y="835025"/>
            <a:ext cx="2014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ل  ×  ض  ×  ع</a:t>
            </a:r>
            <a:endParaRPr lang="en-US" sz="2000" b="1"/>
          </a:p>
        </p:txBody>
      </p:sp>
      <p:sp>
        <p:nvSpPr>
          <p:cNvPr id="62561" name="Text Box 97"/>
          <p:cNvSpPr txBox="1">
            <a:spLocks noChangeArrowheads="1"/>
          </p:cNvSpPr>
          <p:nvPr/>
        </p:nvSpPr>
        <p:spPr bwMode="auto">
          <a:xfrm>
            <a:off x="2914650" y="1231900"/>
            <a:ext cx="486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إذا ضاعفنا الطول والعرض فإنهما يصبحان 2 ل ، 2 ض</a:t>
            </a:r>
            <a:endParaRPr lang="en-US" sz="2000" b="1"/>
          </a:p>
        </p:txBody>
      </p:sp>
      <p:sp>
        <p:nvSpPr>
          <p:cNvPr id="62562" name="Text Box 98"/>
          <p:cNvSpPr txBox="1">
            <a:spLocks noChangeArrowheads="1"/>
          </p:cNvSpPr>
          <p:nvPr/>
        </p:nvSpPr>
        <p:spPr bwMode="auto">
          <a:xfrm>
            <a:off x="3130550" y="1663700"/>
            <a:ext cx="464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ويكون حجم المنشور = 2 ل × 2 ض × ع = 4 م ع</a:t>
            </a:r>
            <a:endParaRPr lang="en-US" sz="2000" b="1"/>
          </a:p>
        </p:txBody>
      </p:sp>
      <p:sp>
        <p:nvSpPr>
          <p:cNvPr id="62563" name="Text Box 99"/>
          <p:cNvSpPr txBox="1">
            <a:spLocks noChangeArrowheads="1"/>
          </p:cNvSpPr>
          <p:nvPr/>
        </p:nvSpPr>
        <p:spPr bwMode="auto">
          <a:xfrm>
            <a:off x="4176713" y="2095500"/>
            <a:ext cx="3598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أي أن حجم المنشور يتضاعف 4 مرات</a:t>
            </a:r>
            <a:endParaRPr lang="en-US" sz="2000" b="1"/>
          </a:p>
        </p:txBody>
      </p:sp>
      <p:sp>
        <p:nvSpPr>
          <p:cNvPr id="62564" name="Text Box 100"/>
          <p:cNvSpPr txBox="1">
            <a:spLocks noChangeArrowheads="1"/>
          </p:cNvSpPr>
          <p:nvPr/>
        </p:nvSpPr>
        <p:spPr bwMode="auto">
          <a:xfrm>
            <a:off x="1041400" y="1692275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5050"/>
                </a:solidFill>
              </a:rPr>
              <a:t>ل ض = م</a:t>
            </a:r>
            <a:endParaRPr lang="en-US" sz="2000" b="1">
              <a:solidFill>
                <a:srgbClr val="FF5050"/>
              </a:solidFill>
            </a:endParaRPr>
          </a:p>
        </p:txBody>
      </p:sp>
      <p:sp>
        <p:nvSpPr>
          <p:cNvPr id="62565" name="Rectangle 101"/>
          <p:cNvSpPr>
            <a:spLocks noChangeArrowheads="1"/>
          </p:cNvSpPr>
          <p:nvPr/>
        </p:nvSpPr>
        <p:spPr bwMode="auto">
          <a:xfrm>
            <a:off x="1079500" y="368300"/>
            <a:ext cx="6950075" cy="2266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2566" name="Text Box 102"/>
          <p:cNvSpPr txBox="1">
            <a:spLocks noChangeArrowheads="1"/>
          </p:cNvSpPr>
          <p:nvPr/>
        </p:nvSpPr>
        <p:spPr bwMode="auto">
          <a:xfrm>
            <a:off x="3925888" y="439738"/>
            <a:ext cx="3922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المنشور = الطول × العرض × الارتفاع</a:t>
            </a:r>
            <a:endParaRPr lang="en-US" sz="2000" b="1"/>
          </a:p>
        </p:txBody>
      </p:sp>
      <p:sp>
        <p:nvSpPr>
          <p:cNvPr id="62567" name="Text Box 103"/>
          <p:cNvSpPr txBox="1">
            <a:spLocks noChangeArrowheads="1"/>
          </p:cNvSpPr>
          <p:nvPr/>
        </p:nvSpPr>
        <p:spPr bwMode="auto">
          <a:xfrm>
            <a:off x="4681538" y="835025"/>
            <a:ext cx="2014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ل  ×  ض  ×  ع</a:t>
            </a:r>
            <a:endParaRPr lang="en-US" sz="2000" b="1"/>
          </a:p>
        </p:txBody>
      </p:sp>
      <p:sp>
        <p:nvSpPr>
          <p:cNvPr id="62568" name="Text Box 104"/>
          <p:cNvSpPr txBox="1">
            <a:spLocks noChangeArrowheads="1"/>
          </p:cNvSpPr>
          <p:nvPr/>
        </p:nvSpPr>
        <p:spPr bwMode="auto">
          <a:xfrm>
            <a:off x="1835150" y="1231900"/>
            <a:ext cx="594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إذا ضاعفنا الطول والعرض والارتفاع فإنها تصبح 2 ل ، 2 ض ، 2 ع</a:t>
            </a:r>
            <a:endParaRPr lang="en-US" sz="2000" b="1"/>
          </a:p>
        </p:txBody>
      </p:sp>
      <p:sp>
        <p:nvSpPr>
          <p:cNvPr id="62569" name="Text Box 105"/>
          <p:cNvSpPr txBox="1">
            <a:spLocks noChangeArrowheads="1"/>
          </p:cNvSpPr>
          <p:nvPr/>
        </p:nvSpPr>
        <p:spPr bwMode="auto">
          <a:xfrm>
            <a:off x="2987675" y="1663700"/>
            <a:ext cx="4789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ويكون حجم المنشور = 2 ل × 2 ض × 2 ع = 8 م ع</a:t>
            </a:r>
            <a:endParaRPr lang="en-US" sz="2000" b="1"/>
          </a:p>
        </p:txBody>
      </p:sp>
      <p:sp>
        <p:nvSpPr>
          <p:cNvPr id="62570" name="Text Box 106"/>
          <p:cNvSpPr txBox="1">
            <a:spLocks noChangeArrowheads="1"/>
          </p:cNvSpPr>
          <p:nvPr/>
        </p:nvSpPr>
        <p:spPr bwMode="auto">
          <a:xfrm>
            <a:off x="4178300" y="2095500"/>
            <a:ext cx="359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أي أن حجم المنشور يتضاعف 8 مرات</a:t>
            </a:r>
            <a:endParaRPr lang="en-US" sz="2000" b="1"/>
          </a:p>
        </p:txBody>
      </p:sp>
      <p:sp>
        <p:nvSpPr>
          <p:cNvPr id="62571" name="Text Box 107"/>
          <p:cNvSpPr txBox="1">
            <a:spLocks noChangeArrowheads="1"/>
          </p:cNvSpPr>
          <p:nvPr/>
        </p:nvSpPr>
        <p:spPr bwMode="auto">
          <a:xfrm>
            <a:off x="1042988" y="1692275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5050"/>
                </a:solidFill>
              </a:rPr>
              <a:t>ل ض = م</a:t>
            </a:r>
            <a:endParaRPr lang="en-US" sz="2000" b="1">
              <a:solidFill>
                <a:srgbClr val="FF5050"/>
              </a:solidFill>
            </a:endParaRPr>
          </a:p>
        </p:txBody>
      </p:sp>
      <p:sp>
        <p:nvSpPr>
          <p:cNvPr id="62572" name="Rectangle 108"/>
          <p:cNvSpPr>
            <a:spLocks noChangeArrowheads="1"/>
          </p:cNvSpPr>
          <p:nvPr/>
        </p:nvSpPr>
        <p:spPr bwMode="auto">
          <a:xfrm>
            <a:off x="1079500" y="368300"/>
            <a:ext cx="6950075" cy="2266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2573" name="Text Box 109"/>
          <p:cNvSpPr txBox="1">
            <a:spLocks noChangeArrowheads="1"/>
          </p:cNvSpPr>
          <p:nvPr/>
        </p:nvSpPr>
        <p:spPr bwMode="auto">
          <a:xfrm>
            <a:off x="3563938" y="439738"/>
            <a:ext cx="4284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الأسطوانة = ط نـق2 ع</a:t>
            </a:r>
            <a:endParaRPr lang="en-US" sz="2000" b="1"/>
          </a:p>
        </p:txBody>
      </p:sp>
      <p:sp>
        <p:nvSpPr>
          <p:cNvPr id="62574" name="Text Box 110"/>
          <p:cNvSpPr txBox="1">
            <a:spLocks noChangeArrowheads="1"/>
          </p:cNvSpPr>
          <p:nvPr/>
        </p:nvSpPr>
        <p:spPr bwMode="auto">
          <a:xfrm>
            <a:off x="4679950" y="977900"/>
            <a:ext cx="3097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إذا ضاعفنا نـق فإنها تصبح 2 نـق</a:t>
            </a:r>
            <a:endParaRPr lang="en-US" sz="2000" b="1"/>
          </a:p>
        </p:txBody>
      </p:sp>
      <p:sp>
        <p:nvSpPr>
          <p:cNvPr id="62575" name="Text Box 111"/>
          <p:cNvSpPr txBox="1">
            <a:spLocks noChangeArrowheads="1"/>
          </p:cNvSpPr>
          <p:nvPr/>
        </p:nvSpPr>
        <p:spPr bwMode="auto">
          <a:xfrm>
            <a:off x="2771775" y="1519238"/>
            <a:ext cx="5005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ويكون حجم الأسطوانة = ط ( 2 نـق )</a:t>
            </a:r>
            <a:r>
              <a:rPr lang="ar-SA" sz="2800" b="1" baseline="30000"/>
              <a:t>2</a:t>
            </a:r>
            <a:r>
              <a:rPr lang="ar-SA" sz="2000" b="1"/>
              <a:t> ع = 4 ط نـق2 ع</a:t>
            </a:r>
            <a:endParaRPr lang="en-US" sz="2000" b="1"/>
          </a:p>
        </p:txBody>
      </p:sp>
      <p:sp>
        <p:nvSpPr>
          <p:cNvPr id="62576" name="Text Box 112"/>
          <p:cNvSpPr txBox="1">
            <a:spLocks noChangeArrowheads="1"/>
          </p:cNvSpPr>
          <p:nvPr/>
        </p:nvSpPr>
        <p:spPr bwMode="auto">
          <a:xfrm>
            <a:off x="4178300" y="2095500"/>
            <a:ext cx="359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أي أن حجم الأسطوانة يتضاعف 4 مرات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53984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2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25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6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6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6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6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6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6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6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6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3" dur="1000"/>
                                        <p:tgtEl>
                                          <p:spTgt spid="62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6" dur="1000"/>
                                        <p:tgtEl>
                                          <p:spTgt spid="62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9" dur="1000"/>
                                        <p:tgtEl>
                                          <p:spTgt spid="62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2" dur="1000"/>
                                        <p:tgtEl>
                                          <p:spTgt spid="62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5" dur="1000"/>
                                        <p:tgtEl>
                                          <p:spTgt spid="62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8" dur="1000"/>
                                        <p:tgtEl>
                                          <p:spTgt spid="62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1" dur="1000"/>
                                        <p:tgtEl>
                                          <p:spTgt spid="62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62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62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6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6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6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6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6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6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6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6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6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6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6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6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6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6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6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6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6" dur="1000"/>
                                        <p:tgtEl>
                                          <p:spTgt spid="62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9" dur="1000"/>
                                        <p:tgtEl>
                                          <p:spTgt spid="62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2" dur="1000"/>
                                        <p:tgtEl>
                                          <p:spTgt spid="62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5" dur="1000"/>
                                        <p:tgtEl>
                                          <p:spTgt spid="62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8" dur="1000"/>
                                        <p:tgtEl>
                                          <p:spTgt spid="62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1" dur="1000"/>
                                        <p:tgtEl>
                                          <p:spTgt spid="62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4" dur="1000"/>
                                        <p:tgtEl>
                                          <p:spTgt spid="62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800" decel="100000"/>
                                        <p:tgtEl>
                                          <p:spTgt spid="62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62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6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6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2" dur="1000"/>
                                        <p:tgtEl>
                                          <p:spTgt spid="6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1000"/>
                                        <p:tgtEl>
                                          <p:spTgt spid="6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6" dur="1000"/>
                                        <p:tgtEl>
                                          <p:spTgt spid="6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6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3" dur="1000"/>
                                        <p:tgtEl>
                                          <p:spTgt spid="6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6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8" dur="1000"/>
                                        <p:tgtEl>
                                          <p:spTgt spid="6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5" dur="1000"/>
                                        <p:tgtEl>
                                          <p:spTgt spid="6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800" decel="100000"/>
                                        <p:tgtEl>
                                          <p:spTgt spid="62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800" decel="100000" fill="hold"/>
                                        <p:tgtEl>
                                          <p:spTgt spid="6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800" decel="100000" fill="hold"/>
                                        <p:tgtEl>
                                          <p:spTgt spid="6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6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800" decel="100000"/>
                                        <p:tgtEl>
                                          <p:spTgt spid="62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800" decel="100000" fill="hold"/>
                                        <p:tgtEl>
                                          <p:spTgt spid="6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6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6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9" dur="1000"/>
                                        <p:tgtEl>
                                          <p:spTgt spid="62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2" dur="1000"/>
                                        <p:tgtEl>
                                          <p:spTgt spid="62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5" dur="1000"/>
                                        <p:tgtEl>
                                          <p:spTgt spid="62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8" dur="1000"/>
                                        <p:tgtEl>
                                          <p:spTgt spid="62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1" dur="1000"/>
                                        <p:tgtEl>
                                          <p:spTgt spid="62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4" dur="1000"/>
                                        <p:tgtEl>
                                          <p:spTgt spid="62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7" dur="1000"/>
                                        <p:tgtEl>
                                          <p:spTgt spid="62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800" decel="100000"/>
                                        <p:tgtEl>
                                          <p:spTgt spid="62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800" decel="100000" fill="hold"/>
                                        <p:tgtEl>
                                          <p:spTgt spid="62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800" decel="100000" fill="hold"/>
                                        <p:tgtEl>
                                          <p:spTgt spid="6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800" decel="100000" fill="hold"/>
                                        <p:tgtEl>
                                          <p:spTgt spid="6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5" dur="1000"/>
                                        <p:tgtEl>
                                          <p:spTgt spid="6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 nodeType="clickPar">
                      <p:stCondLst>
                        <p:cond delay="indefinite"/>
                      </p:stCondLst>
                      <p:childTnLst>
                        <p:par>
                          <p:cTn id="3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6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2" dur="1000"/>
                                        <p:tgtEl>
                                          <p:spTgt spid="6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6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9" dur="1000"/>
                                        <p:tgtEl>
                                          <p:spTgt spid="6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2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62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6" dur="1000"/>
                                        <p:tgtEl>
                                          <p:spTgt spid="6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 nodeType="clickPar">
                      <p:stCondLst>
                        <p:cond delay="indefinite"/>
                      </p:stCondLst>
                      <p:childTnLst>
                        <p:par>
                          <p:cTn id="3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800" decel="100000"/>
                                        <p:tgtEl>
                                          <p:spTgt spid="62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800" decel="100000" fill="hold"/>
                                        <p:tgtEl>
                                          <p:spTgt spid="62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800" decel="100000" fill="hold"/>
                                        <p:tgtEl>
                                          <p:spTgt spid="6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800" decel="100000" fill="hold"/>
                                        <p:tgtEl>
                                          <p:spTgt spid="6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 nodeType="clickPar">
                      <p:stCondLst>
                        <p:cond delay="indefinite"/>
                      </p:stCondLst>
                      <p:childTnLst>
                        <p:par>
                          <p:cTn id="3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800" decel="100000"/>
                                        <p:tgtEl>
                                          <p:spTgt spid="62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800" decel="100000" fill="hold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800" decel="100000" fill="hold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800" decel="100000" fill="hold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 nodeType="clickPar">
                      <p:stCondLst>
                        <p:cond delay="indefinite"/>
                      </p:stCondLst>
                      <p:childTnLst>
                        <p:par>
                          <p:cTn id="3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0" dur="1000"/>
                                        <p:tgtEl>
                                          <p:spTgt spid="62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3" dur="1000"/>
                                        <p:tgtEl>
                                          <p:spTgt spid="62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6" dur="1000"/>
                                        <p:tgtEl>
                                          <p:spTgt spid="62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9" dur="1000"/>
                                        <p:tgtEl>
                                          <p:spTgt spid="62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2" dur="1000"/>
                                        <p:tgtEl>
                                          <p:spTgt spid="62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  <p:bldP spid="62534" grpId="0"/>
      <p:bldP spid="62535" grpId="0"/>
      <p:bldP spid="62538" grpId="0"/>
      <p:bldP spid="62539" grpId="0"/>
      <p:bldP spid="62540" grpId="0"/>
      <p:bldP spid="62541" grpId="0"/>
      <p:bldP spid="62542" grpId="0"/>
      <p:bldP spid="62543" grpId="0"/>
      <p:bldP spid="62551" grpId="0" animBg="1"/>
      <p:bldP spid="62551" grpId="1" animBg="1"/>
      <p:bldP spid="62552" grpId="0"/>
      <p:bldP spid="62552" grpId="1"/>
      <p:bldP spid="62553" grpId="0"/>
      <p:bldP spid="62553" grpId="1"/>
      <p:bldP spid="62554" grpId="0"/>
      <p:bldP spid="62554" grpId="1"/>
      <p:bldP spid="62555" grpId="0"/>
      <p:bldP spid="62555" grpId="1"/>
      <p:bldP spid="62556" grpId="0"/>
      <p:bldP spid="62556" grpId="1"/>
      <p:bldP spid="62557" grpId="0"/>
      <p:bldP spid="62557" grpId="1"/>
      <p:bldP spid="62558" grpId="0" animBg="1"/>
      <p:bldP spid="62558" grpId="1" animBg="1"/>
      <p:bldP spid="62559" grpId="0"/>
      <p:bldP spid="62559" grpId="1"/>
      <p:bldP spid="62560" grpId="0"/>
      <p:bldP spid="62560" grpId="1"/>
      <p:bldP spid="62561" grpId="0"/>
      <p:bldP spid="62561" grpId="1"/>
      <p:bldP spid="62562" grpId="0"/>
      <p:bldP spid="62562" grpId="1"/>
      <p:bldP spid="62563" grpId="0"/>
      <p:bldP spid="62563" grpId="1"/>
      <p:bldP spid="62564" grpId="0"/>
      <p:bldP spid="62564" grpId="1"/>
      <p:bldP spid="62565" grpId="0" animBg="1"/>
      <p:bldP spid="62565" grpId="1" animBg="1"/>
      <p:bldP spid="62566" grpId="0"/>
      <p:bldP spid="62566" grpId="1"/>
      <p:bldP spid="62567" grpId="0"/>
      <p:bldP spid="62567" grpId="1"/>
      <p:bldP spid="62568" grpId="0"/>
      <p:bldP spid="62568" grpId="1"/>
      <p:bldP spid="62569" grpId="0"/>
      <p:bldP spid="62569" grpId="1"/>
      <p:bldP spid="62570" grpId="0"/>
      <p:bldP spid="62570" grpId="1"/>
      <p:bldP spid="62571" grpId="0"/>
      <p:bldP spid="62571" grpId="1"/>
      <p:bldP spid="62572" grpId="0" animBg="1"/>
      <p:bldP spid="62572" grpId="1" animBg="1"/>
      <p:bldP spid="62573" grpId="0"/>
      <p:bldP spid="62573" grpId="1"/>
      <p:bldP spid="62574" grpId="0"/>
      <p:bldP spid="62574" grpId="1"/>
      <p:bldP spid="62575" grpId="0"/>
      <p:bldP spid="62575" grpId="1"/>
      <p:bldP spid="62576" grpId="0"/>
      <p:bldP spid="62576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8913"/>
            <a:ext cx="3051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9EAE9"/>
              </a:clrFrom>
              <a:clrTo>
                <a:srgbClr val="E9EA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5888"/>
            <a:ext cx="29527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71" name="AutoShape 59"/>
          <p:cNvSpPr>
            <a:spLocks noChangeArrowheads="1"/>
          </p:cNvSpPr>
          <p:nvPr/>
        </p:nvSpPr>
        <p:spPr bwMode="auto">
          <a:xfrm>
            <a:off x="2016125" y="1016000"/>
            <a:ext cx="698500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أوجد ارتفاع منشور طوله 6.8م وعرضه 1.5م وحجمه 91.8 م3</a:t>
            </a:r>
            <a:r>
              <a:rPr lang="en-US" sz="2000" b="1"/>
              <a:t> </a:t>
            </a:r>
          </a:p>
        </p:txBody>
      </p:sp>
      <p:sp>
        <p:nvSpPr>
          <p:cNvPr id="64572" name="Text Box 60"/>
          <p:cNvSpPr txBox="1">
            <a:spLocks noChangeArrowheads="1"/>
          </p:cNvSpPr>
          <p:nvPr/>
        </p:nvSpPr>
        <p:spPr bwMode="auto">
          <a:xfrm>
            <a:off x="4679950" y="2419350"/>
            <a:ext cx="3924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المنشور = الطول × العرض × الارتفاع</a:t>
            </a:r>
            <a:endParaRPr lang="en-US" sz="2000" b="1"/>
          </a:p>
        </p:txBody>
      </p:sp>
      <p:sp>
        <p:nvSpPr>
          <p:cNvPr id="64573" name="Text Box 61"/>
          <p:cNvSpPr txBox="1">
            <a:spLocks noChangeArrowheads="1"/>
          </p:cNvSpPr>
          <p:nvPr/>
        </p:nvSpPr>
        <p:spPr bwMode="auto">
          <a:xfrm>
            <a:off x="4211638" y="3211513"/>
            <a:ext cx="3924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91.8  =  6.8 ×  1.5 ×  الارتفاع</a:t>
            </a:r>
            <a:endParaRPr lang="en-US" sz="2000" b="1"/>
          </a:p>
        </p:txBody>
      </p:sp>
      <p:sp>
        <p:nvSpPr>
          <p:cNvPr id="64574" name="Text Box 62"/>
          <p:cNvSpPr txBox="1">
            <a:spLocks noChangeArrowheads="1"/>
          </p:cNvSpPr>
          <p:nvPr/>
        </p:nvSpPr>
        <p:spPr bwMode="auto">
          <a:xfrm>
            <a:off x="4211638" y="3824288"/>
            <a:ext cx="3924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91.8  =  10.2 ×  الارتفاع</a:t>
            </a:r>
            <a:endParaRPr lang="en-US" sz="2000" b="1"/>
          </a:p>
        </p:txBody>
      </p:sp>
      <p:sp>
        <p:nvSpPr>
          <p:cNvPr id="64575" name="Text Box 63"/>
          <p:cNvSpPr txBox="1">
            <a:spLocks noChangeArrowheads="1"/>
          </p:cNvSpPr>
          <p:nvPr/>
        </p:nvSpPr>
        <p:spPr bwMode="auto">
          <a:xfrm>
            <a:off x="5472113" y="4545013"/>
            <a:ext cx="2808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  91.8  ÷  10.2</a:t>
            </a:r>
            <a:endParaRPr lang="en-US" sz="2000" b="1"/>
          </a:p>
        </p:txBody>
      </p:sp>
      <p:sp>
        <p:nvSpPr>
          <p:cNvPr id="64576" name="Text Box 64"/>
          <p:cNvSpPr txBox="1">
            <a:spLocks noChangeArrowheads="1"/>
          </p:cNvSpPr>
          <p:nvPr/>
        </p:nvSpPr>
        <p:spPr bwMode="auto">
          <a:xfrm>
            <a:off x="6264275" y="5337175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   9 م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41155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71" grpId="0" animBg="1"/>
      <p:bldP spid="64572" grpId="0"/>
      <p:bldP spid="64573" grpId="0"/>
      <p:bldP spid="64574" grpId="0"/>
      <p:bldP spid="64575" grpId="0"/>
      <p:bldP spid="645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80963"/>
            <a:ext cx="3006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1763713" y="873125"/>
            <a:ext cx="705643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9701" name="Group 5"/>
          <p:cNvGrpSpPr>
            <a:grpSpLocks noChangeAspect="1"/>
          </p:cNvGrpSpPr>
          <p:nvPr/>
        </p:nvGrpSpPr>
        <p:grpSpPr bwMode="auto">
          <a:xfrm>
            <a:off x="2051050" y="981075"/>
            <a:ext cx="6596063" cy="468313"/>
            <a:chOff x="1292" y="640"/>
            <a:chExt cx="4155" cy="295"/>
          </a:xfrm>
        </p:grpSpPr>
        <p:sp>
          <p:nvSpPr>
            <p:cNvPr id="29702" name="AutoShape 6"/>
            <p:cNvSpPr>
              <a:spLocks noChangeAspect="1" noChangeArrowheads="1" noTextEdit="1"/>
            </p:cNvSpPr>
            <p:nvPr/>
          </p:nvSpPr>
          <p:spPr bwMode="auto">
            <a:xfrm>
              <a:off x="1292" y="640"/>
              <a:ext cx="4155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29703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640"/>
              <a:ext cx="416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364163" y="1917700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نقسم الشكل إلى شبه منحرف ومستطيل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7667625" y="32115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م </a:t>
            </a:r>
            <a:r>
              <a:rPr lang="ar-SA" sz="2000" b="1"/>
              <a:t>=</a:t>
            </a:r>
            <a:endParaRPr lang="en-US" sz="2000" b="1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976938" y="4256088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</a:t>
            </a:r>
            <a:r>
              <a:rPr lang="ar-SA" sz="2000" b="1">
                <a:solidFill>
                  <a:srgbClr val="006600"/>
                </a:solidFill>
              </a:rPr>
              <a:t>157.5 م2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887788" y="32115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م </a:t>
            </a:r>
            <a:r>
              <a:rPr lang="ar-SA" sz="2000" b="1"/>
              <a:t>=</a:t>
            </a:r>
            <a:endParaRPr lang="en-US" sz="2000" b="1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376488" y="3248025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الطول × العرض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590800" y="3751263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FF0000"/>
                </a:solidFill>
              </a:rPr>
              <a:t>25 ×</a:t>
            </a:r>
            <a:r>
              <a:rPr lang="ar-SA" sz="2000" b="1"/>
              <a:t> </a:t>
            </a:r>
            <a:r>
              <a:rPr lang="ar-SA" sz="2000" b="1">
                <a:solidFill>
                  <a:srgbClr val="FF0000"/>
                </a:solidFill>
              </a:rPr>
              <a:t>13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590800" y="4256088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FF0000"/>
                </a:solidFill>
              </a:rPr>
              <a:t>325 م2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6264275" y="2528888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مساحة شبه المنحرف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700338" y="2600325"/>
            <a:ext cx="1801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مساحة المستطيل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7127875" y="5445125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الشكل =</a:t>
            </a:r>
            <a:endParaRPr lang="en-US" sz="2000" b="1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5364163" y="5480050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157.5</a:t>
            </a:r>
            <a:r>
              <a:rPr lang="ar-SA" sz="2000" b="1"/>
              <a:t> + </a:t>
            </a:r>
            <a:r>
              <a:rPr lang="ar-SA" sz="2000" b="1">
                <a:solidFill>
                  <a:srgbClr val="FF0000"/>
                </a:solidFill>
              </a:rPr>
              <a:t>325</a:t>
            </a:r>
            <a:r>
              <a:rPr lang="ar-SA" sz="2000" b="1"/>
              <a:t> =</a:t>
            </a:r>
            <a:endParaRPr lang="en-US" sz="2000" b="1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103688" y="5487988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482.5 م2</a:t>
            </a:r>
            <a:endParaRPr lang="en-US" sz="2000" b="1"/>
          </a:p>
        </p:txBody>
      </p:sp>
      <p:grpSp>
        <p:nvGrpSpPr>
          <p:cNvPr id="29731" name="Group 35"/>
          <p:cNvGrpSpPr>
            <a:grpSpLocks/>
          </p:cNvGrpSpPr>
          <p:nvPr/>
        </p:nvGrpSpPr>
        <p:grpSpPr bwMode="auto">
          <a:xfrm>
            <a:off x="5543550" y="3090863"/>
            <a:ext cx="2197100" cy="700087"/>
            <a:chOff x="3492" y="1947"/>
            <a:chExt cx="1384" cy="441"/>
          </a:xfrm>
        </p:grpSpPr>
        <p:grpSp>
          <p:nvGrpSpPr>
            <p:cNvPr id="29718" name="Group 22"/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29719" name="Text Box 23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29720" name="Line 24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21" name="Text Box 25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  <p:sp>
          <p:nvSpPr>
            <p:cNvPr id="29722" name="Text Box 26"/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rgbClr val="006600"/>
                  </a:solidFill>
                </a:rPr>
                <a:t>ع ( ق</a:t>
              </a:r>
              <a:r>
                <a:rPr lang="ar-SA" sz="2800" b="1" baseline="-25000">
                  <a:solidFill>
                    <a:srgbClr val="006600"/>
                  </a:solidFill>
                </a:rPr>
                <a:t>1</a:t>
              </a:r>
              <a:r>
                <a:rPr lang="ar-SA" sz="2000" b="1">
                  <a:solidFill>
                    <a:srgbClr val="006600"/>
                  </a:solidFill>
                </a:rPr>
                <a:t> + ق</a:t>
              </a:r>
              <a:r>
                <a:rPr lang="ar-SA" sz="2800" b="1" baseline="-25000">
                  <a:solidFill>
                    <a:srgbClr val="006600"/>
                  </a:solidFill>
                </a:rPr>
                <a:t>2</a:t>
              </a:r>
              <a:r>
                <a:rPr lang="ar-SA" sz="2000" b="1">
                  <a:solidFill>
                    <a:srgbClr val="006600"/>
                  </a:solidFill>
                </a:rPr>
                <a:t> )</a:t>
              </a:r>
              <a:endParaRPr lang="en-US" sz="20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29732" name="Group 36"/>
          <p:cNvGrpSpPr>
            <a:grpSpLocks/>
          </p:cNvGrpSpPr>
          <p:nvPr/>
        </p:nvGrpSpPr>
        <p:grpSpPr bwMode="auto">
          <a:xfrm>
            <a:off x="5402263" y="3630613"/>
            <a:ext cx="2590800" cy="700087"/>
            <a:chOff x="3403" y="2287"/>
            <a:chExt cx="1632" cy="441"/>
          </a:xfrm>
        </p:grpSpPr>
        <p:sp>
          <p:nvSpPr>
            <p:cNvPr id="29724" name="Text Box 28"/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=      </a:t>
              </a:r>
              <a:r>
                <a:rPr lang="ar-SA" sz="2000" b="1">
                  <a:solidFill>
                    <a:srgbClr val="006600"/>
                  </a:solidFill>
                </a:rPr>
                <a:t>×</a:t>
              </a:r>
              <a:r>
                <a:rPr lang="ar-SA" sz="2000" b="1"/>
                <a:t> </a:t>
              </a:r>
              <a:r>
                <a:rPr lang="ar-SA" sz="2000" b="1">
                  <a:solidFill>
                    <a:srgbClr val="006600"/>
                  </a:solidFill>
                </a:rPr>
                <a:t>7 ( 20 + 25 )</a:t>
              </a:r>
              <a:endParaRPr lang="en-US" sz="28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29725" name="Group 29"/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29726" name="Text Box 30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29727" name="Line 31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28" name="Text Box 32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pic>
        <p:nvPicPr>
          <p:cNvPr id="29729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276475"/>
            <a:ext cx="2124075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2008188" y="2960688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20 م</a:t>
            </a:r>
            <a:endParaRPr lang="en-US" sz="2000" b="1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>
            <a:off x="935038" y="2938463"/>
            <a:ext cx="1116012" cy="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2016125" y="2571750"/>
            <a:ext cx="525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7 م</a:t>
            </a:r>
            <a:endParaRPr lang="en-US" sz="2000" b="1"/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1993900" y="3033713"/>
            <a:ext cx="598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13م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92465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4" grpId="0"/>
      <p:bldP spid="29705" grpId="0"/>
      <p:bldP spid="29706" grpId="0"/>
      <p:bldP spid="29707" grpId="0"/>
      <p:bldP spid="29708" grpId="0"/>
      <p:bldP spid="29709" grpId="0"/>
      <p:bldP spid="29710" grpId="0"/>
      <p:bldP spid="29712" grpId="0"/>
      <p:bldP spid="29713" grpId="0"/>
      <p:bldP spid="29714" grpId="0"/>
      <p:bldP spid="29715" grpId="0"/>
      <p:bldP spid="29733" grpId="0"/>
      <p:bldP spid="29733" grpId="1"/>
      <p:bldP spid="29734" grpId="0" animBg="1"/>
      <p:bldP spid="29735" grpId="0"/>
      <p:bldP spid="2973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8913"/>
            <a:ext cx="3051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9EAE9"/>
              </a:clrFrom>
              <a:clrTo>
                <a:srgbClr val="E9EA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5888"/>
            <a:ext cx="29527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900113" y="1016000"/>
            <a:ext cx="8101012" cy="900113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قرر أحمد حفر بركة سباحة لأطفاله بطول 20قدما وعرض 11قدما وعمق 2.5 قدما . </a:t>
            </a:r>
          </a:p>
          <a:p>
            <a:r>
              <a:rPr lang="ar-SA" sz="2000" b="1"/>
              <a:t>وسينقل التراب بعربة تسع 9أقدام مكعبة . أوجد عدد العربات .</a:t>
            </a:r>
            <a:endParaRPr lang="en-US" sz="2000" b="1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679950" y="2419350"/>
            <a:ext cx="3924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التراب = الطول × العرض × العمق</a:t>
            </a:r>
            <a:endParaRPr lang="en-US" sz="2000" b="1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5111750" y="3211513"/>
            <a:ext cx="248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20  ×  11  ×  1.5</a:t>
            </a:r>
            <a:endParaRPr lang="en-US" sz="2000" b="1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3671888" y="3824288"/>
            <a:ext cx="3924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 550 قدما مكعبة</a:t>
            </a:r>
            <a:endParaRPr lang="en-US" sz="2000" b="1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5832475" y="4545013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عدد العربات = 550 ÷ 9 </a:t>
            </a:r>
            <a:endParaRPr lang="en-US" sz="2000" b="1"/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5940425" y="5337175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عدد العربات  </a:t>
            </a: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  ... 61.111</a:t>
            </a:r>
            <a:endParaRPr lang="en-US" sz="2000" b="1"/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3924300" y="6019800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أي أنه يجب عليه نقل التراب في 62 عربة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64980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  <p:bldP spid="65541" grpId="0"/>
      <p:bldP spid="65542" grpId="0"/>
      <p:bldP spid="65543" grpId="0"/>
      <p:bldP spid="65544" grpId="0"/>
      <p:bldP spid="65545" grpId="0"/>
      <p:bldP spid="6554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2" name="Picture 2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188913"/>
            <a:ext cx="27797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7" name="AutoShape 279"/>
          <p:cNvSpPr>
            <a:spLocks noChangeArrowheads="1"/>
          </p:cNvSpPr>
          <p:nvPr/>
        </p:nvSpPr>
        <p:spPr bwMode="auto">
          <a:xfrm>
            <a:off x="2879725" y="3033713"/>
            <a:ext cx="1476375" cy="358775"/>
          </a:xfrm>
          <a:prstGeom prst="parallelogram">
            <a:avLst>
              <a:gd name="adj" fmla="val 103410"/>
            </a:avLst>
          </a:prstGeom>
          <a:solidFill>
            <a:srgbClr val="FF9933">
              <a:alpha val="45000"/>
            </a:srgbClr>
          </a:solidFill>
          <a:ln w="38100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341" name="Group 293"/>
          <p:cNvGrpSpPr>
            <a:grpSpLocks/>
          </p:cNvGrpSpPr>
          <p:nvPr/>
        </p:nvGrpSpPr>
        <p:grpSpPr bwMode="auto">
          <a:xfrm>
            <a:off x="2879725" y="2998788"/>
            <a:ext cx="1492250" cy="1397000"/>
            <a:chOff x="2064" y="1094"/>
            <a:chExt cx="940" cy="880"/>
          </a:xfrm>
        </p:grpSpPr>
        <p:sp>
          <p:nvSpPr>
            <p:cNvPr id="2331" name="AutoShape 283"/>
            <p:cNvSpPr>
              <a:spLocks noChangeArrowheads="1"/>
            </p:cNvSpPr>
            <p:nvPr/>
          </p:nvSpPr>
          <p:spPr bwMode="auto">
            <a:xfrm rot="10800000">
              <a:off x="2292" y="1097"/>
              <a:ext cx="712" cy="858"/>
            </a:xfrm>
            <a:prstGeom prst="triangle">
              <a:avLst>
                <a:gd name="adj" fmla="val 67977"/>
              </a:avLst>
            </a:prstGeom>
            <a:solidFill>
              <a:srgbClr val="CCECFF">
                <a:alpha val="25000"/>
              </a:srgb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36" name="AutoShape 288"/>
            <p:cNvSpPr>
              <a:spLocks noChangeArrowheads="1"/>
            </p:cNvSpPr>
            <p:nvPr/>
          </p:nvSpPr>
          <p:spPr bwMode="auto">
            <a:xfrm rot="10800000">
              <a:off x="2064" y="1326"/>
              <a:ext cx="687" cy="648"/>
            </a:xfrm>
            <a:prstGeom prst="triangle">
              <a:avLst>
                <a:gd name="adj" fmla="val 33426"/>
              </a:avLst>
            </a:prstGeom>
            <a:solidFill>
              <a:srgbClr val="CCECFF">
                <a:alpha val="25000"/>
              </a:srgb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28" name="AutoShape 280"/>
            <p:cNvSpPr>
              <a:spLocks noChangeArrowheads="1"/>
            </p:cNvSpPr>
            <p:nvPr/>
          </p:nvSpPr>
          <p:spPr bwMode="auto">
            <a:xfrm rot="10800000">
              <a:off x="2065" y="1094"/>
              <a:ext cx="930" cy="226"/>
            </a:xfrm>
            <a:prstGeom prst="parallelogram">
              <a:avLst>
                <a:gd name="adj" fmla="val 103410"/>
              </a:avLst>
            </a:prstGeom>
            <a:noFill/>
            <a:ln w="38100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33">
                      <a:alpha val="45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342" name="Group 294"/>
          <p:cNvGrpSpPr>
            <a:grpSpLocks/>
          </p:cNvGrpSpPr>
          <p:nvPr/>
        </p:nvGrpSpPr>
        <p:grpSpPr bwMode="auto">
          <a:xfrm rot="-4494757">
            <a:off x="1408113" y="1062038"/>
            <a:ext cx="1492250" cy="1397000"/>
            <a:chOff x="2064" y="1094"/>
            <a:chExt cx="940" cy="880"/>
          </a:xfrm>
        </p:grpSpPr>
        <p:sp>
          <p:nvSpPr>
            <p:cNvPr id="2343" name="AutoShape 295"/>
            <p:cNvSpPr>
              <a:spLocks noChangeArrowheads="1"/>
            </p:cNvSpPr>
            <p:nvPr/>
          </p:nvSpPr>
          <p:spPr bwMode="auto">
            <a:xfrm rot="10800000">
              <a:off x="2292" y="1097"/>
              <a:ext cx="712" cy="858"/>
            </a:xfrm>
            <a:prstGeom prst="triangle">
              <a:avLst>
                <a:gd name="adj" fmla="val 67977"/>
              </a:avLst>
            </a:prstGeom>
            <a:solidFill>
              <a:srgbClr val="CCECFF">
                <a:alpha val="25000"/>
              </a:srgb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44" name="AutoShape 296"/>
            <p:cNvSpPr>
              <a:spLocks noChangeArrowheads="1"/>
            </p:cNvSpPr>
            <p:nvPr/>
          </p:nvSpPr>
          <p:spPr bwMode="auto">
            <a:xfrm rot="10800000">
              <a:off x="2064" y="1326"/>
              <a:ext cx="687" cy="648"/>
            </a:xfrm>
            <a:prstGeom prst="triangle">
              <a:avLst>
                <a:gd name="adj" fmla="val 33426"/>
              </a:avLst>
            </a:prstGeom>
            <a:solidFill>
              <a:srgbClr val="CCECFF">
                <a:alpha val="25000"/>
              </a:srgb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45" name="AutoShape 297"/>
            <p:cNvSpPr>
              <a:spLocks noChangeArrowheads="1"/>
            </p:cNvSpPr>
            <p:nvPr/>
          </p:nvSpPr>
          <p:spPr bwMode="auto">
            <a:xfrm rot="10800000">
              <a:off x="2065" y="1094"/>
              <a:ext cx="930" cy="226"/>
            </a:xfrm>
            <a:prstGeom prst="parallelogram">
              <a:avLst>
                <a:gd name="adj" fmla="val 103410"/>
              </a:avLst>
            </a:prstGeom>
            <a:noFill/>
            <a:ln w="38100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33">
                      <a:alpha val="45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2346" name="Arc 298"/>
          <p:cNvSpPr>
            <a:spLocks/>
          </p:cNvSpPr>
          <p:nvPr/>
        </p:nvSpPr>
        <p:spPr bwMode="auto">
          <a:xfrm rot="640671" flipH="1" flipV="1">
            <a:off x="1439863" y="1160463"/>
            <a:ext cx="1408112" cy="1303337"/>
          </a:xfrm>
          <a:custGeom>
            <a:avLst/>
            <a:gdLst>
              <a:gd name="G0" fmla="+- 0 0 0"/>
              <a:gd name="G1" fmla="+- 13014 0 0"/>
              <a:gd name="G2" fmla="+- 21600 0 0"/>
              <a:gd name="T0" fmla="*/ 17240 w 21600"/>
              <a:gd name="T1" fmla="*/ 0 h 26188"/>
              <a:gd name="T2" fmla="*/ 17117 w 21600"/>
              <a:gd name="T3" fmla="*/ 26188 h 26188"/>
              <a:gd name="T4" fmla="*/ 0 w 21600"/>
              <a:gd name="T5" fmla="*/ 13014 h 26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6188" fill="none" extrusionOk="0">
                <a:moveTo>
                  <a:pt x="17239" y="0"/>
                </a:moveTo>
                <a:cubicBezTo>
                  <a:pt x="20069" y="3748"/>
                  <a:pt x="21600" y="8317"/>
                  <a:pt x="21600" y="13014"/>
                </a:cubicBezTo>
                <a:cubicBezTo>
                  <a:pt x="21600" y="17779"/>
                  <a:pt x="20023" y="22411"/>
                  <a:pt x="17117" y="26188"/>
                </a:cubicBezTo>
              </a:path>
              <a:path w="21600" h="26188" stroke="0" extrusionOk="0">
                <a:moveTo>
                  <a:pt x="17239" y="0"/>
                </a:moveTo>
                <a:cubicBezTo>
                  <a:pt x="20069" y="3748"/>
                  <a:pt x="21600" y="8317"/>
                  <a:pt x="21600" y="13014"/>
                </a:cubicBezTo>
                <a:cubicBezTo>
                  <a:pt x="21600" y="17779"/>
                  <a:pt x="20023" y="22411"/>
                  <a:pt x="17117" y="26188"/>
                </a:cubicBezTo>
                <a:lnTo>
                  <a:pt x="0" y="13014"/>
                </a:lnTo>
                <a:close/>
              </a:path>
            </a:pathLst>
          </a:custGeom>
          <a:solidFill>
            <a:srgbClr val="696255">
              <a:alpha val="4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354" name="AutoShape 306"/>
          <p:cNvSpPr>
            <a:spLocks noChangeArrowheads="1"/>
          </p:cNvSpPr>
          <p:nvPr/>
        </p:nvSpPr>
        <p:spPr bwMode="auto">
          <a:xfrm>
            <a:off x="741363" y="3709988"/>
            <a:ext cx="1439862" cy="769937"/>
          </a:xfrm>
          <a:prstGeom prst="cube">
            <a:avLst>
              <a:gd name="adj" fmla="val 48551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375" name="AutoShape 327"/>
          <p:cNvSpPr>
            <a:spLocks noChangeArrowheads="1"/>
          </p:cNvSpPr>
          <p:nvPr/>
        </p:nvSpPr>
        <p:spPr bwMode="auto">
          <a:xfrm>
            <a:off x="741363" y="3328988"/>
            <a:ext cx="1439862" cy="769937"/>
          </a:xfrm>
          <a:prstGeom prst="cube">
            <a:avLst>
              <a:gd name="adj" fmla="val 48551"/>
            </a:avLst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376" name="AutoShape 328"/>
          <p:cNvSpPr>
            <a:spLocks noChangeArrowheads="1"/>
          </p:cNvSpPr>
          <p:nvPr/>
        </p:nvSpPr>
        <p:spPr bwMode="auto">
          <a:xfrm>
            <a:off x="741363" y="2946400"/>
            <a:ext cx="1439862" cy="769938"/>
          </a:xfrm>
          <a:prstGeom prst="cube">
            <a:avLst>
              <a:gd name="adj" fmla="val 48551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326" name="AutoShape 278"/>
          <p:cNvSpPr>
            <a:spLocks noChangeArrowheads="1"/>
          </p:cNvSpPr>
          <p:nvPr/>
        </p:nvSpPr>
        <p:spPr bwMode="auto">
          <a:xfrm>
            <a:off x="719138" y="2924175"/>
            <a:ext cx="1476375" cy="1584325"/>
          </a:xfrm>
          <a:prstGeom prst="cube">
            <a:avLst>
              <a:gd name="adj" fmla="val 2500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>
                    <a:alpha val="27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380" name="Group 332"/>
          <p:cNvGrpSpPr>
            <a:grpSpLocks/>
          </p:cNvGrpSpPr>
          <p:nvPr/>
        </p:nvGrpSpPr>
        <p:grpSpPr bwMode="auto">
          <a:xfrm rot="-4494757">
            <a:off x="1408113" y="1062038"/>
            <a:ext cx="1492250" cy="1397000"/>
            <a:chOff x="2064" y="1094"/>
            <a:chExt cx="940" cy="880"/>
          </a:xfrm>
        </p:grpSpPr>
        <p:sp>
          <p:nvSpPr>
            <p:cNvPr id="2381" name="AutoShape 333"/>
            <p:cNvSpPr>
              <a:spLocks noChangeArrowheads="1"/>
            </p:cNvSpPr>
            <p:nvPr/>
          </p:nvSpPr>
          <p:spPr bwMode="auto">
            <a:xfrm rot="10800000">
              <a:off x="2292" y="1097"/>
              <a:ext cx="712" cy="858"/>
            </a:xfrm>
            <a:prstGeom prst="triangle">
              <a:avLst>
                <a:gd name="adj" fmla="val 67977"/>
              </a:avLst>
            </a:prstGeom>
            <a:solidFill>
              <a:srgbClr val="CCECFF">
                <a:alpha val="25000"/>
              </a:srgb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82" name="AutoShape 334"/>
            <p:cNvSpPr>
              <a:spLocks noChangeArrowheads="1"/>
            </p:cNvSpPr>
            <p:nvPr/>
          </p:nvSpPr>
          <p:spPr bwMode="auto">
            <a:xfrm rot="10800000">
              <a:off x="2064" y="1326"/>
              <a:ext cx="687" cy="648"/>
            </a:xfrm>
            <a:prstGeom prst="triangle">
              <a:avLst>
                <a:gd name="adj" fmla="val 33426"/>
              </a:avLst>
            </a:prstGeom>
            <a:solidFill>
              <a:srgbClr val="CCECFF">
                <a:alpha val="25000"/>
              </a:srgb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83" name="AutoShape 335"/>
            <p:cNvSpPr>
              <a:spLocks noChangeArrowheads="1"/>
            </p:cNvSpPr>
            <p:nvPr/>
          </p:nvSpPr>
          <p:spPr bwMode="auto">
            <a:xfrm rot="10800000">
              <a:off x="2065" y="1094"/>
              <a:ext cx="930" cy="226"/>
            </a:xfrm>
            <a:prstGeom prst="parallelogram">
              <a:avLst>
                <a:gd name="adj" fmla="val 103410"/>
              </a:avLst>
            </a:prstGeom>
            <a:noFill/>
            <a:ln w="38100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33">
                      <a:alpha val="45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2384" name="Arc 336"/>
          <p:cNvSpPr>
            <a:spLocks/>
          </p:cNvSpPr>
          <p:nvPr/>
        </p:nvSpPr>
        <p:spPr bwMode="auto">
          <a:xfrm rot="640671" flipH="1" flipV="1">
            <a:off x="1439863" y="1160463"/>
            <a:ext cx="1408112" cy="1303337"/>
          </a:xfrm>
          <a:custGeom>
            <a:avLst/>
            <a:gdLst>
              <a:gd name="G0" fmla="+- 0 0 0"/>
              <a:gd name="G1" fmla="+- 13014 0 0"/>
              <a:gd name="G2" fmla="+- 21600 0 0"/>
              <a:gd name="T0" fmla="*/ 17240 w 21600"/>
              <a:gd name="T1" fmla="*/ 0 h 26188"/>
              <a:gd name="T2" fmla="*/ 17117 w 21600"/>
              <a:gd name="T3" fmla="*/ 26188 h 26188"/>
              <a:gd name="T4" fmla="*/ 0 w 21600"/>
              <a:gd name="T5" fmla="*/ 13014 h 26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6188" fill="none" extrusionOk="0">
                <a:moveTo>
                  <a:pt x="17239" y="0"/>
                </a:moveTo>
                <a:cubicBezTo>
                  <a:pt x="20069" y="3748"/>
                  <a:pt x="21600" y="8317"/>
                  <a:pt x="21600" y="13014"/>
                </a:cubicBezTo>
                <a:cubicBezTo>
                  <a:pt x="21600" y="17779"/>
                  <a:pt x="20023" y="22411"/>
                  <a:pt x="17117" y="26188"/>
                </a:cubicBezTo>
              </a:path>
              <a:path w="21600" h="26188" stroke="0" extrusionOk="0">
                <a:moveTo>
                  <a:pt x="17239" y="0"/>
                </a:moveTo>
                <a:cubicBezTo>
                  <a:pt x="20069" y="3748"/>
                  <a:pt x="21600" y="8317"/>
                  <a:pt x="21600" y="13014"/>
                </a:cubicBezTo>
                <a:cubicBezTo>
                  <a:pt x="21600" y="17779"/>
                  <a:pt x="20023" y="22411"/>
                  <a:pt x="17117" y="26188"/>
                </a:cubicBezTo>
                <a:lnTo>
                  <a:pt x="0" y="13014"/>
                </a:lnTo>
                <a:close/>
              </a:path>
            </a:pathLst>
          </a:custGeom>
          <a:solidFill>
            <a:srgbClr val="696255">
              <a:alpha val="4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385" name="Group 337"/>
          <p:cNvGrpSpPr>
            <a:grpSpLocks/>
          </p:cNvGrpSpPr>
          <p:nvPr/>
        </p:nvGrpSpPr>
        <p:grpSpPr bwMode="auto">
          <a:xfrm rot="-4494757">
            <a:off x="1409700" y="1076325"/>
            <a:ext cx="1492250" cy="1397000"/>
            <a:chOff x="2064" y="1094"/>
            <a:chExt cx="940" cy="880"/>
          </a:xfrm>
        </p:grpSpPr>
        <p:sp>
          <p:nvSpPr>
            <p:cNvPr id="2386" name="AutoShape 338"/>
            <p:cNvSpPr>
              <a:spLocks noChangeArrowheads="1"/>
            </p:cNvSpPr>
            <p:nvPr/>
          </p:nvSpPr>
          <p:spPr bwMode="auto">
            <a:xfrm rot="10800000">
              <a:off x="2292" y="1097"/>
              <a:ext cx="712" cy="858"/>
            </a:xfrm>
            <a:prstGeom prst="triangle">
              <a:avLst>
                <a:gd name="adj" fmla="val 67977"/>
              </a:avLst>
            </a:prstGeom>
            <a:solidFill>
              <a:srgbClr val="CCECFF">
                <a:alpha val="25000"/>
              </a:srgb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87" name="AutoShape 339"/>
            <p:cNvSpPr>
              <a:spLocks noChangeArrowheads="1"/>
            </p:cNvSpPr>
            <p:nvPr/>
          </p:nvSpPr>
          <p:spPr bwMode="auto">
            <a:xfrm rot="10800000">
              <a:off x="2064" y="1326"/>
              <a:ext cx="687" cy="648"/>
            </a:xfrm>
            <a:prstGeom prst="triangle">
              <a:avLst>
                <a:gd name="adj" fmla="val 33426"/>
              </a:avLst>
            </a:prstGeom>
            <a:solidFill>
              <a:srgbClr val="CCECFF">
                <a:alpha val="25000"/>
              </a:srgb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88" name="AutoShape 340"/>
            <p:cNvSpPr>
              <a:spLocks noChangeArrowheads="1"/>
            </p:cNvSpPr>
            <p:nvPr/>
          </p:nvSpPr>
          <p:spPr bwMode="auto">
            <a:xfrm rot="10800000">
              <a:off x="2065" y="1094"/>
              <a:ext cx="930" cy="226"/>
            </a:xfrm>
            <a:prstGeom prst="parallelogram">
              <a:avLst>
                <a:gd name="adj" fmla="val 103410"/>
              </a:avLst>
            </a:prstGeom>
            <a:noFill/>
            <a:ln w="38100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33">
                      <a:alpha val="45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2389" name="Arc 341"/>
          <p:cNvSpPr>
            <a:spLocks/>
          </p:cNvSpPr>
          <p:nvPr/>
        </p:nvSpPr>
        <p:spPr bwMode="auto">
          <a:xfrm rot="640671" flipH="1" flipV="1">
            <a:off x="1441450" y="1174750"/>
            <a:ext cx="1408113" cy="1303338"/>
          </a:xfrm>
          <a:custGeom>
            <a:avLst/>
            <a:gdLst>
              <a:gd name="G0" fmla="+- 0 0 0"/>
              <a:gd name="G1" fmla="+- 13014 0 0"/>
              <a:gd name="G2" fmla="+- 21600 0 0"/>
              <a:gd name="T0" fmla="*/ 17240 w 21600"/>
              <a:gd name="T1" fmla="*/ 0 h 26188"/>
              <a:gd name="T2" fmla="*/ 17117 w 21600"/>
              <a:gd name="T3" fmla="*/ 26188 h 26188"/>
              <a:gd name="T4" fmla="*/ 0 w 21600"/>
              <a:gd name="T5" fmla="*/ 13014 h 26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6188" fill="none" extrusionOk="0">
                <a:moveTo>
                  <a:pt x="17239" y="0"/>
                </a:moveTo>
                <a:cubicBezTo>
                  <a:pt x="20069" y="3748"/>
                  <a:pt x="21600" y="8317"/>
                  <a:pt x="21600" y="13014"/>
                </a:cubicBezTo>
                <a:cubicBezTo>
                  <a:pt x="21600" y="17779"/>
                  <a:pt x="20023" y="22411"/>
                  <a:pt x="17117" y="26188"/>
                </a:cubicBezTo>
              </a:path>
              <a:path w="21600" h="26188" stroke="0" extrusionOk="0">
                <a:moveTo>
                  <a:pt x="17239" y="0"/>
                </a:moveTo>
                <a:cubicBezTo>
                  <a:pt x="20069" y="3748"/>
                  <a:pt x="21600" y="8317"/>
                  <a:pt x="21600" y="13014"/>
                </a:cubicBezTo>
                <a:cubicBezTo>
                  <a:pt x="21600" y="17779"/>
                  <a:pt x="20023" y="22411"/>
                  <a:pt x="17117" y="26188"/>
                </a:cubicBezTo>
                <a:lnTo>
                  <a:pt x="0" y="13014"/>
                </a:lnTo>
                <a:close/>
              </a:path>
            </a:pathLst>
          </a:custGeom>
          <a:solidFill>
            <a:srgbClr val="696255">
              <a:alpha val="4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395" name="Group 347"/>
          <p:cNvGrpSpPr>
            <a:grpSpLocks/>
          </p:cNvGrpSpPr>
          <p:nvPr/>
        </p:nvGrpSpPr>
        <p:grpSpPr bwMode="auto">
          <a:xfrm>
            <a:off x="2908300" y="3011488"/>
            <a:ext cx="1439863" cy="1289050"/>
            <a:chOff x="2064" y="1094"/>
            <a:chExt cx="940" cy="880"/>
          </a:xfrm>
        </p:grpSpPr>
        <p:sp>
          <p:nvSpPr>
            <p:cNvPr id="2396" name="AutoShape 348"/>
            <p:cNvSpPr>
              <a:spLocks noChangeArrowheads="1"/>
            </p:cNvSpPr>
            <p:nvPr/>
          </p:nvSpPr>
          <p:spPr bwMode="auto">
            <a:xfrm rot="10800000">
              <a:off x="2292" y="1097"/>
              <a:ext cx="712" cy="858"/>
            </a:xfrm>
            <a:prstGeom prst="triangle">
              <a:avLst>
                <a:gd name="adj" fmla="val 67977"/>
              </a:avLst>
            </a:prstGeom>
            <a:solidFill>
              <a:srgbClr val="777777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97" name="AutoShape 349"/>
            <p:cNvSpPr>
              <a:spLocks noChangeArrowheads="1"/>
            </p:cNvSpPr>
            <p:nvPr/>
          </p:nvSpPr>
          <p:spPr bwMode="auto">
            <a:xfrm rot="10800000">
              <a:off x="2064" y="1326"/>
              <a:ext cx="687" cy="648"/>
            </a:xfrm>
            <a:prstGeom prst="triangle">
              <a:avLst>
                <a:gd name="adj" fmla="val 33426"/>
              </a:avLst>
            </a:prstGeom>
            <a:solidFill>
              <a:srgbClr val="777777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98" name="AutoShape 350"/>
            <p:cNvSpPr>
              <a:spLocks noChangeArrowheads="1"/>
            </p:cNvSpPr>
            <p:nvPr/>
          </p:nvSpPr>
          <p:spPr bwMode="auto">
            <a:xfrm rot="10800000">
              <a:off x="2065" y="1094"/>
              <a:ext cx="930" cy="226"/>
            </a:xfrm>
            <a:prstGeom prst="parallelogram">
              <a:avLst>
                <a:gd name="adj" fmla="val 103410"/>
              </a:avLst>
            </a:prstGeom>
            <a:solidFill>
              <a:srgbClr val="777777">
                <a:alpha val="4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505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399" name="Group 351"/>
          <p:cNvGrpSpPr>
            <a:grpSpLocks/>
          </p:cNvGrpSpPr>
          <p:nvPr/>
        </p:nvGrpSpPr>
        <p:grpSpPr bwMode="auto">
          <a:xfrm>
            <a:off x="2879725" y="3003550"/>
            <a:ext cx="1492250" cy="1397000"/>
            <a:chOff x="2064" y="1094"/>
            <a:chExt cx="940" cy="880"/>
          </a:xfrm>
        </p:grpSpPr>
        <p:sp>
          <p:nvSpPr>
            <p:cNvPr id="2400" name="AutoShape 352"/>
            <p:cNvSpPr>
              <a:spLocks noChangeArrowheads="1"/>
            </p:cNvSpPr>
            <p:nvPr/>
          </p:nvSpPr>
          <p:spPr bwMode="auto">
            <a:xfrm rot="10800000">
              <a:off x="2292" y="1097"/>
              <a:ext cx="712" cy="858"/>
            </a:xfrm>
            <a:prstGeom prst="triangle">
              <a:avLst>
                <a:gd name="adj" fmla="val 67977"/>
              </a:avLst>
            </a:prstGeom>
            <a:solidFill>
              <a:srgbClr val="CCECFF">
                <a:alpha val="25000"/>
              </a:srgb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401" name="AutoShape 353"/>
            <p:cNvSpPr>
              <a:spLocks noChangeArrowheads="1"/>
            </p:cNvSpPr>
            <p:nvPr/>
          </p:nvSpPr>
          <p:spPr bwMode="auto">
            <a:xfrm rot="10800000">
              <a:off x="2064" y="1326"/>
              <a:ext cx="687" cy="648"/>
            </a:xfrm>
            <a:prstGeom prst="triangle">
              <a:avLst>
                <a:gd name="adj" fmla="val 33426"/>
              </a:avLst>
            </a:prstGeom>
            <a:solidFill>
              <a:srgbClr val="CCECFF">
                <a:alpha val="25000"/>
              </a:srgb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402" name="AutoShape 354"/>
            <p:cNvSpPr>
              <a:spLocks noChangeArrowheads="1"/>
            </p:cNvSpPr>
            <p:nvPr/>
          </p:nvSpPr>
          <p:spPr bwMode="auto">
            <a:xfrm rot="10800000">
              <a:off x="2065" y="1094"/>
              <a:ext cx="930" cy="226"/>
            </a:xfrm>
            <a:prstGeom prst="parallelogram">
              <a:avLst>
                <a:gd name="adj" fmla="val 103410"/>
              </a:avLst>
            </a:prstGeom>
            <a:noFill/>
            <a:ln w="38100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33">
                      <a:alpha val="45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403" name="Group 355"/>
          <p:cNvGrpSpPr>
            <a:grpSpLocks/>
          </p:cNvGrpSpPr>
          <p:nvPr/>
        </p:nvGrpSpPr>
        <p:grpSpPr bwMode="auto">
          <a:xfrm>
            <a:off x="2908300" y="3016250"/>
            <a:ext cx="1439863" cy="1289050"/>
            <a:chOff x="2064" y="1094"/>
            <a:chExt cx="940" cy="880"/>
          </a:xfrm>
        </p:grpSpPr>
        <p:sp>
          <p:nvSpPr>
            <p:cNvPr id="2404" name="AutoShape 356"/>
            <p:cNvSpPr>
              <a:spLocks noChangeArrowheads="1"/>
            </p:cNvSpPr>
            <p:nvPr/>
          </p:nvSpPr>
          <p:spPr bwMode="auto">
            <a:xfrm rot="10800000">
              <a:off x="2292" y="1097"/>
              <a:ext cx="712" cy="858"/>
            </a:xfrm>
            <a:prstGeom prst="triangle">
              <a:avLst>
                <a:gd name="adj" fmla="val 67977"/>
              </a:avLst>
            </a:prstGeom>
            <a:solidFill>
              <a:srgbClr val="777777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405" name="AutoShape 357"/>
            <p:cNvSpPr>
              <a:spLocks noChangeArrowheads="1"/>
            </p:cNvSpPr>
            <p:nvPr/>
          </p:nvSpPr>
          <p:spPr bwMode="auto">
            <a:xfrm rot="10800000">
              <a:off x="2064" y="1326"/>
              <a:ext cx="687" cy="648"/>
            </a:xfrm>
            <a:prstGeom prst="triangle">
              <a:avLst>
                <a:gd name="adj" fmla="val 33426"/>
              </a:avLst>
            </a:prstGeom>
            <a:solidFill>
              <a:srgbClr val="777777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406" name="AutoShape 358"/>
            <p:cNvSpPr>
              <a:spLocks noChangeArrowheads="1"/>
            </p:cNvSpPr>
            <p:nvPr/>
          </p:nvSpPr>
          <p:spPr bwMode="auto">
            <a:xfrm rot="10800000">
              <a:off x="2065" y="1094"/>
              <a:ext cx="930" cy="226"/>
            </a:xfrm>
            <a:prstGeom prst="parallelogram">
              <a:avLst>
                <a:gd name="adj" fmla="val 103410"/>
              </a:avLst>
            </a:prstGeom>
            <a:solidFill>
              <a:srgbClr val="777777">
                <a:alpha val="4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505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407" name="Group 359"/>
          <p:cNvGrpSpPr>
            <a:grpSpLocks/>
          </p:cNvGrpSpPr>
          <p:nvPr/>
        </p:nvGrpSpPr>
        <p:grpSpPr bwMode="auto">
          <a:xfrm>
            <a:off x="2916238" y="3003550"/>
            <a:ext cx="1492250" cy="1397000"/>
            <a:chOff x="2064" y="1094"/>
            <a:chExt cx="940" cy="880"/>
          </a:xfrm>
        </p:grpSpPr>
        <p:sp>
          <p:nvSpPr>
            <p:cNvPr id="2408" name="AutoShape 360"/>
            <p:cNvSpPr>
              <a:spLocks noChangeArrowheads="1"/>
            </p:cNvSpPr>
            <p:nvPr/>
          </p:nvSpPr>
          <p:spPr bwMode="auto">
            <a:xfrm rot="10800000">
              <a:off x="2292" y="1097"/>
              <a:ext cx="712" cy="858"/>
            </a:xfrm>
            <a:prstGeom prst="triangle">
              <a:avLst>
                <a:gd name="adj" fmla="val 67977"/>
              </a:avLst>
            </a:prstGeom>
            <a:solidFill>
              <a:srgbClr val="CCECFF">
                <a:alpha val="25000"/>
              </a:srgb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409" name="AutoShape 361"/>
            <p:cNvSpPr>
              <a:spLocks noChangeArrowheads="1"/>
            </p:cNvSpPr>
            <p:nvPr/>
          </p:nvSpPr>
          <p:spPr bwMode="auto">
            <a:xfrm rot="10800000">
              <a:off x="2064" y="1326"/>
              <a:ext cx="687" cy="648"/>
            </a:xfrm>
            <a:prstGeom prst="triangle">
              <a:avLst>
                <a:gd name="adj" fmla="val 33426"/>
              </a:avLst>
            </a:prstGeom>
            <a:solidFill>
              <a:srgbClr val="CCECFF">
                <a:alpha val="25000"/>
              </a:srgb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410" name="AutoShape 362"/>
            <p:cNvSpPr>
              <a:spLocks noChangeArrowheads="1"/>
            </p:cNvSpPr>
            <p:nvPr/>
          </p:nvSpPr>
          <p:spPr bwMode="auto">
            <a:xfrm rot="10800000">
              <a:off x="2065" y="1094"/>
              <a:ext cx="930" cy="226"/>
            </a:xfrm>
            <a:prstGeom prst="parallelogram">
              <a:avLst>
                <a:gd name="adj" fmla="val 103410"/>
              </a:avLst>
            </a:prstGeom>
            <a:noFill/>
            <a:ln w="38100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33">
                      <a:alpha val="45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2415" name="Arc 367"/>
          <p:cNvSpPr>
            <a:spLocks/>
          </p:cNvSpPr>
          <p:nvPr/>
        </p:nvSpPr>
        <p:spPr bwMode="auto">
          <a:xfrm flipH="1">
            <a:off x="1403350" y="2311400"/>
            <a:ext cx="215900" cy="1981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411" name="Group 363"/>
          <p:cNvGrpSpPr>
            <a:grpSpLocks/>
          </p:cNvGrpSpPr>
          <p:nvPr/>
        </p:nvGrpSpPr>
        <p:grpSpPr bwMode="auto">
          <a:xfrm>
            <a:off x="2944813" y="3016250"/>
            <a:ext cx="1439862" cy="1289050"/>
            <a:chOff x="2064" y="1094"/>
            <a:chExt cx="940" cy="880"/>
          </a:xfrm>
        </p:grpSpPr>
        <p:sp>
          <p:nvSpPr>
            <p:cNvPr id="2412" name="AutoShape 364"/>
            <p:cNvSpPr>
              <a:spLocks noChangeArrowheads="1"/>
            </p:cNvSpPr>
            <p:nvPr/>
          </p:nvSpPr>
          <p:spPr bwMode="auto">
            <a:xfrm rot="10800000">
              <a:off x="2292" y="1097"/>
              <a:ext cx="712" cy="858"/>
            </a:xfrm>
            <a:prstGeom prst="triangle">
              <a:avLst>
                <a:gd name="adj" fmla="val 67977"/>
              </a:avLst>
            </a:prstGeom>
            <a:solidFill>
              <a:srgbClr val="777777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413" name="AutoShape 365"/>
            <p:cNvSpPr>
              <a:spLocks noChangeArrowheads="1"/>
            </p:cNvSpPr>
            <p:nvPr/>
          </p:nvSpPr>
          <p:spPr bwMode="auto">
            <a:xfrm rot="10800000">
              <a:off x="2064" y="1326"/>
              <a:ext cx="687" cy="648"/>
            </a:xfrm>
            <a:prstGeom prst="triangle">
              <a:avLst>
                <a:gd name="adj" fmla="val 33426"/>
              </a:avLst>
            </a:prstGeom>
            <a:solidFill>
              <a:srgbClr val="777777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414" name="AutoShape 366"/>
            <p:cNvSpPr>
              <a:spLocks noChangeArrowheads="1"/>
            </p:cNvSpPr>
            <p:nvPr/>
          </p:nvSpPr>
          <p:spPr bwMode="auto">
            <a:xfrm rot="10800000">
              <a:off x="2065" y="1094"/>
              <a:ext cx="930" cy="226"/>
            </a:xfrm>
            <a:prstGeom prst="parallelogram">
              <a:avLst>
                <a:gd name="adj" fmla="val 103410"/>
              </a:avLst>
            </a:prstGeom>
            <a:solidFill>
              <a:srgbClr val="777777">
                <a:alpha val="4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505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2416" name="Arc 368"/>
          <p:cNvSpPr>
            <a:spLocks/>
          </p:cNvSpPr>
          <p:nvPr/>
        </p:nvSpPr>
        <p:spPr bwMode="auto">
          <a:xfrm flipH="1">
            <a:off x="1368425" y="2347913"/>
            <a:ext cx="252413" cy="1549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417" name="Arc 369"/>
          <p:cNvSpPr>
            <a:spLocks/>
          </p:cNvSpPr>
          <p:nvPr/>
        </p:nvSpPr>
        <p:spPr bwMode="auto">
          <a:xfrm flipH="1">
            <a:off x="1404938" y="2312988"/>
            <a:ext cx="215900" cy="11509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418" name="Text Box 370"/>
          <p:cNvSpPr txBox="1">
            <a:spLocks noChangeArrowheads="1"/>
          </p:cNvSpPr>
          <p:nvPr/>
        </p:nvSpPr>
        <p:spPr bwMode="auto">
          <a:xfrm>
            <a:off x="6192838" y="800100"/>
            <a:ext cx="2520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أحضر هرم ومنشور بشرط :</a:t>
            </a:r>
            <a:endParaRPr lang="en-US" sz="2000" b="1"/>
          </a:p>
        </p:txBody>
      </p:sp>
      <p:sp>
        <p:nvSpPr>
          <p:cNvPr id="2419" name="Text Box 371"/>
          <p:cNvSpPr txBox="1">
            <a:spLocks noChangeArrowheads="1"/>
          </p:cNvSpPr>
          <p:nvPr/>
        </p:nvSpPr>
        <p:spPr bwMode="auto">
          <a:xfrm>
            <a:off x="6192838" y="1303338"/>
            <a:ext cx="2520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(1) لهما القاعدة نفسها .</a:t>
            </a:r>
            <a:endParaRPr lang="en-US" sz="2000" b="1"/>
          </a:p>
        </p:txBody>
      </p:sp>
      <p:sp>
        <p:nvSpPr>
          <p:cNvPr id="2420" name="AutoShape 372"/>
          <p:cNvSpPr>
            <a:spLocks noChangeArrowheads="1"/>
          </p:cNvSpPr>
          <p:nvPr/>
        </p:nvSpPr>
        <p:spPr bwMode="auto">
          <a:xfrm>
            <a:off x="712788" y="2917825"/>
            <a:ext cx="1476375" cy="358775"/>
          </a:xfrm>
          <a:prstGeom prst="parallelogram">
            <a:avLst>
              <a:gd name="adj" fmla="val 103410"/>
            </a:avLst>
          </a:prstGeom>
          <a:solidFill>
            <a:srgbClr val="FF9933">
              <a:alpha val="45000"/>
            </a:srgbClr>
          </a:solidFill>
          <a:ln w="38100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421" name="Text Box 373"/>
          <p:cNvSpPr txBox="1">
            <a:spLocks noChangeArrowheads="1"/>
          </p:cNvSpPr>
          <p:nvPr/>
        </p:nvSpPr>
        <p:spPr bwMode="auto">
          <a:xfrm>
            <a:off x="6192838" y="1808163"/>
            <a:ext cx="2520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(2) لهما الارتفاع نفسه .</a:t>
            </a:r>
            <a:endParaRPr lang="en-US" sz="2000" b="1"/>
          </a:p>
        </p:txBody>
      </p:sp>
      <p:sp>
        <p:nvSpPr>
          <p:cNvPr id="2422" name="Text Box 374"/>
          <p:cNvSpPr txBox="1">
            <a:spLocks noChangeArrowheads="1"/>
          </p:cNvSpPr>
          <p:nvPr/>
        </p:nvSpPr>
        <p:spPr bwMode="auto">
          <a:xfrm>
            <a:off x="5148263" y="2347913"/>
            <a:ext cx="3565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املأ الهرم بالرمل ثم أفرغه في المنشور</a:t>
            </a:r>
            <a:endParaRPr lang="en-US" sz="2000" b="1"/>
          </a:p>
        </p:txBody>
      </p:sp>
      <p:sp>
        <p:nvSpPr>
          <p:cNvPr id="2423" name="Text Box 375"/>
          <p:cNvSpPr txBox="1">
            <a:spLocks noChangeArrowheads="1"/>
          </p:cNvSpPr>
          <p:nvPr/>
        </p:nvSpPr>
        <p:spPr bwMode="auto">
          <a:xfrm>
            <a:off x="6911975" y="2816225"/>
            <a:ext cx="1801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أعد الكرة مرة ثانية</a:t>
            </a:r>
            <a:endParaRPr lang="en-US" sz="2000" b="1"/>
          </a:p>
        </p:txBody>
      </p:sp>
      <p:sp>
        <p:nvSpPr>
          <p:cNvPr id="2424" name="Text Box 376"/>
          <p:cNvSpPr txBox="1">
            <a:spLocks noChangeArrowheads="1"/>
          </p:cNvSpPr>
          <p:nvPr/>
        </p:nvSpPr>
        <p:spPr bwMode="auto">
          <a:xfrm>
            <a:off x="6911975" y="3284538"/>
            <a:ext cx="1801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أعد الكرة مرة ثالثة</a:t>
            </a:r>
            <a:endParaRPr lang="en-US" sz="2000" b="1"/>
          </a:p>
        </p:txBody>
      </p:sp>
      <p:sp>
        <p:nvSpPr>
          <p:cNvPr id="2330" name="Line 282"/>
          <p:cNvSpPr>
            <a:spLocks noChangeShapeType="1"/>
          </p:cNvSpPr>
          <p:nvPr/>
        </p:nvSpPr>
        <p:spPr bwMode="auto">
          <a:xfrm>
            <a:off x="1814513" y="3292475"/>
            <a:ext cx="0" cy="12255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329" name="Line 281"/>
          <p:cNvSpPr>
            <a:spLocks noChangeShapeType="1"/>
          </p:cNvSpPr>
          <p:nvPr/>
        </p:nvSpPr>
        <p:spPr bwMode="auto">
          <a:xfrm>
            <a:off x="3600450" y="3284538"/>
            <a:ext cx="6350" cy="1117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25" name="Text Box 377"/>
          <p:cNvSpPr txBox="1">
            <a:spLocks noChangeArrowheads="1"/>
          </p:cNvSpPr>
          <p:nvPr/>
        </p:nvSpPr>
        <p:spPr bwMode="auto">
          <a:xfrm>
            <a:off x="6911975" y="4040188"/>
            <a:ext cx="1801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ماذا تلاحظ ؟</a:t>
            </a:r>
            <a:endParaRPr lang="en-US" sz="2000" b="1"/>
          </a:p>
        </p:txBody>
      </p:sp>
      <p:sp>
        <p:nvSpPr>
          <p:cNvPr id="2426" name="Rectangle 378"/>
          <p:cNvSpPr>
            <a:spLocks noChangeArrowheads="1"/>
          </p:cNvSpPr>
          <p:nvPr/>
        </p:nvSpPr>
        <p:spPr bwMode="auto">
          <a:xfrm>
            <a:off x="3276600" y="5049838"/>
            <a:ext cx="5543550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427" name="Text Box 379"/>
          <p:cNvSpPr txBox="1">
            <a:spLocks noChangeArrowheads="1"/>
          </p:cNvSpPr>
          <p:nvPr/>
        </p:nvSpPr>
        <p:spPr bwMode="auto">
          <a:xfrm>
            <a:off x="7270750" y="5372100"/>
            <a:ext cx="1298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الهرم =</a:t>
            </a:r>
            <a:endParaRPr lang="en-US" sz="2000" b="1"/>
          </a:p>
        </p:txBody>
      </p:sp>
      <p:grpSp>
        <p:nvGrpSpPr>
          <p:cNvPr id="2428" name="Group 380"/>
          <p:cNvGrpSpPr>
            <a:grpSpLocks/>
          </p:cNvGrpSpPr>
          <p:nvPr/>
        </p:nvGrpSpPr>
        <p:grpSpPr bwMode="auto">
          <a:xfrm>
            <a:off x="7019925" y="5229225"/>
            <a:ext cx="288925" cy="719138"/>
            <a:chOff x="975" y="3090"/>
            <a:chExt cx="182" cy="453"/>
          </a:xfrm>
        </p:grpSpPr>
        <p:sp>
          <p:nvSpPr>
            <p:cNvPr id="2429" name="Text Box 381"/>
            <p:cNvSpPr txBox="1">
              <a:spLocks noChangeArrowheads="1"/>
            </p:cNvSpPr>
            <p:nvPr/>
          </p:nvSpPr>
          <p:spPr bwMode="auto">
            <a:xfrm>
              <a:off x="975" y="309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/>
                <a:t>1</a:t>
              </a:r>
              <a:endParaRPr lang="en-US" sz="2000" b="1"/>
            </a:p>
          </p:txBody>
        </p:sp>
        <p:sp>
          <p:nvSpPr>
            <p:cNvPr id="2430" name="Line 382"/>
            <p:cNvSpPr>
              <a:spLocks noChangeShapeType="1"/>
            </p:cNvSpPr>
            <p:nvPr/>
          </p:nvSpPr>
          <p:spPr bwMode="auto">
            <a:xfrm flipH="1">
              <a:off x="975" y="3308"/>
              <a:ext cx="1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31" name="Text Box 383"/>
            <p:cNvSpPr txBox="1">
              <a:spLocks noChangeArrowheads="1"/>
            </p:cNvSpPr>
            <p:nvPr/>
          </p:nvSpPr>
          <p:spPr bwMode="auto">
            <a:xfrm>
              <a:off x="975" y="3293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/>
                <a:t>3</a:t>
              </a:r>
              <a:endParaRPr lang="en-US" sz="2000" b="1"/>
            </a:p>
          </p:txBody>
        </p:sp>
      </p:grpSp>
      <p:sp>
        <p:nvSpPr>
          <p:cNvPr id="2432" name="Text Box 384"/>
          <p:cNvSpPr txBox="1">
            <a:spLocks noChangeArrowheads="1"/>
          </p:cNvSpPr>
          <p:nvPr/>
        </p:nvSpPr>
        <p:spPr bwMode="auto">
          <a:xfrm>
            <a:off x="5688013" y="5372100"/>
            <a:ext cx="1298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المنشور</a:t>
            </a:r>
            <a:endParaRPr lang="en-US" sz="2000" b="1"/>
          </a:p>
        </p:txBody>
      </p:sp>
      <p:sp>
        <p:nvSpPr>
          <p:cNvPr id="2434" name="Rectangle 386"/>
          <p:cNvSpPr>
            <a:spLocks noChangeArrowheads="1"/>
          </p:cNvSpPr>
          <p:nvPr/>
        </p:nvSpPr>
        <p:spPr bwMode="auto">
          <a:xfrm>
            <a:off x="3455988" y="3752850"/>
            <a:ext cx="5219700" cy="111601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435" name="Text Box 387"/>
          <p:cNvSpPr txBox="1">
            <a:spLocks noChangeArrowheads="1"/>
          </p:cNvSpPr>
          <p:nvPr/>
        </p:nvSpPr>
        <p:spPr bwMode="auto">
          <a:xfrm>
            <a:off x="7056438" y="4111625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المنشور =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436" name="Text Box 388"/>
          <p:cNvSpPr txBox="1">
            <a:spLocks noChangeArrowheads="1"/>
          </p:cNvSpPr>
          <p:nvPr/>
        </p:nvSpPr>
        <p:spPr bwMode="auto">
          <a:xfrm>
            <a:off x="4572000" y="4111625"/>
            <a:ext cx="2557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 ×  الارتفاع</a:t>
            </a:r>
            <a:endParaRPr lang="en-US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5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2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1000"/>
                                        <p:tgtEl>
                                          <p:spTgt spid="2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0" dur="10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3" dur="1000"/>
                                        <p:tgtEl>
                                          <p:spTgt spid="2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6" dur="1000"/>
                                        <p:tgtEl>
                                          <p:spTgt spid="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1000"/>
                                        <p:tgtEl>
                                          <p:spTgt spid="2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1000"/>
                                        <p:tgtEl>
                                          <p:spTgt spid="2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6" dur="1000"/>
                                        <p:tgtEl>
                                          <p:spTgt spid="2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2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2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2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2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00"/>
                                        <p:tgtEl>
                                          <p:spTgt spid="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0" dur="1000"/>
                                        <p:tgtEl>
                                          <p:spTgt spid="2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1000"/>
                                        <p:tgtEl>
                                          <p:spTgt spid="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1000"/>
                                        <p:tgtEl>
                                          <p:spTgt spid="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1" dur="1000"/>
                                        <p:tgtEl>
                                          <p:spTgt spid="2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6" dur="1000"/>
                                        <p:tgtEl>
                                          <p:spTgt spid="2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800" decel="100000"/>
                                        <p:tgtEl>
                                          <p:spTgt spid="2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2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10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0" dur="1000"/>
                                        <p:tgtEl>
                                          <p:spTgt spid="2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1000"/>
                                        <p:tgtEl>
                                          <p:spTgt spid="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1000"/>
                                        <p:tgtEl>
                                          <p:spTgt spid="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1" dur="1000"/>
                                        <p:tgtEl>
                                          <p:spTgt spid="2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6" dur="1000"/>
                                        <p:tgtEl>
                                          <p:spTgt spid="2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4" dur="1000"/>
                                        <p:tgtEl>
                                          <p:spTgt spid="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9" dur="1000"/>
                                        <p:tgtEl>
                                          <p:spTgt spid="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2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6" dur="1000"/>
                                        <p:tgtEl>
                                          <p:spTgt spid="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2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2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3" dur="1000"/>
                                        <p:tgtEl>
                                          <p:spTgt spid="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2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2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8" dur="1000"/>
                                        <p:tgtEl>
                                          <p:spTgt spid="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3" dur="1000"/>
                                        <p:tgtEl>
                                          <p:spTgt spid="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 nodeType="clickPar">
                      <p:stCondLst>
                        <p:cond delay="indefinite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2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2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0" dur="1000"/>
                                        <p:tgtEl>
                                          <p:spTgt spid="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2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2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7" dur="1000"/>
                                        <p:tgtEl>
                                          <p:spTgt spid="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8.41813E-7 L -0.0217 0.18108 " pathEditMode="relative" rAng="0" ptsTypes="AA">
                                      <p:cBhvr>
                                        <p:cTn id="311" dur="2000" fill="hold"/>
                                        <p:tgtEl>
                                          <p:spTgt spid="2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9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4" dur="1000"/>
                                        <p:tgtEl>
                                          <p:spTgt spid="2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1000"/>
                                        <p:tgtEl>
                                          <p:spTgt spid="2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 nodeType="clickPar">
                      <p:stCondLst>
                        <p:cond delay="indefinite"/>
                      </p:stCondLst>
                      <p:childTnLst>
                        <p:par>
                          <p:cTn id="3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0" dur="1000"/>
                                        <p:tgtEl>
                                          <p:spTgt spid="2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3" dur="1000"/>
                                        <p:tgtEl>
                                          <p:spTgt spid="2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7" grpId="0" animBg="1"/>
      <p:bldP spid="2327" grpId="1" animBg="1"/>
      <p:bldP spid="2346" grpId="0" animBg="1"/>
      <p:bldP spid="2346" grpId="1" animBg="1"/>
      <p:bldP spid="2354" grpId="0" animBg="1"/>
      <p:bldP spid="2375" grpId="0" animBg="1"/>
      <p:bldP spid="2376" grpId="0" animBg="1"/>
      <p:bldP spid="2326" grpId="0" animBg="1"/>
      <p:bldP spid="2384" grpId="0" animBg="1"/>
      <p:bldP spid="2384" grpId="1" animBg="1"/>
      <p:bldP spid="2389" grpId="0" animBg="1"/>
      <p:bldP spid="2389" grpId="1" animBg="1"/>
      <p:bldP spid="2415" grpId="0" animBg="1"/>
      <p:bldP spid="2415" grpId="1" animBg="1"/>
      <p:bldP spid="2416" grpId="0" animBg="1"/>
      <p:bldP spid="2416" grpId="1" animBg="1"/>
      <p:bldP spid="2417" grpId="0" animBg="1"/>
      <p:bldP spid="2417" grpId="1" animBg="1"/>
      <p:bldP spid="2418" grpId="0"/>
      <p:bldP spid="2419" grpId="0"/>
      <p:bldP spid="2420" grpId="0" animBg="1"/>
      <p:bldP spid="2420" grpId="1" animBg="1"/>
      <p:bldP spid="2421" grpId="0"/>
      <p:bldP spid="2422" grpId="0"/>
      <p:bldP spid="2423" grpId="0"/>
      <p:bldP spid="2424" grpId="0"/>
      <p:bldP spid="2330" grpId="0" animBg="1"/>
      <p:bldP spid="2330" grpId="1" animBg="1"/>
      <p:bldP spid="2329" grpId="0" animBg="1"/>
      <p:bldP spid="2329" grpId="1" animBg="1"/>
      <p:bldP spid="2425" grpId="0"/>
      <p:bldP spid="2426" grpId="0" animBg="1"/>
      <p:bldP spid="2427" grpId="0"/>
      <p:bldP spid="2432" grpId="0"/>
      <p:bldP spid="2432" grpId="1"/>
      <p:bldP spid="2434" grpId="0" animBg="1"/>
      <p:bldP spid="2434" grpId="1" animBg="1"/>
      <p:bldP spid="2435" grpId="0"/>
      <p:bldP spid="2435" grpId="1"/>
      <p:bldP spid="2436" grpId="0"/>
      <p:bldP spid="2436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188913"/>
            <a:ext cx="27797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10" name="Text Box 50"/>
          <p:cNvSpPr txBox="1">
            <a:spLocks noChangeArrowheads="1"/>
          </p:cNvSpPr>
          <p:nvPr/>
        </p:nvSpPr>
        <p:spPr bwMode="auto">
          <a:xfrm>
            <a:off x="5688013" y="800100"/>
            <a:ext cx="3025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أحضر اسطوانة ومخروط بشرط :</a:t>
            </a:r>
            <a:endParaRPr lang="en-US" sz="2000" b="1"/>
          </a:p>
        </p:txBody>
      </p:sp>
      <p:sp>
        <p:nvSpPr>
          <p:cNvPr id="66611" name="Text Box 51"/>
          <p:cNvSpPr txBox="1">
            <a:spLocks noChangeArrowheads="1"/>
          </p:cNvSpPr>
          <p:nvPr/>
        </p:nvSpPr>
        <p:spPr bwMode="auto">
          <a:xfrm>
            <a:off x="6192838" y="1303338"/>
            <a:ext cx="2520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(1) لهما القاعدة نفسها .</a:t>
            </a:r>
            <a:endParaRPr lang="en-US" sz="2000" b="1"/>
          </a:p>
        </p:txBody>
      </p:sp>
      <p:sp>
        <p:nvSpPr>
          <p:cNvPr id="66613" name="Text Box 53"/>
          <p:cNvSpPr txBox="1">
            <a:spLocks noChangeArrowheads="1"/>
          </p:cNvSpPr>
          <p:nvPr/>
        </p:nvSpPr>
        <p:spPr bwMode="auto">
          <a:xfrm>
            <a:off x="6192838" y="1808163"/>
            <a:ext cx="2520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(2) لهما الارتفاع نفسه .</a:t>
            </a:r>
            <a:endParaRPr lang="en-US" sz="2000" b="1"/>
          </a:p>
        </p:txBody>
      </p:sp>
      <p:sp>
        <p:nvSpPr>
          <p:cNvPr id="66614" name="Text Box 54"/>
          <p:cNvSpPr txBox="1">
            <a:spLocks noChangeArrowheads="1"/>
          </p:cNvSpPr>
          <p:nvPr/>
        </p:nvSpPr>
        <p:spPr bwMode="auto">
          <a:xfrm>
            <a:off x="4824413" y="2347913"/>
            <a:ext cx="388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املأ المخروط بالرمل ثم أفرغه في الأسطوانة</a:t>
            </a:r>
            <a:endParaRPr lang="en-US" sz="2000" b="1"/>
          </a:p>
        </p:txBody>
      </p:sp>
      <p:sp>
        <p:nvSpPr>
          <p:cNvPr id="66615" name="Text Box 55"/>
          <p:cNvSpPr txBox="1">
            <a:spLocks noChangeArrowheads="1"/>
          </p:cNvSpPr>
          <p:nvPr/>
        </p:nvSpPr>
        <p:spPr bwMode="auto">
          <a:xfrm>
            <a:off x="6911975" y="2816225"/>
            <a:ext cx="1801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أعد الكرة مرة ثانية</a:t>
            </a:r>
            <a:endParaRPr lang="en-US" sz="2000" b="1"/>
          </a:p>
        </p:txBody>
      </p:sp>
      <p:sp>
        <p:nvSpPr>
          <p:cNvPr id="66616" name="Text Box 56"/>
          <p:cNvSpPr txBox="1">
            <a:spLocks noChangeArrowheads="1"/>
          </p:cNvSpPr>
          <p:nvPr/>
        </p:nvSpPr>
        <p:spPr bwMode="auto">
          <a:xfrm>
            <a:off x="6911975" y="3321050"/>
            <a:ext cx="1801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أعد الكرة مرة ثالثة</a:t>
            </a:r>
            <a:endParaRPr lang="en-US" sz="2000" b="1"/>
          </a:p>
        </p:txBody>
      </p:sp>
      <p:sp>
        <p:nvSpPr>
          <p:cNvPr id="66619" name="Text Box 59"/>
          <p:cNvSpPr txBox="1">
            <a:spLocks noChangeArrowheads="1"/>
          </p:cNvSpPr>
          <p:nvPr/>
        </p:nvSpPr>
        <p:spPr bwMode="auto">
          <a:xfrm>
            <a:off x="6911975" y="4257675"/>
            <a:ext cx="1801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ماذا تلاحظ ؟</a:t>
            </a:r>
            <a:endParaRPr lang="en-US" sz="2000" b="1"/>
          </a:p>
        </p:txBody>
      </p:sp>
      <p:sp>
        <p:nvSpPr>
          <p:cNvPr id="66620" name="Rectangle 60"/>
          <p:cNvSpPr>
            <a:spLocks noChangeArrowheads="1"/>
          </p:cNvSpPr>
          <p:nvPr/>
        </p:nvSpPr>
        <p:spPr bwMode="auto">
          <a:xfrm>
            <a:off x="3167063" y="4905375"/>
            <a:ext cx="5543550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6621" name="Text Box 61"/>
          <p:cNvSpPr txBox="1">
            <a:spLocks noChangeArrowheads="1"/>
          </p:cNvSpPr>
          <p:nvPr/>
        </p:nvSpPr>
        <p:spPr bwMode="auto">
          <a:xfrm>
            <a:off x="6804025" y="5227638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المخروط  =</a:t>
            </a:r>
            <a:endParaRPr lang="en-US" sz="2000" b="1"/>
          </a:p>
        </p:txBody>
      </p:sp>
      <p:grpSp>
        <p:nvGrpSpPr>
          <p:cNvPr id="66622" name="Group 62"/>
          <p:cNvGrpSpPr>
            <a:grpSpLocks/>
          </p:cNvGrpSpPr>
          <p:nvPr/>
        </p:nvGrpSpPr>
        <p:grpSpPr bwMode="auto">
          <a:xfrm>
            <a:off x="6551613" y="5099050"/>
            <a:ext cx="288925" cy="719138"/>
            <a:chOff x="975" y="3090"/>
            <a:chExt cx="182" cy="453"/>
          </a:xfrm>
        </p:grpSpPr>
        <p:sp>
          <p:nvSpPr>
            <p:cNvPr id="66623" name="Text Box 63"/>
            <p:cNvSpPr txBox="1">
              <a:spLocks noChangeArrowheads="1"/>
            </p:cNvSpPr>
            <p:nvPr/>
          </p:nvSpPr>
          <p:spPr bwMode="auto">
            <a:xfrm>
              <a:off x="975" y="309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/>
                <a:t>1</a:t>
              </a:r>
              <a:endParaRPr lang="en-US" sz="2000" b="1"/>
            </a:p>
          </p:txBody>
        </p:sp>
        <p:sp>
          <p:nvSpPr>
            <p:cNvPr id="66624" name="Line 64"/>
            <p:cNvSpPr>
              <a:spLocks noChangeShapeType="1"/>
            </p:cNvSpPr>
            <p:nvPr/>
          </p:nvSpPr>
          <p:spPr bwMode="auto">
            <a:xfrm flipH="1">
              <a:off x="975" y="3308"/>
              <a:ext cx="1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6625" name="Text Box 65"/>
            <p:cNvSpPr txBox="1">
              <a:spLocks noChangeArrowheads="1"/>
            </p:cNvSpPr>
            <p:nvPr/>
          </p:nvSpPr>
          <p:spPr bwMode="auto">
            <a:xfrm>
              <a:off x="975" y="3293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/>
                <a:t>3</a:t>
              </a:r>
              <a:endParaRPr lang="en-US" sz="2000" b="1"/>
            </a:p>
          </p:txBody>
        </p:sp>
      </p:grpSp>
      <p:sp>
        <p:nvSpPr>
          <p:cNvPr id="66626" name="Text Box 66"/>
          <p:cNvSpPr txBox="1">
            <a:spLocks noChangeArrowheads="1"/>
          </p:cNvSpPr>
          <p:nvPr/>
        </p:nvSpPr>
        <p:spPr bwMode="auto">
          <a:xfrm>
            <a:off x="5076825" y="5241925"/>
            <a:ext cx="1441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الأسطوانة</a:t>
            </a:r>
            <a:endParaRPr lang="en-US" sz="2000" b="1"/>
          </a:p>
        </p:txBody>
      </p:sp>
      <p:sp>
        <p:nvSpPr>
          <p:cNvPr id="66649" name="AutoShape 89"/>
          <p:cNvSpPr>
            <a:spLocks noChangeArrowheads="1"/>
          </p:cNvSpPr>
          <p:nvPr/>
        </p:nvSpPr>
        <p:spPr bwMode="auto">
          <a:xfrm>
            <a:off x="1079500" y="3579813"/>
            <a:ext cx="1290638" cy="893762"/>
          </a:xfrm>
          <a:prstGeom prst="can">
            <a:avLst>
              <a:gd name="adj" fmla="val 50000"/>
            </a:avLst>
          </a:prstGeom>
          <a:solidFill>
            <a:srgbClr val="969696"/>
          </a:solidFill>
          <a:ln w="2857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6650" name="AutoShape 90"/>
          <p:cNvSpPr>
            <a:spLocks noChangeArrowheads="1"/>
          </p:cNvSpPr>
          <p:nvPr/>
        </p:nvSpPr>
        <p:spPr bwMode="auto">
          <a:xfrm>
            <a:off x="1079500" y="3151188"/>
            <a:ext cx="1290638" cy="893762"/>
          </a:xfrm>
          <a:prstGeom prst="can">
            <a:avLst>
              <a:gd name="adj" fmla="val 50000"/>
            </a:avLst>
          </a:prstGeom>
          <a:solidFill>
            <a:srgbClr val="B2B2B2"/>
          </a:solidFill>
          <a:ln w="2857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6651" name="AutoShape 91"/>
          <p:cNvSpPr>
            <a:spLocks noChangeArrowheads="1"/>
          </p:cNvSpPr>
          <p:nvPr/>
        </p:nvSpPr>
        <p:spPr bwMode="auto">
          <a:xfrm>
            <a:off x="1085850" y="2708275"/>
            <a:ext cx="1290638" cy="893763"/>
          </a:xfrm>
          <a:prstGeom prst="can">
            <a:avLst>
              <a:gd name="adj" fmla="val 50000"/>
            </a:avLst>
          </a:prstGeom>
          <a:solidFill>
            <a:srgbClr val="969696"/>
          </a:solidFill>
          <a:ln w="2857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6630" name="AutoShape 70"/>
          <p:cNvSpPr>
            <a:spLocks noChangeArrowheads="1"/>
          </p:cNvSpPr>
          <p:nvPr/>
        </p:nvSpPr>
        <p:spPr bwMode="auto">
          <a:xfrm>
            <a:off x="1042988" y="2673350"/>
            <a:ext cx="1368425" cy="1800225"/>
          </a:xfrm>
          <a:prstGeom prst="can">
            <a:avLst>
              <a:gd name="adj" fmla="val 34801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6653" name="Oval 93"/>
          <p:cNvSpPr>
            <a:spLocks noChangeArrowheads="1"/>
          </p:cNvSpPr>
          <p:nvPr/>
        </p:nvSpPr>
        <p:spPr bwMode="auto">
          <a:xfrm>
            <a:off x="1042988" y="2673350"/>
            <a:ext cx="1368425" cy="471488"/>
          </a:xfrm>
          <a:prstGeom prst="ellipse">
            <a:avLst/>
          </a:prstGeom>
          <a:solidFill>
            <a:srgbClr val="FF3300">
              <a:alpha val="50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66655" name="Group 95"/>
          <p:cNvGrpSpPr>
            <a:grpSpLocks/>
          </p:cNvGrpSpPr>
          <p:nvPr/>
        </p:nvGrpSpPr>
        <p:grpSpPr bwMode="auto">
          <a:xfrm rot="16200000">
            <a:off x="1853406" y="783432"/>
            <a:ext cx="1368425" cy="1592262"/>
            <a:chOff x="2404" y="1856"/>
            <a:chExt cx="862" cy="1003"/>
          </a:xfrm>
        </p:grpSpPr>
        <p:sp>
          <p:nvSpPr>
            <p:cNvPr id="66632" name="AutoShape 72"/>
            <p:cNvSpPr>
              <a:spLocks noChangeArrowheads="1"/>
            </p:cNvSpPr>
            <p:nvPr/>
          </p:nvSpPr>
          <p:spPr bwMode="auto">
            <a:xfrm flipV="1">
              <a:off x="2404" y="2020"/>
              <a:ext cx="862" cy="839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54" name="Oval 94"/>
            <p:cNvSpPr>
              <a:spLocks noChangeArrowheads="1"/>
            </p:cNvSpPr>
            <p:nvPr/>
          </p:nvSpPr>
          <p:spPr bwMode="auto">
            <a:xfrm>
              <a:off x="2404" y="1856"/>
              <a:ext cx="862" cy="297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6656" name="Group 96"/>
          <p:cNvGrpSpPr>
            <a:grpSpLocks/>
          </p:cNvGrpSpPr>
          <p:nvPr/>
        </p:nvGrpSpPr>
        <p:grpSpPr bwMode="auto">
          <a:xfrm rot="16200000">
            <a:off x="1853406" y="783432"/>
            <a:ext cx="1368425" cy="1547812"/>
            <a:chOff x="2404" y="1856"/>
            <a:chExt cx="862" cy="1003"/>
          </a:xfrm>
        </p:grpSpPr>
        <p:sp>
          <p:nvSpPr>
            <p:cNvPr id="66657" name="AutoShape 97"/>
            <p:cNvSpPr>
              <a:spLocks noChangeArrowheads="1"/>
            </p:cNvSpPr>
            <p:nvPr/>
          </p:nvSpPr>
          <p:spPr bwMode="auto">
            <a:xfrm flipV="1">
              <a:off x="2404" y="2020"/>
              <a:ext cx="862" cy="839"/>
            </a:xfrm>
            <a:prstGeom prst="triangle">
              <a:avLst>
                <a:gd name="adj" fmla="val 50000"/>
              </a:avLst>
            </a:prstGeom>
            <a:solidFill>
              <a:srgbClr val="969696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rtl="0"/>
              <a:endParaRPr lang="en-US"/>
            </a:p>
          </p:txBody>
        </p:sp>
        <p:sp>
          <p:nvSpPr>
            <p:cNvPr id="66658" name="Oval 98"/>
            <p:cNvSpPr>
              <a:spLocks noChangeArrowheads="1"/>
            </p:cNvSpPr>
            <p:nvPr/>
          </p:nvSpPr>
          <p:spPr bwMode="auto">
            <a:xfrm>
              <a:off x="2404" y="1856"/>
              <a:ext cx="862" cy="297"/>
            </a:xfrm>
            <a:prstGeom prst="ellipse">
              <a:avLst/>
            </a:prstGeom>
            <a:solidFill>
              <a:srgbClr val="969696">
                <a:alpha val="6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6659" name="Group 99"/>
          <p:cNvGrpSpPr>
            <a:grpSpLocks/>
          </p:cNvGrpSpPr>
          <p:nvPr/>
        </p:nvGrpSpPr>
        <p:grpSpPr bwMode="auto">
          <a:xfrm>
            <a:off x="2951163" y="2692400"/>
            <a:ext cx="1368425" cy="1592263"/>
            <a:chOff x="2404" y="1856"/>
            <a:chExt cx="862" cy="1003"/>
          </a:xfrm>
        </p:grpSpPr>
        <p:sp>
          <p:nvSpPr>
            <p:cNvPr id="66660" name="AutoShape 100"/>
            <p:cNvSpPr>
              <a:spLocks noChangeArrowheads="1"/>
            </p:cNvSpPr>
            <p:nvPr/>
          </p:nvSpPr>
          <p:spPr bwMode="auto">
            <a:xfrm flipV="1">
              <a:off x="2404" y="2020"/>
              <a:ext cx="862" cy="839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61" name="Oval 101"/>
            <p:cNvSpPr>
              <a:spLocks noChangeArrowheads="1"/>
            </p:cNvSpPr>
            <p:nvPr/>
          </p:nvSpPr>
          <p:spPr bwMode="auto">
            <a:xfrm>
              <a:off x="2404" y="1856"/>
              <a:ext cx="862" cy="297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6662" name="Group 102"/>
          <p:cNvGrpSpPr>
            <a:grpSpLocks/>
          </p:cNvGrpSpPr>
          <p:nvPr/>
        </p:nvGrpSpPr>
        <p:grpSpPr bwMode="auto">
          <a:xfrm>
            <a:off x="2951163" y="2698750"/>
            <a:ext cx="1368425" cy="1547813"/>
            <a:chOff x="2404" y="1856"/>
            <a:chExt cx="862" cy="1003"/>
          </a:xfrm>
        </p:grpSpPr>
        <p:sp>
          <p:nvSpPr>
            <p:cNvPr id="66663" name="AutoShape 103"/>
            <p:cNvSpPr>
              <a:spLocks noChangeArrowheads="1"/>
            </p:cNvSpPr>
            <p:nvPr/>
          </p:nvSpPr>
          <p:spPr bwMode="auto">
            <a:xfrm flipV="1">
              <a:off x="2404" y="2020"/>
              <a:ext cx="862" cy="839"/>
            </a:xfrm>
            <a:prstGeom prst="triangle">
              <a:avLst>
                <a:gd name="adj" fmla="val 50000"/>
              </a:avLst>
            </a:prstGeom>
            <a:solidFill>
              <a:srgbClr val="969696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64" name="Oval 104"/>
            <p:cNvSpPr>
              <a:spLocks noChangeArrowheads="1"/>
            </p:cNvSpPr>
            <p:nvPr/>
          </p:nvSpPr>
          <p:spPr bwMode="auto">
            <a:xfrm>
              <a:off x="2404" y="1856"/>
              <a:ext cx="862" cy="297"/>
            </a:xfrm>
            <a:prstGeom prst="ellipse">
              <a:avLst/>
            </a:prstGeom>
            <a:solidFill>
              <a:srgbClr val="969696">
                <a:alpha val="6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6674" name="Group 114"/>
          <p:cNvGrpSpPr>
            <a:grpSpLocks/>
          </p:cNvGrpSpPr>
          <p:nvPr/>
        </p:nvGrpSpPr>
        <p:grpSpPr bwMode="auto">
          <a:xfrm>
            <a:off x="2951163" y="2692400"/>
            <a:ext cx="1368425" cy="1592263"/>
            <a:chOff x="2404" y="1856"/>
            <a:chExt cx="862" cy="1003"/>
          </a:xfrm>
        </p:grpSpPr>
        <p:sp>
          <p:nvSpPr>
            <p:cNvPr id="66675" name="AutoShape 115"/>
            <p:cNvSpPr>
              <a:spLocks noChangeArrowheads="1"/>
            </p:cNvSpPr>
            <p:nvPr/>
          </p:nvSpPr>
          <p:spPr bwMode="auto">
            <a:xfrm flipV="1">
              <a:off x="2404" y="2020"/>
              <a:ext cx="862" cy="839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76" name="Oval 116"/>
            <p:cNvSpPr>
              <a:spLocks noChangeArrowheads="1"/>
            </p:cNvSpPr>
            <p:nvPr/>
          </p:nvSpPr>
          <p:spPr bwMode="auto">
            <a:xfrm>
              <a:off x="2404" y="1856"/>
              <a:ext cx="862" cy="297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6677" name="Group 117"/>
          <p:cNvGrpSpPr>
            <a:grpSpLocks/>
          </p:cNvGrpSpPr>
          <p:nvPr/>
        </p:nvGrpSpPr>
        <p:grpSpPr bwMode="auto">
          <a:xfrm>
            <a:off x="2951163" y="2698750"/>
            <a:ext cx="1368425" cy="1547813"/>
            <a:chOff x="2404" y="1856"/>
            <a:chExt cx="862" cy="1003"/>
          </a:xfrm>
        </p:grpSpPr>
        <p:sp>
          <p:nvSpPr>
            <p:cNvPr id="66678" name="AutoShape 118"/>
            <p:cNvSpPr>
              <a:spLocks noChangeArrowheads="1"/>
            </p:cNvSpPr>
            <p:nvPr/>
          </p:nvSpPr>
          <p:spPr bwMode="auto">
            <a:xfrm flipV="1">
              <a:off x="2404" y="2020"/>
              <a:ext cx="862" cy="839"/>
            </a:xfrm>
            <a:prstGeom prst="triangle">
              <a:avLst>
                <a:gd name="adj" fmla="val 50000"/>
              </a:avLst>
            </a:prstGeom>
            <a:solidFill>
              <a:srgbClr val="969696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79" name="Oval 119"/>
            <p:cNvSpPr>
              <a:spLocks noChangeArrowheads="1"/>
            </p:cNvSpPr>
            <p:nvPr/>
          </p:nvSpPr>
          <p:spPr bwMode="auto">
            <a:xfrm>
              <a:off x="2404" y="1856"/>
              <a:ext cx="862" cy="297"/>
            </a:xfrm>
            <a:prstGeom prst="ellipse">
              <a:avLst/>
            </a:prstGeom>
            <a:solidFill>
              <a:srgbClr val="969696">
                <a:alpha val="6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6683" name="Group 123"/>
          <p:cNvGrpSpPr>
            <a:grpSpLocks/>
          </p:cNvGrpSpPr>
          <p:nvPr/>
        </p:nvGrpSpPr>
        <p:grpSpPr bwMode="auto">
          <a:xfrm>
            <a:off x="2951163" y="2700338"/>
            <a:ext cx="1368425" cy="1592262"/>
            <a:chOff x="2404" y="1856"/>
            <a:chExt cx="862" cy="1003"/>
          </a:xfrm>
        </p:grpSpPr>
        <p:sp>
          <p:nvSpPr>
            <p:cNvPr id="66684" name="AutoShape 124"/>
            <p:cNvSpPr>
              <a:spLocks noChangeArrowheads="1"/>
            </p:cNvSpPr>
            <p:nvPr/>
          </p:nvSpPr>
          <p:spPr bwMode="auto">
            <a:xfrm flipV="1">
              <a:off x="2404" y="2020"/>
              <a:ext cx="862" cy="839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85" name="Oval 125"/>
            <p:cNvSpPr>
              <a:spLocks noChangeArrowheads="1"/>
            </p:cNvSpPr>
            <p:nvPr/>
          </p:nvSpPr>
          <p:spPr bwMode="auto">
            <a:xfrm>
              <a:off x="2404" y="1856"/>
              <a:ext cx="862" cy="297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6686" name="Group 126"/>
          <p:cNvGrpSpPr>
            <a:grpSpLocks/>
          </p:cNvGrpSpPr>
          <p:nvPr/>
        </p:nvGrpSpPr>
        <p:grpSpPr bwMode="auto">
          <a:xfrm>
            <a:off x="2951163" y="2706688"/>
            <a:ext cx="1368425" cy="1547812"/>
            <a:chOff x="2404" y="1856"/>
            <a:chExt cx="862" cy="1003"/>
          </a:xfrm>
        </p:grpSpPr>
        <p:sp>
          <p:nvSpPr>
            <p:cNvPr id="66687" name="AutoShape 127"/>
            <p:cNvSpPr>
              <a:spLocks noChangeArrowheads="1"/>
            </p:cNvSpPr>
            <p:nvPr/>
          </p:nvSpPr>
          <p:spPr bwMode="auto">
            <a:xfrm flipV="1">
              <a:off x="2404" y="2020"/>
              <a:ext cx="862" cy="839"/>
            </a:xfrm>
            <a:prstGeom prst="triangle">
              <a:avLst>
                <a:gd name="adj" fmla="val 50000"/>
              </a:avLst>
            </a:prstGeom>
            <a:solidFill>
              <a:srgbClr val="969696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88" name="Oval 128"/>
            <p:cNvSpPr>
              <a:spLocks noChangeArrowheads="1"/>
            </p:cNvSpPr>
            <p:nvPr/>
          </p:nvSpPr>
          <p:spPr bwMode="auto">
            <a:xfrm>
              <a:off x="2404" y="1856"/>
              <a:ext cx="862" cy="297"/>
            </a:xfrm>
            <a:prstGeom prst="ellipse">
              <a:avLst/>
            </a:prstGeom>
            <a:solidFill>
              <a:srgbClr val="969696">
                <a:alpha val="6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6689" name="Group 129"/>
          <p:cNvGrpSpPr>
            <a:grpSpLocks/>
          </p:cNvGrpSpPr>
          <p:nvPr/>
        </p:nvGrpSpPr>
        <p:grpSpPr bwMode="auto">
          <a:xfrm rot="16200000">
            <a:off x="1839119" y="775494"/>
            <a:ext cx="1368425" cy="1592263"/>
            <a:chOff x="2404" y="1856"/>
            <a:chExt cx="862" cy="1003"/>
          </a:xfrm>
        </p:grpSpPr>
        <p:sp>
          <p:nvSpPr>
            <p:cNvPr id="66690" name="AutoShape 130"/>
            <p:cNvSpPr>
              <a:spLocks noChangeArrowheads="1"/>
            </p:cNvSpPr>
            <p:nvPr/>
          </p:nvSpPr>
          <p:spPr bwMode="auto">
            <a:xfrm flipV="1">
              <a:off x="2404" y="2020"/>
              <a:ext cx="862" cy="839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91" name="Oval 131"/>
            <p:cNvSpPr>
              <a:spLocks noChangeArrowheads="1"/>
            </p:cNvSpPr>
            <p:nvPr/>
          </p:nvSpPr>
          <p:spPr bwMode="auto">
            <a:xfrm>
              <a:off x="2404" y="1856"/>
              <a:ext cx="862" cy="297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6692" name="Group 132"/>
          <p:cNvGrpSpPr>
            <a:grpSpLocks/>
          </p:cNvGrpSpPr>
          <p:nvPr/>
        </p:nvGrpSpPr>
        <p:grpSpPr bwMode="auto">
          <a:xfrm rot="16200000">
            <a:off x="1839119" y="775494"/>
            <a:ext cx="1368425" cy="1547813"/>
            <a:chOff x="2404" y="1856"/>
            <a:chExt cx="862" cy="1003"/>
          </a:xfrm>
        </p:grpSpPr>
        <p:sp>
          <p:nvSpPr>
            <p:cNvPr id="66693" name="AutoShape 133"/>
            <p:cNvSpPr>
              <a:spLocks noChangeArrowheads="1"/>
            </p:cNvSpPr>
            <p:nvPr/>
          </p:nvSpPr>
          <p:spPr bwMode="auto">
            <a:xfrm flipV="1">
              <a:off x="2404" y="2020"/>
              <a:ext cx="862" cy="839"/>
            </a:xfrm>
            <a:prstGeom prst="triangle">
              <a:avLst>
                <a:gd name="adj" fmla="val 50000"/>
              </a:avLst>
            </a:prstGeom>
            <a:solidFill>
              <a:srgbClr val="969696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94" name="Oval 134"/>
            <p:cNvSpPr>
              <a:spLocks noChangeArrowheads="1"/>
            </p:cNvSpPr>
            <p:nvPr/>
          </p:nvSpPr>
          <p:spPr bwMode="auto">
            <a:xfrm>
              <a:off x="2404" y="1856"/>
              <a:ext cx="862" cy="297"/>
            </a:xfrm>
            <a:prstGeom prst="ellipse">
              <a:avLst/>
            </a:prstGeom>
            <a:solidFill>
              <a:srgbClr val="969696">
                <a:alpha val="6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6695" name="Group 135"/>
          <p:cNvGrpSpPr>
            <a:grpSpLocks/>
          </p:cNvGrpSpPr>
          <p:nvPr/>
        </p:nvGrpSpPr>
        <p:grpSpPr bwMode="auto">
          <a:xfrm rot="16200000">
            <a:off x="1831181" y="783432"/>
            <a:ext cx="1368425" cy="1592262"/>
            <a:chOff x="2404" y="1856"/>
            <a:chExt cx="862" cy="1003"/>
          </a:xfrm>
        </p:grpSpPr>
        <p:sp>
          <p:nvSpPr>
            <p:cNvPr id="66696" name="AutoShape 136"/>
            <p:cNvSpPr>
              <a:spLocks noChangeArrowheads="1"/>
            </p:cNvSpPr>
            <p:nvPr/>
          </p:nvSpPr>
          <p:spPr bwMode="auto">
            <a:xfrm flipV="1">
              <a:off x="2404" y="2020"/>
              <a:ext cx="862" cy="839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97" name="Oval 137"/>
            <p:cNvSpPr>
              <a:spLocks noChangeArrowheads="1"/>
            </p:cNvSpPr>
            <p:nvPr/>
          </p:nvSpPr>
          <p:spPr bwMode="auto">
            <a:xfrm>
              <a:off x="2404" y="1856"/>
              <a:ext cx="862" cy="297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6698" name="Group 138"/>
          <p:cNvGrpSpPr>
            <a:grpSpLocks/>
          </p:cNvGrpSpPr>
          <p:nvPr/>
        </p:nvGrpSpPr>
        <p:grpSpPr bwMode="auto">
          <a:xfrm rot="16200000">
            <a:off x="1831181" y="783432"/>
            <a:ext cx="1368425" cy="1547812"/>
            <a:chOff x="2404" y="1856"/>
            <a:chExt cx="862" cy="1003"/>
          </a:xfrm>
        </p:grpSpPr>
        <p:sp>
          <p:nvSpPr>
            <p:cNvPr id="66699" name="AutoShape 139"/>
            <p:cNvSpPr>
              <a:spLocks noChangeArrowheads="1"/>
            </p:cNvSpPr>
            <p:nvPr/>
          </p:nvSpPr>
          <p:spPr bwMode="auto">
            <a:xfrm flipV="1">
              <a:off x="2404" y="2020"/>
              <a:ext cx="862" cy="839"/>
            </a:xfrm>
            <a:prstGeom prst="triangle">
              <a:avLst>
                <a:gd name="adj" fmla="val 50000"/>
              </a:avLst>
            </a:prstGeom>
            <a:solidFill>
              <a:srgbClr val="969696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700" name="Oval 140"/>
            <p:cNvSpPr>
              <a:spLocks noChangeArrowheads="1"/>
            </p:cNvSpPr>
            <p:nvPr/>
          </p:nvSpPr>
          <p:spPr bwMode="auto">
            <a:xfrm>
              <a:off x="2404" y="1856"/>
              <a:ext cx="862" cy="297"/>
            </a:xfrm>
            <a:prstGeom prst="ellipse">
              <a:avLst/>
            </a:prstGeom>
            <a:solidFill>
              <a:srgbClr val="969696">
                <a:alpha val="6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6701" name="Arc 141"/>
          <p:cNvSpPr>
            <a:spLocks/>
          </p:cNvSpPr>
          <p:nvPr/>
        </p:nvSpPr>
        <p:spPr bwMode="auto">
          <a:xfrm flipH="1">
            <a:off x="1776413" y="2170113"/>
            <a:ext cx="215900" cy="11509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6702" name="Arc 142"/>
          <p:cNvSpPr>
            <a:spLocks/>
          </p:cNvSpPr>
          <p:nvPr/>
        </p:nvSpPr>
        <p:spPr bwMode="auto">
          <a:xfrm flipH="1">
            <a:off x="1785938" y="2162175"/>
            <a:ext cx="179387" cy="16192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6703" name="Arc 143"/>
          <p:cNvSpPr>
            <a:spLocks/>
          </p:cNvSpPr>
          <p:nvPr/>
        </p:nvSpPr>
        <p:spPr bwMode="auto">
          <a:xfrm flipH="1">
            <a:off x="1800225" y="2205038"/>
            <a:ext cx="179388" cy="20526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6704" name="Line 144"/>
          <p:cNvSpPr>
            <a:spLocks noChangeShapeType="1"/>
          </p:cNvSpPr>
          <p:nvPr/>
        </p:nvSpPr>
        <p:spPr bwMode="auto">
          <a:xfrm>
            <a:off x="3635375" y="2960688"/>
            <a:ext cx="0" cy="133191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6638" name="Oval 78"/>
          <p:cNvSpPr>
            <a:spLocks noChangeArrowheads="1"/>
          </p:cNvSpPr>
          <p:nvPr/>
        </p:nvSpPr>
        <p:spPr bwMode="auto">
          <a:xfrm>
            <a:off x="2951163" y="2692400"/>
            <a:ext cx="1368425" cy="471488"/>
          </a:xfrm>
          <a:prstGeom prst="ellipse">
            <a:avLst/>
          </a:prstGeom>
          <a:solidFill>
            <a:srgbClr val="FF3300">
              <a:alpha val="50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6634" name="Line 74"/>
          <p:cNvSpPr>
            <a:spLocks noChangeShapeType="1"/>
          </p:cNvSpPr>
          <p:nvPr/>
        </p:nvSpPr>
        <p:spPr bwMode="auto">
          <a:xfrm>
            <a:off x="1655763" y="3127375"/>
            <a:ext cx="0" cy="136683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6627" name="Rectangle 67"/>
          <p:cNvSpPr>
            <a:spLocks noChangeArrowheads="1"/>
          </p:cNvSpPr>
          <p:nvPr/>
        </p:nvSpPr>
        <p:spPr bwMode="auto">
          <a:xfrm>
            <a:off x="3527425" y="3608388"/>
            <a:ext cx="5219700" cy="111601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6628" name="Text Box 68"/>
          <p:cNvSpPr txBox="1">
            <a:spLocks noChangeArrowheads="1"/>
          </p:cNvSpPr>
          <p:nvPr/>
        </p:nvSpPr>
        <p:spPr bwMode="auto">
          <a:xfrm>
            <a:off x="6946900" y="3967163"/>
            <a:ext cx="1693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الأسطوانة =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66629" name="Text Box 69"/>
          <p:cNvSpPr txBox="1">
            <a:spLocks noChangeArrowheads="1"/>
          </p:cNvSpPr>
          <p:nvPr/>
        </p:nvSpPr>
        <p:spPr bwMode="auto">
          <a:xfrm>
            <a:off x="4498975" y="3967163"/>
            <a:ext cx="2557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ط نـق2 ع</a:t>
            </a:r>
            <a:endParaRPr lang="en-US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6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6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66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6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6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66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6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6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6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6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1000"/>
                                        <p:tgtEl>
                                          <p:spTgt spid="66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1000"/>
                                        <p:tgtEl>
                                          <p:spTgt spid="6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" dur="1000"/>
                                        <p:tgtEl>
                                          <p:spTgt spid="66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1000"/>
                                        <p:tgtEl>
                                          <p:spTgt spid="6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6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6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6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6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66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1" dur="1000"/>
                                        <p:tgtEl>
                                          <p:spTgt spid="66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6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8" dur="1000"/>
                                        <p:tgtEl>
                                          <p:spTgt spid="66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3" dur="1000"/>
                                        <p:tgtEl>
                                          <p:spTgt spid="66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6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66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66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6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6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1000"/>
                                        <p:tgtEl>
                                          <p:spTgt spid="6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6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6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7" dur="1000"/>
                                        <p:tgtEl>
                                          <p:spTgt spid="66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1000"/>
                                        <p:tgtEl>
                                          <p:spTgt spid="6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1000"/>
                                        <p:tgtEl>
                                          <p:spTgt spid="6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7" dur="1000"/>
                                        <p:tgtEl>
                                          <p:spTgt spid="66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2" dur="1000"/>
                                        <p:tgtEl>
                                          <p:spTgt spid="66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0" dur="1000"/>
                                        <p:tgtEl>
                                          <p:spTgt spid="6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800" decel="100000"/>
                                        <p:tgtEl>
                                          <p:spTgt spid="66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66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6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1000"/>
                                        <p:tgtEl>
                                          <p:spTgt spid="6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6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66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66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6" dur="1000"/>
                                        <p:tgtEl>
                                          <p:spTgt spid="66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1000"/>
                                        <p:tgtEl>
                                          <p:spTgt spid="6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1000"/>
                                        <p:tgtEl>
                                          <p:spTgt spid="6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6" dur="1000"/>
                                        <p:tgtEl>
                                          <p:spTgt spid="66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1" dur="1000"/>
                                        <p:tgtEl>
                                          <p:spTgt spid="66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6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9" dur="1000"/>
                                        <p:tgtEl>
                                          <p:spTgt spid="6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4" dur="1000"/>
                                        <p:tgtEl>
                                          <p:spTgt spid="6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6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1" dur="1000"/>
                                        <p:tgtEl>
                                          <p:spTgt spid="6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6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6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8" dur="1000"/>
                                        <p:tgtEl>
                                          <p:spTgt spid="6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6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6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3" dur="1000"/>
                                        <p:tgtEl>
                                          <p:spTgt spid="6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1000" fill="hold"/>
                                        <p:tgtEl>
                                          <p:spTgt spid="6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1000" fill="hold"/>
                                        <p:tgtEl>
                                          <p:spTgt spid="6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6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6" dur="1000"/>
                                        <p:tgtEl>
                                          <p:spTgt spid="6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6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1" dur="1000"/>
                                        <p:tgtEl>
                                          <p:spTgt spid="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083 0.18363 " pathEditMode="relative" ptsTypes="AA">
                                      <p:cBhvr>
                                        <p:cTn id="305" dur="2000" fill="hold"/>
                                        <p:tgtEl>
                                          <p:spTgt spid="6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6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6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4" dur="1000"/>
                                        <p:tgtEl>
                                          <p:spTgt spid="6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7" dur="1000"/>
                                        <p:tgtEl>
                                          <p:spTgt spid="6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10" grpId="0"/>
      <p:bldP spid="66611" grpId="0"/>
      <p:bldP spid="66613" grpId="0"/>
      <p:bldP spid="66614" grpId="0"/>
      <p:bldP spid="66615" grpId="0"/>
      <p:bldP spid="66616" grpId="0"/>
      <p:bldP spid="66619" grpId="0"/>
      <p:bldP spid="66620" grpId="0" animBg="1"/>
      <p:bldP spid="66621" grpId="0"/>
      <p:bldP spid="66626" grpId="0"/>
      <p:bldP spid="66626" grpId="1"/>
      <p:bldP spid="66649" grpId="0" animBg="1"/>
      <p:bldP spid="66650" grpId="0" animBg="1"/>
      <p:bldP spid="66651" grpId="0" animBg="1"/>
      <p:bldP spid="66630" grpId="0" animBg="1"/>
      <p:bldP spid="66653" grpId="0" animBg="1"/>
      <p:bldP spid="66653" grpId="1" animBg="1"/>
      <p:bldP spid="66701" grpId="0" animBg="1"/>
      <p:bldP spid="66701" grpId="1" animBg="1"/>
      <p:bldP spid="66702" grpId="0" animBg="1"/>
      <p:bldP spid="66702" grpId="1" animBg="1"/>
      <p:bldP spid="66703" grpId="0" animBg="1"/>
      <p:bldP spid="66703" grpId="1" animBg="1"/>
      <p:bldP spid="66704" grpId="0" animBg="1"/>
      <p:bldP spid="66704" grpId="1" animBg="1"/>
      <p:bldP spid="66638" grpId="0" animBg="1"/>
      <p:bldP spid="66638" grpId="1" animBg="1"/>
      <p:bldP spid="66634" grpId="0" animBg="1"/>
      <p:bldP spid="66634" grpId="1" animBg="1"/>
      <p:bldP spid="66627" grpId="0" animBg="1"/>
      <p:bldP spid="66627" grpId="1" animBg="1"/>
      <p:bldP spid="66628" grpId="0"/>
      <p:bldP spid="66628" grpId="1"/>
      <p:bldP spid="66629" grpId="0"/>
      <p:bldP spid="66629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8" name="Picture 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15888"/>
            <a:ext cx="140335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38" name="AutoShape 118"/>
          <p:cNvSpPr>
            <a:spLocks noChangeArrowheads="1"/>
          </p:cNvSpPr>
          <p:nvPr/>
        </p:nvSpPr>
        <p:spPr bwMode="auto">
          <a:xfrm>
            <a:off x="2951163" y="873125"/>
            <a:ext cx="58689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أوجد حجم الهرم المجاور ، مقربا الناتج إلى أقرب جزء من عشرة .</a:t>
            </a:r>
            <a:endParaRPr lang="en-US" sz="2000" b="1"/>
          </a:p>
        </p:txBody>
      </p:sp>
      <p:pic>
        <p:nvPicPr>
          <p:cNvPr id="5239" name="Picture 1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20825"/>
            <a:ext cx="226853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40" name="Picture 1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188913"/>
            <a:ext cx="27797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41" name="Rectangle 121"/>
          <p:cNvSpPr>
            <a:spLocks noChangeArrowheads="1"/>
          </p:cNvSpPr>
          <p:nvPr/>
        </p:nvSpPr>
        <p:spPr bwMode="auto">
          <a:xfrm>
            <a:off x="3419475" y="1987550"/>
            <a:ext cx="5256213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242" name="Text Box 122"/>
          <p:cNvSpPr txBox="1">
            <a:spLocks noChangeArrowheads="1"/>
          </p:cNvSpPr>
          <p:nvPr/>
        </p:nvSpPr>
        <p:spPr bwMode="auto">
          <a:xfrm>
            <a:off x="6948488" y="27797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5243" name="Text Box 123"/>
          <p:cNvSpPr txBox="1">
            <a:spLocks noChangeArrowheads="1"/>
          </p:cNvSpPr>
          <p:nvPr/>
        </p:nvSpPr>
        <p:spPr bwMode="auto">
          <a:xfrm>
            <a:off x="3924300" y="2794000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25.9 م2</a:t>
            </a:r>
            <a:endParaRPr lang="en-US" sz="2000" b="1"/>
          </a:p>
        </p:txBody>
      </p:sp>
      <p:sp>
        <p:nvSpPr>
          <p:cNvPr id="5244" name="Text Box 124"/>
          <p:cNvSpPr txBox="1">
            <a:spLocks noChangeArrowheads="1"/>
          </p:cNvSpPr>
          <p:nvPr/>
        </p:nvSpPr>
        <p:spPr bwMode="auto">
          <a:xfrm>
            <a:off x="7451725" y="3441700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5245" name="Text Box 125"/>
          <p:cNvSpPr txBox="1">
            <a:spLocks noChangeArrowheads="1"/>
          </p:cNvSpPr>
          <p:nvPr/>
        </p:nvSpPr>
        <p:spPr bwMode="auto">
          <a:xfrm>
            <a:off x="6478588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11 م</a:t>
            </a:r>
            <a:endParaRPr lang="en-US" sz="2000" b="1"/>
          </a:p>
        </p:txBody>
      </p:sp>
      <p:sp>
        <p:nvSpPr>
          <p:cNvPr id="5246" name="Rectangle 126"/>
          <p:cNvSpPr>
            <a:spLocks noChangeArrowheads="1"/>
          </p:cNvSpPr>
          <p:nvPr/>
        </p:nvSpPr>
        <p:spPr bwMode="auto">
          <a:xfrm>
            <a:off x="2555875" y="4437063"/>
            <a:ext cx="6119813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247" name="Text Box 127"/>
          <p:cNvSpPr txBox="1">
            <a:spLocks noChangeArrowheads="1"/>
          </p:cNvSpPr>
          <p:nvPr/>
        </p:nvSpPr>
        <p:spPr bwMode="auto">
          <a:xfrm>
            <a:off x="7272338" y="4722813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الهرم =</a:t>
            </a:r>
            <a:endParaRPr lang="en-US" sz="2000" b="1"/>
          </a:p>
        </p:txBody>
      </p:sp>
      <p:sp>
        <p:nvSpPr>
          <p:cNvPr id="5250" name="Text Box 130"/>
          <p:cNvSpPr txBox="1">
            <a:spLocks noChangeArrowheads="1"/>
          </p:cNvSpPr>
          <p:nvPr/>
        </p:nvSpPr>
        <p:spPr bwMode="auto">
          <a:xfrm>
            <a:off x="3816350" y="552926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95 م3</a:t>
            </a:r>
            <a:endParaRPr lang="en-US" sz="2000" b="1"/>
          </a:p>
        </p:txBody>
      </p:sp>
      <p:sp>
        <p:nvSpPr>
          <p:cNvPr id="5251" name="Text Box 131"/>
          <p:cNvSpPr txBox="1">
            <a:spLocks noChangeArrowheads="1"/>
          </p:cNvSpPr>
          <p:nvPr/>
        </p:nvSpPr>
        <p:spPr bwMode="auto">
          <a:xfrm>
            <a:off x="6011863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مثلث</a:t>
            </a:r>
            <a:endParaRPr lang="en-US" sz="2000" b="1">
              <a:solidFill>
                <a:srgbClr val="FF0000"/>
              </a:solidFill>
            </a:endParaRPr>
          </a:p>
        </p:txBody>
      </p:sp>
      <p:grpSp>
        <p:nvGrpSpPr>
          <p:cNvPr id="5269" name="Group 149"/>
          <p:cNvGrpSpPr>
            <a:grpSpLocks/>
          </p:cNvGrpSpPr>
          <p:nvPr/>
        </p:nvGrpSpPr>
        <p:grpSpPr bwMode="auto">
          <a:xfrm>
            <a:off x="5003800" y="2652713"/>
            <a:ext cx="2017713" cy="719137"/>
            <a:chOff x="3152" y="1671"/>
            <a:chExt cx="1271" cy="453"/>
          </a:xfrm>
        </p:grpSpPr>
        <p:sp>
          <p:nvSpPr>
            <p:cNvPr id="5252" name="Text Box 132"/>
            <p:cNvSpPr txBox="1">
              <a:spLocks noChangeArrowheads="1"/>
            </p:cNvSpPr>
            <p:nvPr/>
          </p:nvSpPr>
          <p:spPr bwMode="auto">
            <a:xfrm>
              <a:off x="3152" y="1751"/>
              <a:ext cx="12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× 8.1 × 6.4 </a:t>
              </a:r>
              <a:r>
                <a:rPr lang="ar-SA" sz="2000" b="1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</p:txBody>
        </p:sp>
        <p:grpSp>
          <p:nvGrpSpPr>
            <p:cNvPr id="5253" name="Group 133"/>
            <p:cNvGrpSpPr>
              <a:grpSpLocks/>
            </p:cNvGrpSpPr>
            <p:nvPr/>
          </p:nvGrpSpPr>
          <p:grpSpPr bwMode="auto">
            <a:xfrm>
              <a:off x="4209" y="1671"/>
              <a:ext cx="182" cy="453"/>
              <a:chOff x="975" y="3090"/>
              <a:chExt cx="182" cy="453"/>
            </a:xfrm>
          </p:grpSpPr>
          <p:sp>
            <p:nvSpPr>
              <p:cNvPr id="5254" name="Text Box 134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5255" name="Line 135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56" name="Text Box 136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grpSp>
        <p:nvGrpSpPr>
          <p:cNvPr id="5257" name="Group 137"/>
          <p:cNvGrpSpPr>
            <a:grpSpLocks/>
          </p:cNvGrpSpPr>
          <p:nvPr/>
        </p:nvGrpSpPr>
        <p:grpSpPr bwMode="auto">
          <a:xfrm>
            <a:off x="4572000" y="4595813"/>
            <a:ext cx="2736850" cy="719137"/>
            <a:chOff x="2721" y="2895"/>
            <a:chExt cx="1724" cy="453"/>
          </a:xfrm>
        </p:grpSpPr>
        <p:sp>
          <p:nvSpPr>
            <p:cNvPr id="5258" name="Text Box 138"/>
            <p:cNvSpPr txBox="1">
              <a:spLocks noChangeArrowheads="1"/>
            </p:cNvSpPr>
            <p:nvPr/>
          </p:nvSpPr>
          <p:spPr bwMode="auto">
            <a:xfrm>
              <a:off x="2721" y="2976"/>
              <a:ext cx="1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مساحة القاعدة × الارتفاع</a:t>
              </a:r>
              <a:endParaRPr lang="en-US" sz="2000" b="1"/>
            </a:p>
          </p:txBody>
        </p:sp>
        <p:grpSp>
          <p:nvGrpSpPr>
            <p:cNvPr id="5259" name="Group 139"/>
            <p:cNvGrpSpPr>
              <a:grpSpLocks/>
            </p:cNvGrpSpPr>
            <p:nvPr/>
          </p:nvGrpSpPr>
          <p:grpSpPr bwMode="auto">
            <a:xfrm>
              <a:off x="4263" y="2895"/>
              <a:ext cx="182" cy="453"/>
              <a:chOff x="975" y="3090"/>
              <a:chExt cx="182" cy="453"/>
            </a:xfrm>
          </p:grpSpPr>
          <p:sp>
            <p:nvSpPr>
              <p:cNvPr id="5260" name="Text Box 140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5261" name="Line 141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62" name="Text Box 142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grpSp>
        <p:nvGrpSpPr>
          <p:cNvPr id="5263" name="Group 143"/>
          <p:cNvGrpSpPr>
            <a:grpSpLocks/>
          </p:cNvGrpSpPr>
          <p:nvPr/>
        </p:nvGrpSpPr>
        <p:grpSpPr bwMode="auto">
          <a:xfrm>
            <a:off x="5327650" y="5387975"/>
            <a:ext cx="2339975" cy="719138"/>
            <a:chOff x="3266" y="3394"/>
            <a:chExt cx="1474" cy="453"/>
          </a:xfrm>
        </p:grpSpPr>
        <p:sp>
          <p:nvSpPr>
            <p:cNvPr id="5264" name="Text Box 144"/>
            <p:cNvSpPr txBox="1">
              <a:spLocks noChangeArrowheads="1"/>
            </p:cNvSpPr>
            <p:nvPr/>
          </p:nvSpPr>
          <p:spPr bwMode="auto">
            <a:xfrm>
              <a:off x="3266" y="3473"/>
              <a:ext cx="14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000" b="1"/>
                <a:t>=       × 25.9 × 11 </a:t>
              </a:r>
              <a:r>
                <a:rPr lang="ar-SA" sz="2000" b="1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</p:txBody>
        </p:sp>
        <p:grpSp>
          <p:nvGrpSpPr>
            <p:cNvPr id="5265" name="Group 145"/>
            <p:cNvGrpSpPr>
              <a:grpSpLocks/>
            </p:cNvGrpSpPr>
            <p:nvPr/>
          </p:nvGrpSpPr>
          <p:grpSpPr bwMode="auto">
            <a:xfrm>
              <a:off x="4332" y="3394"/>
              <a:ext cx="182" cy="453"/>
              <a:chOff x="975" y="3090"/>
              <a:chExt cx="182" cy="453"/>
            </a:xfrm>
          </p:grpSpPr>
          <p:sp>
            <p:nvSpPr>
              <p:cNvPr id="5266" name="Text Box 146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5267" name="Line 147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68" name="Text Box 148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47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1000"/>
                                        <p:tgtEl>
                                          <p:spTgt spid="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8" grpId="0" animBg="1"/>
      <p:bldP spid="5241" grpId="0" animBg="1"/>
      <p:bldP spid="5242" grpId="0"/>
      <p:bldP spid="5243" grpId="0"/>
      <p:bldP spid="5244" grpId="0"/>
      <p:bldP spid="5245" grpId="0"/>
      <p:bldP spid="5246" grpId="0" animBg="1"/>
      <p:bldP spid="5247" grpId="0"/>
      <p:bldP spid="5250" grpId="0"/>
      <p:bldP spid="525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15888"/>
            <a:ext cx="140335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5543550" y="873125"/>
            <a:ext cx="327660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أوجد حجم المخروط المجاور</a:t>
            </a:r>
            <a:endParaRPr lang="en-US" sz="2000" b="1"/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3276600" y="1989138"/>
            <a:ext cx="5399088" cy="2844800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6948488" y="220186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المخروط =</a:t>
            </a:r>
            <a:endParaRPr lang="en-US" sz="2000" b="1"/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5400675" y="3860800"/>
            <a:ext cx="197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 131.9 ملم3 </a:t>
            </a:r>
            <a:endParaRPr lang="en-US" sz="2000" b="1"/>
          </a:p>
        </p:txBody>
      </p:sp>
      <p:grpSp>
        <p:nvGrpSpPr>
          <p:cNvPr id="48168" name="Group 40"/>
          <p:cNvGrpSpPr>
            <a:grpSpLocks/>
          </p:cNvGrpSpPr>
          <p:nvPr/>
        </p:nvGrpSpPr>
        <p:grpSpPr bwMode="auto">
          <a:xfrm>
            <a:off x="4319588" y="2074863"/>
            <a:ext cx="2736850" cy="719137"/>
            <a:chOff x="2721" y="2895"/>
            <a:chExt cx="1724" cy="453"/>
          </a:xfrm>
        </p:grpSpPr>
        <p:sp>
          <p:nvSpPr>
            <p:cNvPr id="48145" name="Text Box 17"/>
            <p:cNvSpPr txBox="1">
              <a:spLocks noChangeArrowheads="1"/>
            </p:cNvSpPr>
            <p:nvPr/>
          </p:nvSpPr>
          <p:spPr bwMode="auto">
            <a:xfrm>
              <a:off x="2721" y="2976"/>
              <a:ext cx="1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ط نـق2 ع</a:t>
              </a:r>
              <a:endParaRPr lang="en-US" sz="2000" b="1"/>
            </a:p>
          </p:txBody>
        </p:sp>
        <p:grpSp>
          <p:nvGrpSpPr>
            <p:cNvPr id="48159" name="Group 31"/>
            <p:cNvGrpSpPr>
              <a:grpSpLocks/>
            </p:cNvGrpSpPr>
            <p:nvPr/>
          </p:nvGrpSpPr>
          <p:grpSpPr bwMode="auto">
            <a:xfrm>
              <a:off x="4263" y="2895"/>
              <a:ext cx="182" cy="453"/>
              <a:chOff x="975" y="3090"/>
              <a:chExt cx="182" cy="453"/>
            </a:xfrm>
          </p:grpSpPr>
          <p:sp>
            <p:nvSpPr>
              <p:cNvPr id="48160" name="Text Box 32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48161" name="Line 33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162" name="Text Box 34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grpSp>
        <p:nvGrpSpPr>
          <p:cNvPr id="48172" name="Group 44"/>
          <p:cNvGrpSpPr>
            <a:grpSpLocks/>
          </p:cNvGrpSpPr>
          <p:nvPr/>
        </p:nvGrpSpPr>
        <p:grpSpPr bwMode="auto">
          <a:xfrm>
            <a:off x="4427538" y="2962275"/>
            <a:ext cx="2952750" cy="719138"/>
            <a:chOff x="2880" y="1806"/>
            <a:chExt cx="1860" cy="453"/>
          </a:xfrm>
        </p:grpSpPr>
        <p:sp>
          <p:nvSpPr>
            <p:cNvPr id="48146" name="Text Box 18"/>
            <p:cNvSpPr txBox="1">
              <a:spLocks noChangeArrowheads="1"/>
            </p:cNvSpPr>
            <p:nvPr/>
          </p:nvSpPr>
          <p:spPr bwMode="auto">
            <a:xfrm>
              <a:off x="2880" y="1885"/>
              <a:ext cx="18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000" b="1"/>
                <a:t>=       × 3.14 × </a:t>
              </a:r>
              <a:r>
                <a:rPr lang="ar-SA" sz="2800" b="1" baseline="30000"/>
                <a:t>2</a:t>
              </a:r>
              <a:r>
                <a:rPr lang="ar-SA" sz="2000" b="1"/>
                <a:t>3 × 14</a:t>
              </a:r>
              <a:endParaRPr lang="en-US" sz="2000" b="1"/>
            </a:p>
          </p:txBody>
        </p:sp>
        <p:grpSp>
          <p:nvGrpSpPr>
            <p:cNvPr id="48164" name="Group 36"/>
            <p:cNvGrpSpPr>
              <a:grpSpLocks/>
            </p:cNvGrpSpPr>
            <p:nvPr/>
          </p:nvGrpSpPr>
          <p:grpSpPr bwMode="auto">
            <a:xfrm>
              <a:off x="4332" y="1806"/>
              <a:ext cx="182" cy="453"/>
              <a:chOff x="975" y="3090"/>
              <a:chExt cx="182" cy="453"/>
            </a:xfrm>
          </p:grpSpPr>
          <p:sp>
            <p:nvSpPr>
              <p:cNvPr id="48165" name="Text Box 37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48166" name="Line 38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167" name="Text Box 39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pic>
        <p:nvPicPr>
          <p:cNvPr id="48170" name="Picture 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188913"/>
            <a:ext cx="27797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1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44563"/>
            <a:ext cx="1800225" cy="22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12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43" grpId="0" animBg="1"/>
      <p:bldP spid="48144" grpId="0"/>
      <p:bldP spid="4814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2951163" y="873125"/>
            <a:ext cx="58689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188913"/>
            <a:ext cx="27797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3419475" y="1987550"/>
            <a:ext cx="5256213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6948488" y="27797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4751388" y="2794000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 م2</a:t>
            </a:r>
            <a:endParaRPr lang="en-US" sz="2000" b="1"/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7451725" y="3429000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6478588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5 م</a:t>
            </a:r>
            <a:endParaRPr lang="en-US" sz="2000" b="1"/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2555875" y="4437063"/>
            <a:ext cx="6119813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7272338" y="4722813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الهرم =</a:t>
            </a:r>
            <a:endParaRPr lang="en-US" sz="2000" b="1"/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4248150" y="552926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6.7 م3</a:t>
            </a:r>
            <a:endParaRPr lang="en-US" sz="2000" b="1"/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6011863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مربع</a:t>
            </a:r>
            <a:endParaRPr lang="en-US" sz="2000" b="1">
              <a:solidFill>
                <a:srgbClr val="FF0000"/>
              </a:solidFill>
            </a:endParaRPr>
          </a:p>
        </p:txBody>
      </p:sp>
      <p:grpSp>
        <p:nvGrpSpPr>
          <p:cNvPr id="67605" name="Group 21"/>
          <p:cNvGrpSpPr>
            <a:grpSpLocks/>
          </p:cNvGrpSpPr>
          <p:nvPr/>
        </p:nvGrpSpPr>
        <p:grpSpPr bwMode="auto">
          <a:xfrm>
            <a:off x="4572000" y="4595813"/>
            <a:ext cx="2736850" cy="719137"/>
            <a:chOff x="2721" y="2895"/>
            <a:chExt cx="1724" cy="453"/>
          </a:xfrm>
        </p:grpSpPr>
        <p:sp>
          <p:nvSpPr>
            <p:cNvPr id="67606" name="Text Box 22"/>
            <p:cNvSpPr txBox="1">
              <a:spLocks noChangeArrowheads="1"/>
            </p:cNvSpPr>
            <p:nvPr/>
          </p:nvSpPr>
          <p:spPr bwMode="auto">
            <a:xfrm>
              <a:off x="2721" y="2976"/>
              <a:ext cx="1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مساحة القاعدة × الارتفاع</a:t>
              </a:r>
              <a:endParaRPr lang="en-US" sz="2000" b="1"/>
            </a:p>
          </p:txBody>
        </p:sp>
        <p:grpSp>
          <p:nvGrpSpPr>
            <p:cNvPr id="67607" name="Group 23"/>
            <p:cNvGrpSpPr>
              <a:grpSpLocks/>
            </p:cNvGrpSpPr>
            <p:nvPr/>
          </p:nvGrpSpPr>
          <p:grpSpPr bwMode="auto">
            <a:xfrm>
              <a:off x="4263" y="2895"/>
              <a:ext cx="182" cy="453"/>
              <a:chOff x="975" y="3090"/>
              <a:chExt cx="182" cy="453"/>
            </a:xfrm>
          </p:grpSpPr>
          <p:sp>
            <p:nvSpPr>
              <p:cNvPr id="67608" name="Text Box 24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67609" name="Line 25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610" name="Text Box 26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grpSp>
        <p:nvGrpSpPr>
          <p:cNvPr id="67611" name="Group 27"/>
          <p:cNvGrpSpPr>
            <a:grpSpLocks/>
          </p:cNvGrpSpPr>
          <p:nvPr/>
        </p:nvGrpSpPr>
        <p:grpSpPr bwMode="auto">
          <a:xfrm>
            <a:off x="5327650" y="5387975"/>
            <a:ext cx="2339975" cy="719138"/>
            <a:chOff x="3266" y="3394"/>
            <a:chExt cx="1474" cy="453"/>
          </a:xfrm>
        </p:grpSpPr>
        <p:sp>
          <p:nvSpPr>
            <p:cNvPr id="67612" name="Text Box 28"/>
            <p:cNvSpPr txBox="1">
              <a:spLocks noChangeArrowheads="1"/>
            </p:cNvSpPr>
            <p:nvPr/>
          </p:nvSpPr>
          <p:spPr bwMode="auto">
            <a:xfrm>
              <a:off x="3266" y="3473"/>
              <a:ext cx="14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000" b="1"/>
                <a:t>=       × 4 × 5 </a:t>
              </a:r>
              <a:r>
                <a:rPr lang="ar-SA" sz="2000" b="1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</p:txBody>
        </p:sp>
        <p:grpSp>
          <p:nvGrpSpPr>
            <p:cNvPr id="67613" name="Group 29"/>
            <p:cNvGrpSpPr>
              <a:grpSpLocks/>
            </p:cNvGrpSpPr>
            <p:nvPr/>
          </p:nvGrpSpPr>
          <p:grpSpPr bwMode="auto">
            <a:xfrm>
              <a:off x="4332" y="3394"/>
              <a:ext cx="182" cy="453"/>
              <a:chOff x="975" y="3090"/>
              <a:chExt cx="182" cy="453"/>
            </a:xfrm>
          </p:grpSpPr>
          <p:sp>
            <p:nvSpPr>
              <p:cNvPr id="67614" name="Text Box 30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67615" name="Line 31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616" name="Text Box 32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pic>
        <p:nvPicPr>
          <p:cNvPr id="67617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7620" name="Group 36"/>
          <p:cNvGrpSpPr>
            <a:grpSpLocks noChangeAspect="1"/>
          </p:cNvGrpSpPr>
          <p:nvPr/>
        </p:nvGrpSpPr>
        <p:grpSpPr bwMode="auto">
          <a:xfrm>
            <a:off x="4103688" y="981075"/>
            <a:ext cx="4538662" cy="504825"/>
            <a:chOff x="2585" y="640"/>
            <a:chExt cx="2859" cy="318"/>
          </a:xfrm>
        </p:grpSpPr>
        <p:sp>
          <p:nvSpPr>
            <p:cNvPr id="6761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85" y="640"/>
              <a:ext cx="285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67621" name="Picture 3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" y="640"/>
              <a:ext cx="286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622" name="Text Box 38"/>
          <p:cNvSpPr txBox="1">
            <a:spLocks noChangeArrowheads="1"/>
          </p:cNvSpPr>
          <p:nvPr/>
        </p:nvSpPr>
        <p:spPr bwMode="auto">
          <a:xfrm>
            <a:off x="5832475" y="2781300"/>
            <a:ext cx="1189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 ×  2  =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80314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1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nimBg="1"/>
      <p:bldP spid="67590" grpId="0" animBg="1"/>
      <p:bldP spid="67591" grpId="0"/>
      <p:bldP spid="67592" grpId="0"/>
      <p:bldP spid="67593" grpId="0"/>
      <p:bldP spid="67594" grpId="0"/>
      <p:bldP spid="67595" grpId="0" animBg="1"/>
      <p:bldP spid="67596" grpId="0"/>
      <p:bldP spid="67597" grpId="0"/>
      <p:bldP spid="67598" grpId="0"/>
      <p:bldP spid="6762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287338" y="873125"/>
            <a:ext cx="8532812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/>
              <a:t> </a:t>
            </a:r>
            <a:r>
              <a:rPr lang="ar-SA" sz="2000" b="1"/>
              <a:t>صنع ماجد شمعة على شكل هرم ، حجمها 864 سم3 ومساحة قاعدتها 144 سم3 . فما ارتفاعها ؟</a:t>
            </a:r>
            <a:r>
              <a:rPr lang="en-US" sz="2000"/>
              <a:t> 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188913"/>
            <a:ext cx="27797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2555875" y="2097088"/>
            <a:ext cx="6119813" cy="4248150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6767513" y="2368550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الهرم =</a:t>
            </a:r>
            <a:endParaRPr lang="en-US" sz="2000" b="1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7092950" y="3175000"/>
            <a:ext cx="61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864</a:t>
            </a:r>
            <a:endParaRPr lang="en-US" sz="2000" b="1"/>
          </a:p>
        </p:txBody>
      </p:sp>
      <p:grpSp>
        <p:nvGrpSpPr>
          <p:cNvPr id="68621" name="Group 13"/>
          <p:cNvGrpSpPr>
            <a:grpSpLocks/>
          </p:cNvGrpSpPr>
          <p:nvPr/>
        </p:nvGrpSpPr>
        <p:grpSpPr bwMode="auto">
          <a:xfrm>
            <a:off x="4067175" y="2241550"/>
            <a:ext cx="2736850" cy="719138"/>
            <a:chOff x="2721" y="2895"/>
            <a:chExt cx="1724" cy="453"/>
          </a:xfrm>
        </p:grpSpPr>
        <p:sp>
          <p:nvSpPr>
            <p:cNvPr id="68622" name="Text Box 14"/>
            <p:cNvSpPr txBox="1">
              <a:spLocks noChangeArrowheads="1"/>
            </p:cNvSpPr>
            <p:nvPr/>
          </p:nvSpPr>
          <p:spPr bwMode="auto">
            <a:xfrm>
              <a:off x="2721" y="2976"/>
              <a:ext cx="1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مساحة القاعدة × الارتفاع</a:t>
              </a:r>
              <a:endParaRPr lang="en-US" sz="2000" b="1"/>
            </a:p>
          </p:txBody>
        </p:sp>
        <p:grpSp>
          <p:nvGrpSpPr>
            <p:cNvPr id="68623" name="Group 15"/>
            <p:cNvGrpSpPr>
              <a:grpSpLocks/>
            </p:cNvGrpSpPr>
            <p:nvPr/>
          </p:nvGrpSpPr>
          <p:grpSpPr bwMode="auto">
            <a:xfrm>
              <a:off x="4263" y="2895"/>
              <a:ext cx="182" cy="453"/>
              <a:chOff x="975" y="3090"/>
              <a:chExt cx="182" cy="453"/>
            </a:xfrm>
          </p:grpSpPr>
          <p:sp>
            <p:nvSpPr>
              <p:cNvPr id="68624" name="Text Box 16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68625" name="Line 17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626" name="Text Box 18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grpSp>
        <p:nvGrpSpPr>
          <p:cNvPr id="68627" name="Group 19"/>
          <p:cNvGrpSpPr>
            <a:grpSpLocks/>
          </p:cNvGrpSpPr>
          <p:nvPr/>
        </p:nvGrpSpPr>
        <p:grpSpPr bwMode="auto">
          <a:xfrm>
            <a:off x="4822825" y="3033713"/>
            <a:ext cx="2339975" cy="719137"/>
            <a:chOff x="3266" y="3394"/>
            <a:chExt cx="1474" cy="453"/>
          </a:xfrm>
        </p:grpSpPr>
        <p:sp>
          <p:nvSpPr>
            <p:cNvPr id="68628" name="Text Box 20"/>
            <p:cNvSpPr txBox="1">
              <a:spLocks noChangeArrowheads="1"/>
            </p:cNvSpPr>
            <p:nvPr/>
          </p:nvSpPr>
          <p:spPr bwMode="auto">
            <a:xfrm>
              <a:off x="3266" y="3473"/>
              <a:ext cx="14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000" b="1"/>
                <a:t>=       × 144 ×  ع</a:t>
              </a:r>
              <a:endPara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68629" name="Group 21"/>
            <p:cNvGrpSpPr>
              <a:grpSpLocks/>
            </p:cNvGrpSpPr>
            <p:nvPr/>
          </p:nvGrpSpPr>
          <p:grpSpPr bwMode="auto">
            <a:xfrm>
              <a:off x="4332" y="3394"/>
              <a:ext cx="182" cy="453"/>
              <a:chOff x="975" y="3090"/>
              <a:chExt cx="182" cy="453"/>
            </a:xfrm>
          </p:grpSpPr>
          <p:sp>
            <p:nvSpPr>
              <p:cNvPr id="68630" name="Text Box 22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68631" name="Line 23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632" name="Text Box 24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pic>
        <p:nvPicPr>
          <p:cNvPr id="6863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5616575" y="3860800"/>
            <a:ext cx="2519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864  × 3 =  144 ×  ع</a:t>
            </a:r>
            <a:endParaRPr lang="en-US" sz="2000" b="1"/>
          </a:p>
        </p:txBody>
      </p:sp>
      <p:sp>
        <p:nvSpPr>
          <p:cNvPr id="68639" name="Text Box 31"/>
          <p:cNvSpPr txBox="1">
            <a:spLocks noChangeArrowheads="1"/>
          </p:cNvSpPr>
          <p:nvPr/>
        </p:nvSpPr>
        <p:spPr bwMode="auto">
          <a:xfrm>
            <a:off x="5580063" y="4545013"/>
            <a:ext cx="2268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2592  =  144 ×  ع</a:t>
            </a:r>
            <a:endParaRPr lang="en-US" sz="2000" b="1"/>
          </a:p>
        </p:txBody>
      </p:sp>
      <p:sp>
        <p:nvSpPr>
          <p:cNvPr id="68640" name="Text Box 32"/>
          <p:cNvSpPr txBox="1">
            <a:spLocks noChangeArrowheads="1"/>
          </p:cNvSpPr>
          <p:nvPr/>
        </p:nvSpPr>
        <p:spPr bwMode="auto">
          <a:xfrm>
            <a:off x="5184775" y="5121275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ع  =  2592 ÷  144</a:t>
            </a:r>
            <a:endParaRPr lang="en-US" sz="2000" b="1"/>
          </a:p>
        </p:txBody>
      </p:sp>
      <p:sp>
        <p:nvSpPr>
          <p:cNvPr id="68641" name="Text Box 33"/>
          <p:cNvSpPr txBox="1">
            <a:spLocks noChangeArrowheads="1"/>
          </p:cNvSpPr>
          <p:nvPr/>
        </p:nvSpPr>
        <p:spPr bwMode="auto">
          <a:xfrm>
            <a:off x="5867400" y="5732463"/>
            <a:ext cx="154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ع  =  18 سم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02048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/>
      <p:bldP spid="68617" grpId="0" animBg="1"/>
      <p:bldP spid="68618" grpId="0"/>
      <p:bldP spid="68619" grpId="0"/>
      <p:bldP spid="68638" grpId="0"/>
      <p:bldP spid="68639" grpId="0"/>
      <p:bldP spid="68640" grpId="0"/>
      <p:bldP spid="6864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2195513" y="873125"/>
            <a:ext cx="662463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276600" y="1989138"/>
            <a:ext cx="5399088" cy="2844800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948488" y="220186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المخروط =</a:t>
            </a:r>
            <a:endParaRPr lang="en-US" sz="2000" b="1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400675" y="3860800"/>
            <a:ext cx="197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 71.2 قدم مكعبة </a:t>
            </a:r>
            <a:endParaRPr lang="en-US" sz="2000" b="1"/>
          </a:p>
        </p:txBody>
      </p:sp>
      <p:grpSp>
        <p:nvGrpSpPr>
          <p:cNvPr id="69639" name="Group 7"/>
          <p:cNvGrpSpPr>
            <a:grpSpLocks/>
          </p:cNvGrpSpPr>
          <p:nvPr/>
        </p:nvGrpSpPr>
        <p:grpSpPr bwMode="auto">
          <a:xfrm>
            <a:off x="4319588" y="2074863"/>
            <a:ext cx="2736850" cy="719137"/>
            <a:chOff x="2721" y="2895"/>
            <a:chExt cx="1724" cy="453"/>
          </a:xfrm>
        </p:grpSpPr>
        <p:sp>
          <p:nvSpPr>
            <p:cNvPr id="69640" name="Text Box 8"/>
            <p:cNvSpPr txBox="1">
              <a:spLocks noChangeArrowheads="1"/>
            </p:cNvSpPr>
            <p:nvPr/>
          </p:nvSpPr>
          <p:spPr bwMode="auto">
            <a:xfrm>
              <a:off x="2721" y="2976"/>
              <a:ext cx="1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ط نـق2 ع</a:t>
              </a:r>
              <a:endParaRPr lang="en-US" sz="2000" b="1"/>
            </a:p>
          </p:txBody>
        </p:sp>
        <p:grpSp>
          <p:nvGrpSpPr>
            <p:cNvPr id="69641" name="Group 9"/>
            <p:cNvGrpSpPr>
              <a:grpSpLocks/>
            </p:cNvGrpSpPr>
            <p:nvPr/>
          </p:nvGrpSpPr>
          <p:grpSpPr bwMode="auto">
            <a:xfrm>
              <a:off x="4263" y="2895"/>
              <a:ext cx="182" cy="453"/>
              <a:chOff x="975" y="3090"/>
              <a:chExt cx="182" cy="453"/>
            </a:xfrm>
          </p:grpSpPr>
          <p:sp>
            <p:nvSpPr>
              <p:cNvPr id="69642" name="Text Box 10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69643" name="Line 11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644" name="Text Box 12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grpSp>
        <p:nvGrpSpPr>
          <p:cNvPr id="69645" name="Group 13"/>
          <p:cNvGrpSpPr>
            <a:grpSpLocks/>
          </p:cNvGrpSpPr>
          <p:nvPr/>
        </p:nvGrpSpPr>
        <p:grpSpPr bwMode="auto">
          <a:xfrm>
            <a:off x="4427538" y="2962275"/>
            <a:ext cx="2952750" cy="719138"/>
            <a:chOff x="2880" y="1806"/>
            <a:chExt cx="1860" cy="453"/>
          </a:xfrm>
        </p:grpSpPr>
        <p:sp>
          <p:nvSpPr>
            <p:cNvPr id="69646" name="Text Box 14"/>
            <p:cNvSpPr txBox="1">
              <a:spLocks noChangeArrowheads="1"/>
            </p:cNvSpPr>
            <p:nvPr/>
          </p:nvSpPr>
          <p:spPr bwMode="auto">
            <a:xfrm>
              <a:off x="2880" y="1885"/>
              <a:ext cx="18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000" b="1"/>
                <a:t>=       × 3.14 × </a:t>
              </a:r>
              <a:r>
                <a:rPr lang="ar-SA" sz="2800" b="1" baseline="30000"/>
                <a:t>2</a:t>
              </a:r>
              <a:r>
                <a:rPr lang="ar-SA" sz="2000" b="1"/>
                <a:t>2 × 17</a:t>
              </a:r>
              <a:endParaRPr lang="en-US" sz="2000" b="1"/>
            </a:p>
          </p:txBody>
        </p:sp>
        <p:grpSp>
          <p:nvGrpSpPr>
            <p:cNvPr id="69647" name="Group 15"/>
            <p:cNvGrpSpPr>
              <a:grpSpLocks/>
            </p:cNvGrpSpPr>
            <p:nvPr/>
          </p:nvGrpSpPr>
          <p:grpSpPr bwMode="auto">
            <a:xfrm>
              <a:off x="4332" y="1806"/>
              <a:ext cx="182" cy="453"/>
              <a:chOff x="975" y="3090"/>
              <a:chExt cx="182" cy="453"/>
            </a:xfrm>
          </p:grpSpPr>
          <p:sp>
            <p:nvSpPr>
              <p:cNvPr id="69648" name="Text Box 16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69649" name="Line 17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650" name="Text Box 18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pic>
        <p:nvPicPr>
          <p:cNvPr id="69651" name="Picture 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188913"/>
            <a:ext cx="27797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9656" name="Group 24"/>
          <p:cNvGrpSpPr>
            <a:grpSpLocks noChangeAspect="1"/>
          </p:cNvGrpSpPr>
          <p:nvPr/>
        </p:nvGrpSpPr>
        <p:grpSpPr bwMode="auto">
          <a:xfrm>
            <a:off x="2879725" y="1016000"/>
            <a:ext cx="5705475" cy="468313"/>
            <a:chOff x="1814" y="640"/>
            <a:chExt cx="3594" cy="295"/>
          </a:xfrm>
        </p:grpSpPr>
        <p:sp>
          <p:nvSpPr>
            <p:cNvPr id="69655" name="AutoShape 23"/>
            <p:cNvSpPr>
              <a:spLocks noChangeAspect="1" noChangeArrowheads="1" noTextEdit="1"/>
            </p:cNvSpPr>
            <p:nvPr/>
          </p:nvSpPr>
          <p:spPr bwMode="auto">
            <a:xfrm>
              <a:off x="1814" y="640"/>
              <a:ext cx="3594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69657" name="Picture 2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" y="640"/>
              <a:ext cx="3602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9658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08163"/>
            <a:ext cx="2482850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11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  <p:bldP spid="69636" grpId="0" animBg="1"/>
      <p:bldP spid="69637" grpId="0"/>
      <p:bldP spid="6963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ChangeArrowheads="1"/>
          </p:cNvSpPr>
          <p:nvPr/>
        </p:nvSpPr>
        <p:spPr bwMode="auto">
          <a:xfrm>
            <a:off x="2195513" y="873125"/>
            <a:ext cx="662463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276600" y="1989138"/>
            <a:ext cx="5399088" cy="2844800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948488" y="220186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المخروط =</a:t>
            </a:r>
            <a:endParaRPr lang="en-US" sz="2000" b="1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400675" y="3860800"/>
            <a:ext cx="197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 669.9 سم3</a:t>
            </a:r>
            <a:endParaRPr lang="en-US" sz="2000" b="1"/>
          </a:p>
        </p:txBody>
      </p:sp>
      <p:grpSp>
        <p:nvGrpSpPr>
          <p:cNvPr id="70662" name="Group 6"/>
          <p:cNvGrpSpPr>
            <a:grpSpLocks/>
          </p:cNvGrpSpPr>
          <p:nvPr/>
        </p:nvGrpSpPr>
        <p:grpSpPr bwMode="auto">
          <a:xfrm>
            <a:off x="4319588" y="2074863"/>
            <a:ext cx="2736850" cy="719137"/>
            <a:chOff x="2721" y="2895"/>
            <a:chExt cx="1724" cy="453"/>
          </a:xfrm>
        </p:grpSpPr>
        <p:sp>
          <p:nvSpPr>
            <p:cNvPr id="70663" name="Text Box 7"/>
            <p:cNvSpPr txBox="1">
              <a:spLocks noChangeArrowheads="1"/>
            </p:cNvSpPr>
            <p:nvPr/>
          </p:nvSpPr>
          <p:spPr bwMode="auto">
            <a:xfrm>
              <a:off x="2721" y="2976"/>
              <a:ext cx="1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ط نـق2 ع</a:t>
              </a:r>
              <a:endParaRPr lang="en-US" sz="2000" b="1"/>
            </a:p>
          </p:txBody>
        </p:sp>
        <p:grpSp>
          <p:nvGrpSpPr>
            <p:cNvPr id="70664" name="Group 8"/>
            <p:cNvGrpSpPr>
              <a:grpSpLocks/>
            </p:cNvGrpSpPr>
            <p:nvPr/>
          </p:nvGrpSpPr>
          <p:grpSpPr bwMode="auto">
            <a:xfrm>
              <a:off x="4263" y="2895"/>
              <a:ext cx="182" cy="453"/>
              <a:chOff x="975" y="3090"/>
              <a:chExt cx="182" cy="453"/>
            </a:xfrm>
          </p:grpSpPr>
          <p:sp>
            <p:nvSpPr>
              <p:cNvPr id="70665" name="Text Box 9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70666" name="Line 10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667" name="Text Box 11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grpSp>
        <p:nvGrpSpPr>
          <p:cNvPr id="70668" name="Group 12"/>
          <p:cNvGrpSpPr>
            <a:grpSpLocks/>
          </p:cNvGrpSpPr>
          <p:nvPr/>
        </p:nvGrpSpPr>
        <p:grpSpPr bwMode="auto">
          <a:xfrm>
            <a:off x="4427538" y="2962275"/>
            <a:ext cx="2952750" cy="719138"/>
            <a:chOff x="2880" y="1806"/>
            <a:chExt cx="1860" cy="453"/>
          </a:xfrm>
        </p:grpSpPr>
        <p:sp>
          <p:nvSpPr>
            <p:cNvPr id="70669" name="Text Box 13"/>
            <p:cNvSpPr txBox="1">
              <a:spLocks noChangeArrowheads="1"/>
            </p:cNvSpPr>
            <p:nvPr/>
          </p:nvSpPr>
          <p:spPr bwMode="auto">
            <a:xfrm>
              <a:off x="2880" y="1885"/>
              <a:ext cx="18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000" b="1"/>
                <a:t>=       × 3.14 × </a:t>
              </a:r>
              <a:r>
                <a:rPr lang="ar-SA" sz="2800" b="1" baseline="30000"/>
                <a:t>2</a:t>
              </a:r>
              <a:r>
                <a:rPr lang="ar-SA" sz="2000" b="1"/>
                <a:t>8 × 10</a:t>
              </a:r>
              <a:endParaRPr lang="en-US" sz="2000" b="1"/>
            </a:p>
          </p:txBody>
        </p:sp>
        <p:grpSp>
          <p:nvGrpSpPr>
            <p:cNvPr id="70670" name="Group 14"/>
            <p:cNvGrpSpPr>
              <a:grpSpLocks/>
            </p:cNvGrpSpPr>
            <p:nvPr/>
          </p:nvGrpSpPr>
          <p:grpSpPr bwMode="auto">
            <a:xfrm>
              <a:off x="4332" y="1806"/>
              <a:ext cx="182" cy="453"/>
              <a:chOff x="975" y="3090"/>
              <a:chExt cx="182" cy="453"/>
            </a:xfrm>
          </p:grpSpPr>
          <p:sp>
            <p:nvSpPr>
              <p:cNvPr id="70671" name="Text Box 15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70672" name="Line 16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673" name="Text Box 17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pic>
        <p:nvPicPr>
          <p:cNvPr id="70674" name="Picture 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188913"/>
            <a:ext cx="27797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676" name="Group 20"/>
          <p:cNvGrpSpPr>
            <a:grpSpLocks noChangeAspect="1"/>
          </p:cNvGrpSpPr>
          <p:nvPr/>
        </p:nvGrpSpPr>
        <p:grpSpPr bwMode="auto">
          <a:xfrm>
            <a:off x="2879725" y="1016000"/>
            <a:ext cx="5705475" cy="468313"/>
            <a:chOff x="1814" y="640"/>
            <a:chExt cx="3594" cy="295"/>
          </a:xfrm>
        </p:grpSpPr>
        <p:sp>
          <p:nvSpPr>
            <p:cNvPr id="70677" name="AutoShape 21"/>
            <p:cNvSpPr>
              <a:spLocks noChangeAspect="1" noChangeArrowheads="1" noTextEdit="1"/>
            </p:cNvSpPr>
            <p:nvPr/>
          </p:nvSpPr>
          <p:spPr bwMode="auto">
            <a:xfrm>
              <a:off x="1814" y="640"/>
              <a:ext cx="3594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70678" name="Picture 2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" y="640"/>
              <a:ext cx="3602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0680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05038"/>
            <a:ext cx="21605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48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  <p:bldP spid="70660" grpId="0"/>
      <p:bldP spid="7066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ChangeArrowheads="1"/>
          </p:cNvSpPr>
          <p:nvPr/>
        </p:nvSpPr>
        <p:spPr bwMode="auto">
          <a:xfrm>
            <a:off x="2951163" y="873125"/>
            <a:ext cx="58689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188913"/>
            <a:ext cx="27797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419475" y="1987550"/>
            <a:ext cx="5256213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6948488" y="27797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535488" y="2794000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112 سم2</a:t>
            </a:r>
            <a:endParaRPr lang="en-US" sz="2000" b="1"/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7451725" y="3429000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6478588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11 سم</a:t>
            </a:r>
            <a:endParaRPr lang="en-US" sz="2000" b="1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2555875" y="4437063"/>
            <a:ext cx="6119813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7272338" y="4722813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الهرم =</a:t>
            </a:r>
            <a:endParaRPr lang="en-US" sz="2000" b="1"/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851275" y="552926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410.7 سم3</a:t>
            </a:r>
            <a:endParaRPr lang="en-US" sz="2000" b="1"/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6011863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مستطيل</a:t>
            </a:r>
            <a:endParaRPr lang="en-US" sz="2000" b="1">
              <a:solidFill>
                <a:srgbClr val="FF0000"/>
              </a:solidFill>
            </a:endParaRPr>
          </a:p>
        </p:txBody>
      </p:sp>
      <p:grpSp>
        <p:nvGrpSpPr>
          <p:cNvPr id="71693" name="Group 13"/>
          <p:cNvGrpSpPr>
            <a:grpSpLocks/>
          </p:cNvGrpSpPr>
          <p:nvPr/>
        </p:nvGrpSpPr>
        <p:grpSpPr bwMode="auto">
          <a:xfrm>
            <a:off x="4572000" y="4595813"/>
            <a:ext cx="2736850" cy="719137"/>
            <a:chOff x="2721" y="2895"/>
            <a:chExt cx="1724" cy="453"/>
          </a:xfrm>
        </p:grpSpPr>
        <p:sp>
          <p:nvSpPr>
            <p:cNvPr id="71694" name="Text Box 14"/>
            <p:cNvSpPr txBox="1">
              <a:spLocks noChangeArrowheads="1"/>
            </p:cNvSpPr>
            <p:nvPr/>
          </p:nvSpPr>
          <p:spPr bwMode="auto">
            <a:xfrm>
              <a:off x="2721" y="2976"/>
              <a:ext cx="1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مساحة القاعدة × الارتفاع</a:t>
              </a:r>
              <a:endParaRPr lang="en-US" sz="2000" b="1"/>
            </a:p>
          </p:txBody>
        </p:sp>
        <p:grpSp>
          <p:nvGrpSpPr>
            <p:cNvPr id="71695" name="Group 15"/>
            <p:cNvGrpSpPr>
              <a:grpSpLocks/>
            </p:cNvGrpSpPr>
            <p:nvPr/>
          </p:nvGrpSpPr>
          <p:grpSpPr bwMode="auto">
            <a:xfrm>
              <a:off x="4263" y="2895"/>
              <a:ext cx="182" cy="453"/>
              <a:chOff x="975" y="3090"/>
              <a:chExt cx="182" cy="453"/>
            </a:xfrm>
          </p:grpSpPr>
          <p:sp>
            <p:nvSpPr>
              <p:cNvPr id="71696" name="Text Box 16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71697" name="Line 17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698" name="Text Box 18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grpSp>
        <p:nvGrpSpPr>
          <p:cNvPr id="71699" name="Group 19"/>
          <p:cNvGrpSpPr>
            <a:grpSpLocks/>
          </p:cNvGrpSpPr>
          <p:nvPr/>
        </p:nvGrpSpPr>
        <p:grpSpPr bwMode="auto">
          <a:xfrm>
            <a:off x="5327650" y="5387975"/>
            <a:ext cx="2339975" cy="719138"/>
            <a:chOff x="3266" y="3394"/>
            <a:chExt cx="1474" cy="453"/>
          </a:xfrm>
        </p:grpSpPr>
        <p:sp>
          <p:nvSpPr>
            <p:cNvPr id="71700" name="Text Box 20"/>
            <p:cNvSpPr txBox="1">
              <a:spLocks noChangeArrowheads="1"/>
            </p:cNvSpPr>
            <p:nvPr/>
          </p:nvSpPr>
          <p:spPr bwMode="auto">
            <a:xfrm>
              <a:off x="3266" y="3473"/>
              <a:ext cx="14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000" b="1"/>
                <a:t>=       × 112 × 11  </a:t>
              </a:r>
              <a:r>
                <a:rPr lang="ar-SA" sz="2000" b="1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</p:txBody>
        </p:sp>
        <p:grpSp>
          <p:nvGrpSpPr>
            <p:cNvPr id="71701" name="Group 21"/>
            <p:cNvGrpSpPr>
              <a:grpSpLocks/>
            </p:cNvGrpSpPr>
            <p:nvPr/>
          </p:nvGrpSpPr>
          <p:grpSpPr bwMode="auto">
            <a:xfrm>
              <a:off x="4332" y="3394"/>
              <a:ext cx="182" cy="453"/>
              <a:chOff x="975" y="3090"/>
              <a:chExt cx="182" cy="453"/>
            </a:xfrm>
          </p:grpSpPr>
          <p:sp>
            <p:nvSpPr>
              <p:cNvPr id="71702" name="Text Box 22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71703" name="Line 23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704" name="Text Box 24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sp>
        <p:nvSpPr>
          <p:cNvPr id="71709" name="Text Box 29"/>
          <p:cNvSpPr txBox="1">
            <a:spLocks noChangeArrowheads="1"/>
          </p:cNvSpPr>
          <p:nvPr/>
        </p:nvSpPr>
        <p:spPr bwMode="auto">
          <a:xfrm>
            <a:off x="5580063" y="2781300"/>
            <a:ext cx="1441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14  ×  8  =</a:t>
            </a:r>
            <a:endParaRPr lang="en-US" sz="2000" b="1"/>
          </a:p>
        </p:txBody>
      </p:sp>
      <p:pic>
        <p:nvPicPr>
          <p:cNvPr id="71710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78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4" name="Group 34"/>
          <p:cNvGrpSpPr>
            <a:grpSpLocks noChangeAspect="1"/>
          </p:cNvGrpSpPr>
          <p:nvPr/>
        </p:nvGrpSpPr>
        <p:grpSpPr bwMode="auto">
          <a:xfrm>
            <a:off x="3203575" y="1038225"/>
            <a:ext cx="5443538" cy="395288"/>
            <a:chOff x="2018" y="663"/>
            <a:chExt cx="3429" cy="249"/>
          </a:xfrm>
        </p:grpSpPr>
        <p:sp>
          <p:nvSpPr>
            <p:cNvPr id="71713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018" y="663"/>
              <a:ext cx="342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71715" name="Picture 3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663"/>
              <a:ext cx="3437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16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766888"/>
            <a:ext cx="1800225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54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1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1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1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  <p:bldP spid="71684" grpId="0" animBg="1"/>
      <p:bldP spid="71685" grpId="0"/>
      <p:bldP spid="71686" grpId="0"/>
      <p:bldP spid="71687" grpId="0"/>
      <p:bldP spid="71688" grpId="0"/>
      <p:bldP spid="71689" grpId="0" animBg="1"/>
      <p:bldP spid="71690" grpId="0"/>
      <p:bldP spid="71691" grpId="0"/>
      <p:bldP spid="71692" grpId="0"/>
      <p:bldP spid="717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80963"/>
            <a:ext cx="3006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2771775" y="692150"/>
            <a:ext cx="6300788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 أوجد مساحة المنطقة المظللة ، مقربا الجواب إلى أقرب جزء من عشرة .</a:t>
            </a:r>
            <a:endParaRPr lang="en-US" sz="2000" b="1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8170863" y="418306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م</a:t>
            </a:r>
            <a:r>
              <a:rPr lang="ar-SA" sz="2000" b="1">
                <a:solidFill>
                  <a:srgbClr val="FF0000"/>
                </a:solidFill>
              </a:rPr>
              <a:t> </a:t>
            </a:r>
            <a:r>
              <a:rPr lang="ar-SA" sz="2000" b="1"/>
              <a:t>=</a:t>
            </a:r>
            <a:endParaRPr lang="en-US" sz="2000" b="1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6659563" y="4219575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الطول × العرض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6873875" y="4722813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0000FF"/>
                </a:solidFill>
              </a:rPr>
              <a:t>13 × 7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6873875" y="5227638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0000FF"/>
                </a:solidFill>
              </a:rPr>
              <a:t>91</a:t>
            </a:r>
            <a:r>
              <a:rPr lang="ar-SA" sz="2000" b="1">
                <a:solidFill>
                  <a:srgbClr val="FF0000"/>
                </a:solidFill>
              </a:rPr>
              <a:t> </a:t>
            </a:r>
            <a:r>
              <a:rPr lang="ar-SA" sz="2000" b="1">
                <a:solidFill>
                  <a:srgbClr val="0000FF"/>
                </a:solidFill>
              </a:rPr>
              <a:t>سم2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6624638" y="3571875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مساحة المستطيل الكبير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6443663" y="5834063"/>
            <a:ext cx="2305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المنطقة المظللة =</a:t>
            </a:r>
            <a:endParaRPr lang="en-US" sz="2000" b="1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4859338" y="5868988"/>
            <a:ext cx="169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91</a:t>
            </a:r>
            <a:r>
              <a:rPr lang="ar-SA" sz="2000" b="1"/>
              <a:t> – </a:t>
            </a:r>
            <a:r>
              <a:rPr lang="ar-SA" sz="2000" b="1">
                <a:solidFill>
                  <a:srgbClr val="FF0000"/>
                </a:solidFill>
              </a:rPr>
              <a:t>12</a:t>
            </a:r>
            <a:r>
              <a:rPr lang="ar-SA" sz="2000" b="1"/>
              <a:t> – </a:t>
            </a:r>
            <a:r>
              <a:rPr lang="ar-SA" sz="2000" b="1">
                <a:solidFill>
                  <a:srgbClr val="006600"/>
                </a:solidFill>
              </a:rPr>
              <a:t>2</a:t>
            </a:r>
            <a:r>
              <a:rPr lang="ar-SA" sz="2000" b="1"/>
              <a:t> =</a:t>
            </a:r>
            <a:endParaRPr lang="en-US" sz="2000" b="1"/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3527425" y="5876925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77 سم2</a:t>
            </a:r>
            <a:endParaRPr lang="en-US" sz="2000" b="1"/>
          </a:p>
        </p:txBody>
      </p:sp>
      <p:sp>
        <p:nvSpPr>
          <p:cNvPr id="30757" name="Text Box 37"/>
          <p:cNvSpPr txBox="1">
            <a:spLocks noChangeArrowheads="1"/>
          </p:cNvSpPr>
          <p:nvPr/>
        </p:nvSpPr>
        <p:spPr bwMode="auto">
          <a:xfrm>
            <a:off x="5183188" y="418306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م </a:t>
            </a:r>
            <a:r>
              <a:rPr lang="ar-SA" sz="2000" b="1"/>
              <a:t>=</a:t>
            </a:r>
            <a:endParaRPr lang="en-US" sz="2000" b="1"/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3671888" y="4219575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الطول × العرض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3886200" y="4722813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FF0000"/>
                </a:solidFill>
              </a:rPr>
              <a:t>4 ×</a:t>
            </a:r>
            <a:r>
              <a:rPr lang="ar-SA" sz="2000" b="1"/>
              <a:t> </a:t>
            </a:r>
            <a:r>
              <a:rPr lang="ar-SA" sz="2000" b="1">
                <a:solidFill>
                  <a:srgbClr val="FF0000"/>
                </a:solidFill>
              </a:rPr>
              <a:t>3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3886200" y="5227638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FF0000"/>
                </a:solidFill>
              </a:rPr>
              <a:t>12 سم2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0761" name="Text Box 41"/>
          <p:cNvSpPr txBox="1">
            <a:spLocks noChangeArrowheads="1"/>
          </p:cNvSpPr>
          <p:nvPr/>
        </p:nvSpPr>
        <p:spPr bwMode="auto">
          <a:xfrm>
            <a:off x="3563938" y="3571875"/>
            <a:ext cx="2233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مساحة المستطيل الأوسط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0762" name="Text Box 42"/>
          <p:cNvSpPr txBox="1">
            <a:spLocks noChangeArrowheads="1"/>
          </p:cNvSpPr>
          <p:nvPr/>
        </p:nvSpPr>
        <p:spPr bwMode="auto">
          <a:xfrm>
            <a:off x="2266950" y="418306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م</a:t>
            </a:r>
            <a:r>
              <a:rPr lang="ar-SA" sz="2000" b="1">
                <a:solidFill>
                  <a:srgbClr val="FF0000"/>
                </a:solidFill>
              </a:rPr>
              <a:t> </a:t>
            </a:r>
            <a:r>
              <a:rPr lang="ar-SA" sz="2000" b="1"/>
              <a:t>=</a:t>
            </a:r>
            <a:endParaRPr lang="en-US" sz="2000" b="1"/>
          </a:p>
        </p:txBody>
      </p:sp>
      <p:sp>
        <p:nvSpPr>
          <p:cNvPr id="30763" name="Text Box 43"/>
          <p:cNvSpPr txBox="1">
            <a:spLocks noChangeArrowheads="1"/>
          </p:cNvSpPr>
          <p:nvPr/>
        </p:nvSpPr>
        <p:spPr bwMode="auto">
          <a:xfrm>
            <a:off x="755650" y="4219575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الطول × العرض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30764" name="Text Box 44"/>
          <p:cNvSpPr txBox="1">
            <a:spLocks noChangeArrowheads="1"/>
          </p:cNvSpPr>
          <p:nvPr/>
        </p:nvSpPr>
        <p:spPr bwMode="auto">
          <a:xfrm>
            <a:off x="1006475" y="4722813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006600"/>
                </a:solidFill>
              </a:rPr>
              <a:t>2</a:t>
            </a:r>
            <a:r>
              <a:rPr lang="ar-SA" sz="2000" b="1">
                <a:solidFill>
                  <a:srgbClr val="FF0000"/>
                </a:solidFill>
              </a:rPr>
              <a:t> </a:t>
            </a:r>
            <a:r>
              <a:rPr lang="ar-SA" sz="2000" b="1">
                <a:solidFill>
                  <a:srgbClr val="006600"/>
                </a:solidFill>
              </a:rPr>
              <a:t>× 1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30765" name="Text Box 45"/>
          <p:cNvSpPr txBox="1">
            <a:spLocks noChangeArrowheads="1"/>
          </p:cNvSpPr>
          <p:nvPr/>
        </p:nvSpPr>
        <p:spPr bwMode="auto">
          <a:xfrm>
            <a:off x="1006475" y="5227638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006600"/>
                </a:solidFill>
              </a:rPr>
              <a:t>2</a:t>
            </a:r>
            <a:r>
              <a:rPr lang="ar-SA" sz="2000" b="1">
                <a:solidFill>
                  <a:srgbClr val="FF0000"/>
                </a:solidFill>
              </a:rPr>
              <a:t> </a:t>
            </a:r>
            <a:r>
              <a:rPr lang="ar-SA" sz="2000" b="1">
                <a:solidFill>
                  <a:srgbClr val="006600"/>
                </a:solidFill>
              </a:rPr>
              <a:t>سم2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30766" name="Text Box 46"/>
          <p:cNvSpPr txBox="1">
            <a:spLocks noChangeArrowheads="1"/>
          </p:cNvSpPr>
          <p:nvPr/>
        </p:nvSpPr>
        <p:spPr bwMode="auto">
          <a:xfrm>
            <a:off x="576263" y="3571875"/>
            <a:ext cx="2305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مساحة المستطيل الصغير</a:t>
            </a:r>
            <a:endParaRPr lang="en-US" sz="2000" b="1">
              <a:solidFill>
                <a:srgbClr val="006600"/>
              </a:solidFill>
            </a:endParaRPr>
          </a:p>
        </p:txBody>
      </p:sp>
      <p:grpSp>
        <p:nvGrpSpPr>
          <p:cNvPr id="30769" name="Group 49"/>
          <p:cNvGrpSpPr>
            <a:grpSpLocks noChangeAspect="1"/>
          </p:cNvGrpSpPr>
          <p:nvPr/>
        </p:nvGrpSpPr>
        <p:grpSpPr bwMode="auto">
          <a:xfrm>
            <a:off x="3635375" y="1520825"/>
            <a:ext cx="3492500" cy="2160588"/>
            <a:chOff x="2290" y="958"/>
            <a:chExt cx="2200" cy="1361"/>
          </a:xfrm>
        </p:grpSpPr>
        <p:sp>
          <p:nvSpPr>
            <p:cNvPr id="30768" name="AutoShape 48"/>
            <p:cNvSpPr>
              <a:spLocks noChangeAspect="1" noChangeArrowheads="1" noTextEdit="1"/>
            </p:cNvSpPr>
            <p:nvPr/>
          </p:nvSpPr>
          <p:spPr bwMode="auto">
            <a:xfrm>
              <a:off x="2290" y="958"/>
              <a:ext cx="2200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30770" name="Picture 5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958"/>
              <a:ext cx="2209" cy="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210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1" grpId="0"/>
      <p:bldP spid="30732" grpId="0"/>
      <p:bldP spid="30733" grpId="0"/>
      <p:bldP spid="30734" grpId="0"/>
      <p:bldP spid="30736" grpId="0"/>
      <p:bldP spid="30737" grpId="0"/>
      <p:bldP spid="30738" grpId="0"/>
      <p:bldP spid="30739" grpId="0"/>
      <p:bldP spid="30757" grpId="0"/>
      <p:bldP spid="30758" grpId="0"/>
      <p:bldP spid="30759" grpId="0"/>
      <p:bldP spid="30760" grpId="0"/>
      <p:bldP spid="30761" grpId="0"/>
      <p:bldP spid="30762" grpId="0"/>
      <p:bldP spid="30763" grpId="0"/>
      <p:bldP spid="30764" grpId="0"/>
      <p:bldP spid="30765" grpId="0"/>
      <p:bldP spid="3076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AutoShape 3"/>
          <p:cNvSpPr>
            <a:spLocks noChangeArrowheads="1"/>
          </p:cNvSpPr>
          <p:nvPr/>
        </p:nvSpPr>
        <p:spPr bwMode="auto">
          <a:xfrm>
            <a:off x="2951163" y="873125"/>
            <a:ext cx="58689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188913"/>
            <a:ext cx="27797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3419475" y="1987550"/>
            <a:ext cx="5256213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6948488" y="27797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140200" y="2794000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15 م2</a:t>
            </a:r>
            <a:endParaRPr lang="en-US" sz="2000" b="1"/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7451725" y="3441700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6478588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12 م</a:t>
            </a:r>
            <a:endParaRPr lang="en-US" sz="2000" b="1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2555875" y="4437063"/>
            <a:ext cx="6119813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7272338" y="4722813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الهرم =</a:t>
            </a:r>
            <a:endParaRPr lang="en-US" sz="2000" b="1"/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3924300" y="552926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60 م3</a:t>
            </a:r>
            <a:endParaRPr lang="en-US" sz="2000" b="1"/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6011863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مثلث</a:t>
            </a:r>
            <a:endParaRPr lang="en-US" sz="2000" b="1">
              <a:solidFill>
                <a:srgbClr val="FF0000"/>
              </a:solidFill>
            </a:endParaRPr>
          </a:p>
        </p:txBody>
      </p:sp>
      <p:grpSp>
        <p:nvGrpSpPr>
          <p:cNvPr id="72719" name="Group 15"/>
          <p:cNvGrpSpPr>
            <a:grpSpLocks/>
          </p:cNvGrpSpPr>
          <p:nvPr/>
        </p:nvGrpSpPr>
        <p:grpSpPr bwMode="auto">
          <a:xfrm>
            <a:off x="5003800" y="2652713"/>
            <a:ext cx="2017713" cy="719137"/>
            <a:chOff x="3152" y="1671"/>
            <a:chExt cx="1271" cy="453"/>
          </a:xfrm>
        </p:grpSpPr>
        <p:sp>
          <p:nvSpPr>
            <p:cNvPr id="72720" name="Text Box 16"/>
            <p:cNvSpPr txBox="1">
              <a:spLocks noChangeArrowheads="1"/>
            </p:cNvSpPr>
            <p:nvPr/>
          </p:nvSpPr>
          <p:spPr bwMode="auto">
            <a:xfrm>
              <a:off x="3152" y="1751"/>
              <a:ext cx="12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× 10 × 3  </a:t>
              </a:r>
              <a:r>
                <a:rPr lang="ar-SA" sz="2000" b="1">
                  <a:ea typeface="Arial Unicode MS" pitchFamily="34" charset="-128"/>
                  <a:cs typeface="Arial Unicode MS" pitchFamily="34" charset="-128"/>
                </a:rPr>
                <a:t>=</a:t>
              </a:r>
            </a:p>
          </p:txBody>
        </p:sp>
        <p:grpSp>
          <p:nvGrpSpPr>
            <p:cNvPr id="72721" name="Group 17"/>
            <p:cNvGrpSpPr>
              <a:grpSpLocks/>
            </p:cNvGrpSpPr>
            <p:nvPr/>
          </p:nvGrpSpPr>
          <p:grpSpPr bwMode="auto">
            <a:xfrm>
              <a:off x="4209" y="1671"/>
              <a:ext cx="182" cy="453"/>
              <a:chOff x="975" y="3090"/>
              <a:chExt cx="182" cy="453"/>
            </a:xfrm>
          </p:grpSpPr>
          <p:sp>
            <p:nvSpPr>
              <p:cNvPr id="72722" name="Text Box 18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72723" name="Line 19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724" name="Text Box 20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grpSp>
        <p:nvGrpSpPr>
          <p:cNvPr id="72725" name="Group 21"/>
          <p:cNvGrpSpPr>
            <a:grpSpLocks/>
          </p:cNvGrpSpPr>
          <p:nvPr/>
        </p:nvGrpSpPr>
        <p:grpSpPr bwMode="auto">
          <a:xfrm>
            <a:off x="4572000" y="4595813"/>
            <a:ext cx="2736850" cy="719137"/>
            <a:chOff x="2721" y="2895"/>
            <a:chExt cx="1724" cy="453"/>
          </a:xfrm>
        </p:grpSpPr>
        <p:sp>
          <p:nvSpPr>
            <p:cNvPr id="72726" name="Text Box 22"/>
            <p:cNvSpPr txBox="1">
              <a:spLocks noChangeArrowheads="1"/>
            </p:cNvSpPr>
            <p:nvPr/>
          </p:nvSpPr>
          <p:spPr bwMode="auto">
            <a:xfrm>
              <a:off x="2721" y="2976"/>
              <a:ext cx="1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مساحة القاعدة × الارتفاع</a:t>
              </a:r>
              <a:endParaRPr lang="en-US" sz="2000" b="1"/>
            </a:p>
          </p:txBody>
        </p:sp>
        <p:grpSp>
          <p:nvGrpSpPr>
            <p:cNvPr id="72727" name="Group 23"/>
            <p:cNvGrpSpPr>
              <a:grpSpLocks/>
            </p:cNvGrpSpPr>
            <p:nvPr/>
          </p:nvGrpSpPr>
          <p:grpSpPr bwMode="auto">
            <a:xfrm>
              <a:off x="4263" y="2895"/>
              <a:ext cx="182" cy="453"/>
              <a:chOff x="975" y="3090"/>
              <a:chExt cx="182" cy="453"/>
            </a:xfrm>
          </p:grpSpPr>
          <p:sp>
            <p:nvSpPr>
              <p:cNvPr id="72728" name="Text Box 24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72729" name="Line 25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730" name="Text Box 26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grpSp>
        <p:nvGrpSpPr>
          <p:cNvPr id="72731" name="Group 27"/>
          <p:cNvGrpSpPr>
            <a:grpSpLocks/>
          </p:cNvGrpSpPr>
          <p:nvPr/>
        </p:nvGrpSpPr>
        <p:grpSpPr bwMode="auto">
          <a:xfrm>
            <a:off x="5327650" y="5387975"/>
            <a:ext cx="2339975" cy="719138"/>
            <a:chOff x="3266" y="3394"/>
            <a:chExt cx="1474" cy="453"/>
          </a:xfrm>
        </p:grpSpPr>
        <p:sp>
          <p:nvSpPr>
            <p:cNvPr id="72732" name="Text Box 28"/>
            <p:cNvSpPr txBox="1">
              <a:spLocks noChangeArrowheads="1"/>
            </p:cNvSpPr>
            <p:nvPr/>
          </p:nvSpPr>
          <p:spPr bwMode="auto">
            <a:xfrm>
              <a:off x="3266" y="3473"/>
              <a:ext cx="14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000" b="1"/>
                <a:t>=       × 15 × 12  </a:t>
              </a:r>
              <a:r>
                <a:rPr lang="ar-SA" sz="2000" b="1">
                  <a:ea typeface="Arial Unicode MS" pitchFamily="34" charset="-128"/>
                  <a:cs typeface="Arial Unicode MS" pitchFamily="34" charset="-128"/>
                </a:rPr>
                <a:t>=</a:t>
              </a:r>
            </a:p>
          </p:txBody>
        </p:sp>
        <p:grpSp>
          <p:nvGrpSpPr>
            <p:cNvPr id="72733" name="Group 29"/>
            <p:cNvGrpSpPr>
              <a:grpSpLocks/>
            </p:cNvGrpSpPr>
            <p:nvPr/>
          </p:nvGrpSpPr>
          <p:grpSpPr bwMode="auto">
            <a:xfrm>
              <a:off x="4332" y="3394"/>
              <a:ext cx="182" cy="453"/>
              <a:chOff x="975" y="3090"/>
              <a:chExt cx="182" cy="453"/>
            </a:xfrm>
          </p:grpSpPr>
          <p:sp>
            <p:nvSpPr>
              <p:cNvPr id="72734" name="Text Box 30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72735" name="Line 31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736" name="Text Box 32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pic>
        <p:nvPicPr>
          <p:cNvPr id="72737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95475"/>
            <a:ext cx="1897062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738" name="Group 34"/>
          <p:cNvGrpSpPr>
            <a:grpSpLocks noChangeAspect="1"/>
          </p:cNvGrpSpPr>
          <p:nvPr/>
        </p:nvGrpSpPr>
        <p:grpSpPr bwMode="auto">
          <a:xfrm>
            <a:off x="3203575" y="1038225"/>
            <a:ext cx="5443538" cy="395288"/>
            <a:chOff x="2018" y="663"/>
            <a:chExt cx="3429" cy="249"/>
          </a:xfrm>
        </p:grpSpPr>
        <p:sp>
          <p:nvSpPr>
            <p:cNvPr id="7273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018" y="663"/>
              <a:ext cx="342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72740" name="Picture 3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663"/>
              <a:ext cx="3437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741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78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73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1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/>
      <p:bldP spid="72711" grpId="0"/>
      <p:bldP spid="72712" grpId="0"/>
      <p:bldP spid="72713" grpId="0"/>
      <p:bldP spid="72714" grpId="0"/>
      <p:bldP spid="72715" grpId="0" animBg="1"/>
      <p:bldP spid="72716" grpId="0"/>
      <p:bldP spid="72717" grpId="0"/>
      <p:bldP spid="7271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ChangeArrowheads="1"/>
          </p:cNvSpPr>
          <p:nvPr/>
        </p:nvSpPr>
        <p:spPr bwMode="auto">
          <a:xfrm>
            <a:off x="2195513" y="873125"/>
            <a:ext cx="662463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276600" y="1989138"/>
            <a:ext cx="5399088" cy="2844800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6948488" y="220186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المخروط =</a:t>
            </a:r>
            <a:endParaRPr lang="en-US" sz="2000" b="1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5400675" y="3860800"/>
            <a:ext cx="197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 183.2 م3</a:t>
            </a:r>
            <a:endParaRPr lang="en-US" sz="2000" b="1"/>
          </a:p>
        </p:txBody>
      </p:sp>
      <p:grpSp>
        <p:nvGrpSpPr>
          <p:cNvPr id="73734" name="Group 6"/>
          <p:cNvGrpSpPr>
            <a:grpSpLocks/>
          </p:cNvGrpSpPr>
          <p:nvPr/>
        </p:nvGrpSpPr>
        <p:grpSpPr bwMode="auto">
          <a:xfrm>
            <a:off x="4319588" y="2074863"/>
            <a:ext cx="2736850" cy="719137"/>
            <a:chOff x="2721" y="2895"/>
            <a:chExt cx="1724" cy="453"/>
          </a:xfrm>
        </p:grpSpPr>
        <p:sp>
          <p:nvSpPr>
            <p:cNvPr id="73735" name="Text Box 7"/>
            <p:cNvSpPr txBox="1">
              <a:spLocks noChangeArrowheads="1"/>
            </p:cNvSpPr>
            <p:nvPr/>
          </p:nvSpPr>
          <p:spPr bwMode="auto">
            <a:xfrm>
              <a:off x="2721" y="2976"/>
              <a:ext cx="1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ط نـق2 ع</a:t>
              </a:r>
              <a:endParaRPr lang="en-US" sz="2000" b="1"/>
            </a:p>
          </p:txBody>
        </p:sp>
        <p:grpSp>
          <p:nvGrpSpPr>
            <p:cNvPr id="73736" name="Group 8"/>
            <p:cNvGrpSpPr>
              <a:grpSpLocks/>
            </p:cNvGrpSpPr>
            <p:nvPr/>
          </p:nvGrpSpPr>
          <p:grpSpPr bwMode="auto">
            <a:xfrm>
              <a:off x="4263" y="2895"/>
              <a:ext cx="182" cy="453"/>
              <a:chOff x="975" y="3090"/>
              <a:chExt cx="182" cy="453"/>
            </a:xfrm>
          </p:grpSpPr>
          <p:sp>
            <p:nvSpPr>
              <p:cNvPr id="73737" name="Text Box 9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73738" name="Line 10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739" name="Text Box 11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grpSp>
        <p:nvGrpSpPr>
          <p:cNvPr id="73740" name="Group 12"/>
          <p:cNvGrpSpPr>
            <a:grpSpLocks/>
          </p:cNvGrpSpPr>
          <p:nvPr/>
        </p:nvGrpSpPr>
        <p:grpSpPr bwMode="auto">
          <a:xfrm>
            <a:off x="4427538" y="2962275"/>
            <a:ext cx="2952750" cy="719138"/>
            <a:chOff x="2880" y="1806"/>
            <a:chExt cx="1860" cy="453"/>
          </a:xfrm>
        </p:grpSpPr>
        <p:sp>
          <p:nvSpPr>
            <p:cNvPr id="73741" name="Text Box 13"/>
            <p:cNvSpPr txBox="1">
              <a:spLocks noChangeArrowheads="1"/>
            </p:cNvSpPr>
            <p:nvPr/>
          </p:nvSpPr>
          <p:spPr bwMode="auto">
            <a:xfrm>
              <a:off x="2880" y="1885"/>
              <a:ext cx="18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000" b="1"/>
                <a:t>=       × 3.14 × </a:t>
              </a:r>
              <a:r>
                <a:rPr lang="ar-SA" sz="2800" b="1" baseline="30000"/>
                <a:t>2</a:t>
              </a:r>
              <a:r>
                <a:rPr lang="ar-SA" sz="2000" b="1"/>
                <a:t>5 × 7</a:t>
              </a:r>
              <a:endParaRPr lang="en-US" sz="2000" b="1"/>
            </a:p>
          </p:txBody>
        </p:sp>
        <p:grpSp>
          <p:nvGrpSpPr>
            <p:cNvPr id="73742" name="Group 14"/>
            <p:cNvGrpSpPr>
              <a:grpSpLocks/>
            </p:cNvGrpSpPr>
            <p:nvPr/>
          </p:nvGrpSpPr>
          <p:grpSpPr bwMode="auto">
            <a:xfrm>
              <a:off x="4332" y="1806"/>
              <a:ext cx="182" cy="453"/>
              <a:chOff x="975" y="3090"/>
              <a:chExt cx="182" cy="453"/>
            </a:xfrm>
          </p:grpSpPr>
          <p:sp>
            <p:nvSpPr>
              <p:cNvPr id="73743" name="Text Box 15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73744" name="Line 16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745" name="Text Box 17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pic>
        <p:nvPicPr>
          <p:cNvPr id="73746" name="Picture 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188913"/>
            <a:ext cx="27797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48" name="Group 20"/>
          <p:cNvGrpSpPr>
            <a:grpSpLocks noChangeAspect="1"/>
          </p:cNvGrpSpPr>
          <p:nvPr/>
        </p:nvGrpSpPr>
        <p:grpSpPr bwMode="auto">
          <a:xfrm>
            <a:off x="2879725" y="1016000"/>
            <a:ext cx="5705475" cy="468313"/>
            <a:chOff x="1814" y="640"/>
            <a:chExt cx="3594" cy="295"/>
          </a:xfrm>
        </p:grpSpPr>
        <p:sp>
          <p:nvSpPr>
            <p:cNvPr id="73749" name="AutoShape 21"/>
            <p:cNvSpPr>
              <a:spLocks noChangeAspect="1" noChangeArrowheads="1" noTextEdit="1"/>
            </p:cNvSpPr>
            <p:nvPr/>
          </p:nvSpPr>
          <p:spPr bwMode="auto">
            <a:xfrm>
              <a:off x="1814" y="640"/>
              <a:ext cx="3594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73750" name="Picture 2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" y="640"/>
              <a:ext cx="3602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375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78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55" name="Group 27"/>
          <p:cNvGrpSpPr>
            <a:grpSpLocks/>
          </p:cNvGrpSpPr>
          <p:nvPr/>
        </p:nvGrpSpPr>
        <p:grpSpPr bwMode="auto">
          <a:xfrm>
            <a:off x="792163" y="2312988"/>
            <a:ext cx="1835150" cy="1871662"/>
            <a:chOff x="499" y="1457"/>
            <a:chExt cx="1156" cy="1179"/>
          </a:xfrm>
        </p:grpSpPr>
        <p:pic>
          <p:nvPicPr>
            <p:cNvPr id="73752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" y="1457"/>
              <a:ext cx="1088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54" name="Rectangle 26"/>
            <p:cNvSpPr>
              <a:spLocks noChangeArrowheads="1"/>
            </p:cNvSpPr>
            <p:nvPr/>
          </p:nvSpPr>
          <p:spPr bwMode="auto">
            <a:xfrm>
              <a:off x="1565" y="1888"/>
              <a:ext cx="90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32696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73731" grpId="0" animBg="1"/>
      <p:bldP spid="73732" grpId="0"/>
      <p:bldP spid="7373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ChangeArrowheads="1"/>
          </p:cNvSpPr>
          <p:nvPr/>
        </p:nvSpPr>
        <p:spPr bwMode="auto">
          <a:xfrm>
            <a:off x="2195513" y="873125"/>
            <a:ext cx="662463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276600" y="1989138"/>
            <a:ext cx="5399088" cy="2844800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948488" y="220186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المخروط =</a:t>
            </a:r>
            <a:endParaRPr lang="en-US" sz="2000" b="1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400675" y="3860800"/>
            <a:ext cx="197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 2260.8 م3</a:t>
            </a:r>
            <a:endParaRPr lang="en-US" sz="2000" b="1"/>
          </a:p>
        </p:txBody>
      </p:sp>
      <p:grpSp>
        <p:nvGrpSpPr>
          <p:cNvPr id="74758" name="Group 6"/>
          <p:cNvGrpSpPr>
            <a:grpSpLocks/>
          </p:cNvGrpSpPr>
          <p:nvPr/>
        </p:nvGrpSpPr>
        <p:grpSpPr bwMode="auto">
          <a:xfrm>
            <a:off x="4319588" y="2074863"/>
            <a:ext cx="2736850" cy="719137"/>
            <a:chOff x="2721" y="2895"/>
            <a:chExt cx="1724" cy="453"/>
          </a:xfrm>
        </p:grpSpPr>
        <p:sp>
          <p:nvSpPr>
            <p:cNvPr id="74759" name="Text Box 7"/>
            <p:cNvSpPr txBox="1">
              <a:spLocks noChangeArrowheads="1"/>
            </p:cNvSpPr>
            <p:nvPr/>
          </p:nvSpPr>
          <p:spPr bwMode="auto">
            <a:xfrm>
              <a:off x="2721" y="2976"/>
              <a:ext cx="1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ط نـق2 ع</a:t>
              </a:r>
              <a:endParaRPr lang="en-US" sz="2000" b="1"/>
            </a:p>
          </p:txBody>
        </p:sp>
        <p:grpSp>
          <p:nvGrpSpPr>
            <p:cNvPr id="74760" name="Group 8"/>
            <p:cNvGrpSpPr>
              <a:grpSpLocks/>
            </p:cNvGrpSpPr>
            <p:nvPr/>
          </p:nvGrpSpPr>
          <p:grpSpPr bwMode="auto">
            <a:xfrm>
              <a:off x="4263" y="2895"/>
              <a:ext cx="182" cy="453"/>
              <a:chOff x="975" y="3090"/>
              <a:chExt cx="182" cy="453"/>
            </a:xfrm>
          </p:grpSpPr>
          <p:sp>
            <p:nvSpPr>
              <p:cNvPr id="74761" name="Text Box 9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74762" name="Line 10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763" name="Text Box 11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grpSp>
        <p:nvGrpSpPr>
          <p:cNvPr id="74764" name="Group 12"/>
          <p:cNvGrpSpPr>
            <a:grpSpLocks/>
          </p:cNvGrpSpPr>
          <p:nvPr/>
        </p:nvGrpSpPr>
        <p:grpSpPr bwMode="auto">
          <a:xfrm>
            <a:off x="4427538" y="2962275"/>
            <a:ext cx="2952750" cy="719138"/>
            <a:chOff x="2880" y="1806"/>
            <a:chExt cx="1860" cy="453"/>
          </a:xfrm>
        </p:grpSpPr>
        <p:sp>
          <p:nvSpPr>
            <p:cNvPr id="74765" name="Text Box 13"/>
            <p:cNvSpPr txBox="1">
              <a:spLocks noChangeArrowheads="1"/>
            </p:cNvSpPr>
            <p:nvPr/>
          </p:nvSpPr>
          <p:spPr bwMode="auto">
            <a:xfrm>
              <a:off x="2880" y="1885"/>
              <a:ext cx="18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000" b="1"/>
                <a:t>=       × 3.14 × </a:t>
              </a:r>
              <a:r>
                <a:rPr lang="ar-SA" sz="2800" b="1" baseline="30000"/>
                <a:t>2</a:t>
              </a:r>
              <a:r>
                <a:rPr lang="ar-SA" sz="2000" b="1"/>
                <a:t>12 × 15</a:t>
              </a:r>
              <a:endParaRPr lang="en-US" sz="2000" b="1"/>
            </a:p>
          </p:txBody>
        </p:sp>
        <p:grpSp>
          <p:nvGrpSpPr>
            <p:cNvPr id="74766" name="Group 14"/>
            <p:cNvGrpSpPr>
              <a:grpSpLocks/>
            </p:cNvGrpSpPr>
            <p:nvPr/>
          </p:nvGrpSpPr>
          <p:grpSpPr bwMode="auto">
            <a:xfrm>
              <a:off x="4332" y="1806"/>
              <a:ext cx="182" cy="453"/>
              <a:chOff x="975" y="3090"/>
              <a:chExt cx="182" cy="453"/>
            </a:xfrm>
          </p:grpSpPr>
          <p:sp>
            <p:nvSpPr>
              <p:cNvPr id="74767" name="Text Box 15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74768" name="Line 16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769" name="Text Box 17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pic>
        <p:nvPicPr>
          <p:cNvPr id="74770" name="Picture 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188913"/>
            <a:ext cx="27797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72" name="Group 20"/>
          <p:cNvGrpSpPr>
            <a:grpSpLocks noChangeAspect="1"/>
          </p:cNvGrpSpPr>
          <p:nvPr/>
        </p:nvGrpSpPr>
        <p:grpSpPr bwMode="auto">
          <a:xfrm>
            <a:off x="2879725" y="1016000"/>
            <a:ext cx="5705475" cy="468313"/>
            <a:chOff x="1814" y="640"/>
            <a:chExt cx="3594" cy="295"/>
          </a:xfrm>
        </p:grpSpPr>
        <p:sp>
          <p:nvSpPr>
            <p:cNvPr id="74773" name="AutoShape 21"/>
            <p:cNvSpPr>
              <a:spLocks noChangeAspect="1" noChangeArrowheads="1" noTextEdit="1"/>
            </p:cNvSpPr>
            <p:nvPr/>
          </p:nvSpPr>
          <p:spPr bwMode="auto">
            <a:xfrm>
              <a:off x="1814" y="640"/>
              <a:ext cx="3594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74774" name="Picture 2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" y="640"/>
              <a:ext cx="3602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477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18367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7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78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5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nimBg="1"/>
      <p:bldP spid="74756" grpId="0"/>
      <p:bldP spid="7475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ChangeArrowheads="1"/>
          </p:cNvSpPr>
          <p:nvPr/>
        </p:nvSpPr>
        <p:spPr bwMode="auto">
          <a:xfrm>
            <a:off x="287338" y="873125"/>
            <a:ext cx="8532812" cy="900113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هرم منقرع أحد أهرامات مصر القديمة ، ارتفاعه الحالي 65.5 م ، وحجمه 256446 م3 تقريبا .</a:t>
            </a:r>
          </a:p>
          <a:p>
            <a:r>
              <a:rPr lang="ar-SA" sz="2000" b="1"/>
              <a:t> فما طول كل جانب من قاعدته المربعة ؟</a:t>
            </a:r>
            <a:endParaRPr lang="en-US" sz="2000" b="1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188913"/>
            <a:ext cx="27797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555875" y="2097088"/>
            <a:ext cx="6119813" cy="4500562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975350" y="2368550"/>
            <a:ext cx="1296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الهرم =</a:t>
            </a:r>
            <a:endParaRPr lang="en-US" sz="2000" b="1"/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300788" y="3030538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256446</a:t>
            </a:r>
            <a:endParaRPr lang="en-US" sz="2000" b="1"/>
          </a:p>
        </p:txBody>
      </p:sp>
      <p:grpSp>
        <p:nvGrpSpPr>
          <p:cNvPr id="75783" name="Group 7"/>
          <p:cNvGrpSpPr>
            <a:grpSpLocks/>
          </p:cNvGrpSpPr>
          <p:nvPr/>
        </p:nvGrpSpPr>
        <p:grpSpPr bwMode="auto">
          <a:xfrm>
            <a:off x="3275013" y="2241550"/>
            <a:ext cx="2736850" cy="719138"/>
            <a:chOff x="2721" y="2895"/>
            <a:chExt cx="1724" cy="453"/>
          </a:xfrm>
        </p:grpSpPr>
        <p:sp>
          <p:nvSpPr>
            <p:cNvPr id="75784" name="Text Box 8"/>
            <p:cNvSpPr txBox="1">
              <a:spLocks noChangeArrowheads="1"/>
            </p:cNvSpPr>
            <p:nvPr/>
          </p:nvSpPr>
          <p:spPr bwMode="auto">
            <a:xfrm>
              <a:off x="2721" y="2976"/>
              <a:ext cx="1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مساحة القاعدة × الارتفاع</a:t>
              </a:r>
              <a:endParaRPr lang="en-US" sz="2000" b="1"/>
            </a:p>
          </p:txBody>
        </p:sp>
        <p:grpSp>
          <p:nvGrpSpPr>
            <p:cNvPr id="75785" name="Group 9"/>
            <p:cNvGrpSpPr>
              <a:grpSpLocks/>
            </p:cNvGrpSpPr>
            <p:nvPr/>
          </p:nvGrpSpPr>
          <p:grpSpPr bwMode="auto">
            <a:xfrm>
              <a:off x="4263" y="2895"/>
              <a:ext cx="182" cy="453"/>
              <a:chOff x="975" y="3090"/>
              <a:chExt cx="182" cy="453"/>
            </a:xfrm>
          </p:grpSpPr>
          <p:sp>
            <p:nvSpPr>
              <p:cNvPr id="75786" name="Text Box 10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75787" name="Line 11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788" name="Text Box 12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grpSp>
        <p:nvGrpSpPr>
          <p:cNvPr id="75789" name="Group 13"/>
          <p:cNvGrpSpPr>
            <a:grpSpLocks/>
          </p:cNvGrpSpPr>
          <p:nvPr/>
        </p:nvGrpSpPr>
        <p:grpSpPr bwMode="auto">
          <a:xfrm>
            <a:off x="4032250" y="2889250"/>
            <a:ext cx="2339975" cy="719138"/>
            <a:chOff x="3266" y="3394"/>
            <a:chExt cx="1474" cy="453"/>
          </a:xfrm>
        </p:grpSpPr>
        <p:sp>
          <p:nvSpPr>
            <p:cNvPr id="75790" name="Text Box 14"/>
            <p:cNvSpPr txBox="1">
              <a:spLocks noChangeArrowheads="1"/>
            </p:cNvSpPr>
            <p:nvPr/>
          </p:nvSpPr>
          <p:spPr bwMode="auto">
            <a:xfrm>
              <a:off x="3266" y="3473"/>
              <a:ext cx="14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000" b="1"/>
                <a:t>=       ×  م ×  65.5</a:t>
              </a:r>
              <a:endPara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75791" name="Group 15"/>
            <p:cNvGrpSpPr>
              <a:grpSpLocks/>
            </p:cNvGrpSpPr>
            <p:nvPr/>
          </p:nvGrpSpPr>
          <p:grpSpPr bwMode="auto">
            <a:xfrm>
              <a:off x="4332" y="3394"/>
              <a:ext cx="182" cy="453"/>
              <a:chOff x="975" y="3090"/>
              <a:chExt cx="182" cy="453"/>
            </a:xfrm>
          </p:grpSpPr>
          <p:sp>
            <p:nvSpPr>
              <p:cNvPr id="75792" name="Text Box 16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75793" name="Line 17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794" name="Text Box 18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4751388" y="3681413"/>
            <a:ext cx="3097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256446  ×  3 =  م ×  65.5</a:t>
            </a:r>
            <a:endParaRPr lang="en-US" sz="2000" b="1"/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4464050" y="4257675"/>
            <a:ext cx="2917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769338  =  م ×  65.5</a:t>
            </a:r>
            <a:endParaRPr lang="en-US" sz="2000" b="1"/>
          </a:p>
        </p:txBody>
      </p:sp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4140200" y="4868863"/>
            <a:ext cx="248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  =  769338 ÷  65.5</a:t>
            </a:r>
            <a:endParaRPr lang="en-US" sz="2000" b="1"/>
          </a:p>
        </p:txBody>
      </p:sp>
      <p:sp>
        <p:nvSpPr>
          <p:cNvPr id="75799" name="Text Box 23"/>
          <p:cNvSpPr txBox="1">
            <a:spLocks noChangeArrowheads="1"/>
          </p:cNvSpPr>
          <p:nvPr/>
        </p:nvSpPr>
        <p:spPr bwMode="auto">
          <a:xfrm>
            <a:off x="4751388" y="5445125"/>
            <a:ext cx="1909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  </a:t>
            </a: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 11745.6</a:t>
            </a:r>
            <a:endParaRPr lang="en-US" sz="2000" b="1"/>
          </a:p>
        </p:txBody>
      </p:sp>
      <p:sp>
        <p:nvSpPr>
          <p:cNvPr id="75803" name="Text Box 27"/>
          <p:cNvSpPr txBox="1">
            <a:spLocks noChangeArrowheads="1"/>
          </p:cNvSpPr>
          <p:nvPr/>
        </p:nvSpPr>
        <p:spPr bwMode="auto">
          <a:xfrm>
            <a:off x="6046788" y="5949950"/>
            <a:ext cx="1909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طول ضلع القاعدة =</a:t>
            </a:r>
            <a:endParaRPr lang="en-US" sz="2000" b="1"/>
          </a:p>
        </p:txBody>
      </p:sp>
      <p:grpSp>
        <p:nvGrpSpPr>
          <p:cNvPr id="75807" name="Group 31"/>
          <p:cNvGrpSpPr>
            <a:grpSpLocks/>
          </p:cNvGrpSpPr>
          <p:nvPr/>
        </p:nvGrpSpPr>
        <p:grpSpPr bwMode="auto">
          <a:xfrm>
            <a:off x="4354513" y="5948363"/>
            <a:ext cx="1692275" cy="433387"/>
            <a:chOff x="2812" y="3747"/>
            <a:chExt cx="1066" cy="273"/>
          </a:xfrm>
        </p:grpSpPr>
        <p:grpSp>
          <p:nvGrpSpPr>
            <p:cNvPr id="75805" name="Group 29"/>
            <p:cNvGrpSpPr>
              <a:grpSpLocks/>
            </p:cNvGrpSpPr>
            <p:nvPr/>
          </p:nvGrpSpPr>
          <p:grpSpPr bwMode="auto">
            <a:xfrm>
              <a:off x="3107" y="3747"/>
              <a:ext cx="771" cy="227"/>
              <a:chOff x="521" y="3203"/>
              <a:chExt cx="771" cy="272"/>
            </a:xfrm>
          </p:grpSpPr>
          <p:sp>
            <p:nvSpPr>
              <p:cNvPr id="75800" name="Line 24"/>
              <p:cNvSpPr>
                <a:spLocks noChangeShapeType="1"/>
              </p:cNvSpPr>
              <p:nvPr/>
            </p:nvSpPr>
            <p:spPr bwMode="auto">
              <a:xfrm flipH="1">
                <a:off x="1247" y="3294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801" name="Line 25"/>
              <p:cNvSpPr>
                <a:spLocks noChangeShapeType="1"/>
              </p:cNvSpPr>
              <p:nvPr/>
            </p:nvSpPr>
            <p:spPr bwMode="auto">
              <a:xfrm flipH="1" flipV="1">
                <a:off x="1224" y="3203"/>
                <a:ext cx="23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802" name="Line 26"/>
              <p:cNvSpPr>
                <a:spLocks noChangeShapeType="1"/>
              </p:cNvSpPr>
              <p:nvPr/>
            </p:nvSpPr>
            <p:spPr bwMode="auto">
              <a:xfrm flipH="1">
                <a:off x="521" y="3203"/>
                <a:ext cx="70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75804" name="Text Box 28"/>
            <p:cNvSpPr txBox="1">
              <a:spLocks noChangeArrowheads="1"/>
            </p:cNvSpPr>
            <p:nvPr/>
          </p:nvSpPr>
          <p:spPr bwMode="auto">
            <a:xfrm>
              <a:off x="2812" y="3770"/>
              <a:ext cx="10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11745.6   </a:t>
              </a:r>
              <a:r>
                <a:rPr lang="ar-SA" sz="2000" b="1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</p:txBody>
        </p:sp>
      </p:grpSp>
      <p:sp>
        <p:nvSpPr>
          <p:cNvPr id="75808" name="Text Box 32"/>
          <p:cNvSpPr txBox="1">
            <a:spLocks noChangeArrowheads="1"/>
          </p:cNvSpPr>
          <p:nvPr/>
        </p:nvSpPr>
        <p:spPr bwMode="auto">
          <a:xfrm>
            <a:off x="3275013" y="5949950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108 م</a:t>
            </a:r>
            <a:endParaRPr lang="en-US" sz="2000" b="1"/>
          </a:p>
        </p:txBody>
      </p:sp>
      <p:pic>
        <p:nvPicPr>
          <p:cNvPr id="75809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78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5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5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5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5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5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80" grpId="0" animBg="1"/>
      <p:bldP spid="75781" grpId="0"/>
      <p:bldP spid="75782" grpId="0"/>
      <p:bldP spid="75796" grpId="0"/>
      <p:bldP spid="75797" grpId="0"/>
      <p:bldP spid="75798" grpId="0"/>
      <p:bldP spid="75799" grpId="0"/>
      <p:bldP spid="75803" grpId="0"/>
      <p:bldP spid="7580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ChangeArrowheads="1"/>
          </p:cNvSpPr>
          <p:nvPr/>
        </p:nvSpPr>
        <p:spPr bwMode="auto">
          <a:xfrm>
            <a:off x="2951163" y="873125"/>
            <a:ext cx="58689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188913"/>
            <a:ext cx="27797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419475" y="1987550"/>
            <a:ext cx="5256213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6948488" y="27797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4140200" y="2794000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39 ملم2</a:t>
            </a:r>
            <a:endParaRPr lang="en-US" sz="2000" b="1"/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7451725" y="3441700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6478588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15 ملم</a:t>
            </a:r>
            <a:endParaRPr lang="en-US" sz="2000" b="1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2555875" y="4437063"/>
            <a:ext cx="6119813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7272338" y="4722813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الهرم =</a:t>
            </a:r>
            <a:endParaRPr lang="en-US" sz="2000" b="1"/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3924300" y="552926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195 م3</a:t>
            </a:r>
            <a:endParaRPr lang="en-US" sz="2000" b="1"/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6011863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مثلث</a:t>
            </a:r>
            <a:endParaRPr lang="en-US" sz="2000" b="1">
              <a:solidFill>
                <a:srgbClr val="FF0000"/>
              </a:solidFill>
            </a:endParaRPr>
          </a:p>
        </p:txBody>
      </p:sp>
      <p:grpSp>
        <p:nvGrpSpPr>
          <p:cNvPr id="77837" name="Group 13"/>
          <p:cNvGrpSpPr>
            <a:grpSpLocks/>
          </p:cNvGrpSpPr>
          <p:nvPr/>
        </p:nvGrpSpPr>
        <p:grpSpPr bwMode="auto">
          <a:xfrm>
            <a:off x="5003800" y="2652713"/>
            <a:ext cx="2017713" cy="719137"/>
            <a:chOff x="3152" y="1671"/>
            <a:chExt cx="1271" cy="453"/>
          </a:xfrm>
        </p:grpSpPr>
        <p:sp>
          <p:nvSpPr>
            <p:cNvPr id="77838" name="Text Box 14"/>
            <p:cNvSpPr txBox="1">
              <a:spLocks noChangeArrowheads="1"/>
            </p:cNvSpPr>
            <p:nvPr/>
          </p:nvSpPr>
          <p:spPr bwMode="auto">
            <a:xfrm>
              <a:off x="3152" y="1751"/>
              <a:ext cx="12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× 13 × 6  </a:t>
              </a:r>
              <a:r>
                <a:rPr lang="ar-SA" sz="2000" b="1">
                  <a:ea typeface="Arial Unicode MS" pitchFamily="34" charset="-128"/>
                  <a:cs typeface="Arial Unicode MS" pitchFamily="34" charset="-128"/>
                </a:rPr>
                <a:t>=</a:t>
              </a:r>
            </a:p>
          </p:txBody>
        </p:sp>
        <p:grpSp>
          <p:nvGrpSpPr>
            <p:cNvPr id="77839" name="Group 15"/>
            <p:cNvGrpSpPr>
              <a:grpSpLocks/>
            </p:cNvGrpSpPr>
            <p:nvPr/>
          </p:nvGrpSpPr>
          <p:grpSpPr bwMode="auto">
            <a:xfrm>
              <a:off x="4209" y="1671"/>
              <a:ext cx="182" cy="453"/>
              <a:chOff x="975" y="3090"/>
              <a:chExt cx="182" cy="453"/>
            </a:xfrm>
          </p:grpSpPr>
          <p:sp>
            <p:nvSpPr>
              <p:cNvPr id="77840" name="Text Box 16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77841" name="Line 17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842" name="Text Box 18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grpSp>
        <p:nvGrpSpPr>
          <p:cNvPr id="77843" name="Group 19"/>
          <p:cNvGrpSpPr>
            <a:grpSpLocks/>
          </p:cNvGrpSpPr>
          <p:nvPr/>
        </p:nvGrpSpPr>
        <p:grpSpPr bwMode="auto">
          <a:xfrm>
            <a:off x="4572000" y="4595813"/>
            <a:ext cx="2736850" cy="719137"/>
            <a:chOff x="2721" y="2895"/>
            <a:chExt cx="1724" cy="453"/>
          </a:xfrm>
        </p:grpSpPr>
        <p:sp>
          <p:nvSpPr>
            <p:cNvPr id="77844" name="Text Box 20"/>
            <p:cNvSpPr txBox="1">
              <a:spLocks noChangeArrowheads="1"/>
            </p:cNvSpPr>
            <p:nvPr/>
          </p:nvSpPr>
          <p:spPr bwMode="auto">
            <a:xfrm>
              <a:off x="2721" y="2976"/>
              <a:ext cx="1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مساحة القاعدة × الارتفاع</a:t>
              </a:r>
              <a:endParaRPr lang="en-US" sz="2000" b="1"/>
            </a:p>
          </p:txBody>
        </p:sp>
        <p:grpSp>
          <p:nvGrpSpPr>
            <p:cNvPr id="77845" name="Group 21"/>
            <p:cNvGrpSpPr>
              <a:grpSpLocks/>
            </p:cNvGrpSpPr>
            <p:nvPr/>
          </p:nvGrpSpPr>
          <p:grpSpPr bwMode="auto">
            <a:xfrm>
              <a:off x="4263" y="2895"/>
              <a:ext cx="182" cy="453"/>
              <a:chOff x="975" y="3090"/>
              <a:chExt cx="182" cy="453"/>
            </a:xfrm>
          </p:grpSpPr>
          <p:sp>
            <p:nvSpPr>
              <p:cNvPr id="77846" name="Text Box 22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77847" name="Line 23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848" name="Text Box 24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grpSp>
        <p:nvGrpSpPr>
          <p:cNvPr id="77849" name="Group 25"/>
          <p:cNvGrpSpPr>
            <a:grpSpLocks/>
          </p:cNvGrpSpPr>
          <p:nvPr/>
        </p:nvGrpSpPr>
        <p:grpSpPr bwMode="auto">
          <a:xfrm>
            <a:off x="5327650" y="5387975"/>
            <a:ext cx="2339975" cy="719138"/>
            <a:chOff x="3266" y="3394"/>
            <a:chExt cx="1474" cy="453"/>
          </a:xfrm>
        </p:grpSpPr>
        <p:sp>
          <p:nvSpPr>
            <p:cNvPr id="77850" name="Text Box 26"/>
            <p:cNvSpPr txBox="1">
              <a:spLocks noChangeArrowheads="1"/>
            </p:cNvSpPr>
            <p:nvPr/>
          </p:nvSpPr>
          <p:spPr bwMode="auto">
            <a:xfrm>
              <a:off x="3266" y="3473"/>
              <a:ext cx="14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000" b="1"/>
                <a:t>=       × 39 × 15  </a:t>
              </a:r>
              <a:r>
                <a:rPr lang="ar-SA" sz="2000" b="1">
                  <a:ea typeface="Arial Unicode MS" pitchFamily="34" charset="-128"/>
                  <a:cs typeface="Arial Unicode MS" pitchFamily="34" charset="-128"/>
                </a:rPr>
                <a:t>=</a:t>
              </a:r>
            </a:p>
          </p:txBody>
        </p:sp>
        <p:grpSp>
          <p:nvGrpSpPr>
            <p:cNvPr id="77851" name="Group 27"/>
            <p:cNvGrpSpPr>
              <a:grpSpLocks/>
            </p:cNvGrpSpPr>
            <p:nvPr/>
          </p:nvGrpSpPr>
          <p:grpSpPr bwMode="auto">
            <a:xfrm>
              <a:off x="4332" y="3394"/>
              <a:ext cx="182" cy="453"/>
              <a:chOff x="975" y="3090"/>
              <a:chExt cx="182" cy="453"/>
            </a:xfrm>
          </p:grpSpPr>
          <p:sp>
            <p:nvSpPr>
              <p:cNvPr id="77852" name="Text Box 28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77853" name="Line 29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854" name="Text Box 30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grpSp>
        <p:nvGrpSpPr>
          <p:cNvPr id="77862" name="Group 38"/>
          <p:cNvGrpSpPr>
            <a:grpSpLocks noChangeAspect="1"/>
          </p:cNvGrpSpPr>
          <p:nvPr/>
        </p:nvGrpSpPr>
        <p:grpSpPr bwMode="auto">
          <a:xfrm>
            <a:off x="3311525" y="1052513"/>
            <a:ext cx="5314950" cy="431800"/>
            <a:chOff x="2086" y="663"/>
            <a:chExt cx="3348" cy="272"/>
          </a:xfrm>
        </p:grpSpPr>
        <p:sp>
          <p:nvSpPr>
            <p:cNvPr id="7786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086" y="663"/>
              <a:ext cx="334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77863" name="Picture 3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" y="663"/>
              <a:ext cx="335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7864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33488"/>
            <a:ext cx="17653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5" name="Picture 4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9EAE9"/>
              </a:clrFrom>
              <a:clrTo>
                <a:srgbClr val="E9EA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44450"/>
            <a:ext cx="29527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96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78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7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7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1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  <p:bldP spid="77828" grpId="0" animBg="1"/>
      <p:bldP spid="77829" grpId="0"/>
      <p:bldP spid="77830" grpId="0"/>
      <p:bldP spid="77831" grpId="0"/>
      <p:bldP spid="77832" grpId="0"/>
      <p:bldP spid="77833" grpId="0" animBg="1"/>
      <p:bldP spid="77834" grpId="0"/>
      <p:bldP spid="77835" grpId="0"/>
      <p:bldP spid="7783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ChangeArrowheads="1"/>
          </p:cNvSpPr>
          <p:nvPr/>
        </p:nvSpPr>
        <p:spPr bwMode="auto">
          <a:xfrm>
            <a:off x="2195513" y="873125"/>
            <a:ext cx="662463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276600" y="1989138"/>
            <a:ext cx="5399088" cy="2844800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6948488" y="220186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المخروط =</a:t>
            </a:r>
            <a:endParaRPr lang="en-US" sz="2000" b="1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400675" y="3860800"/>
            <a:ext cx="197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 1731 ملم3</a:t>
            </a:r>
            <a:endParaRPr lang="en-US" sz="2000" b="1"/>
          </a:p>
        </p:txBody>
      </p:sp>
      <p:grpSp>
        <p:nvGrpSpPr>
          <p:cNvPr id="78854" name="Group 6"/>
          <p:cNvGrpSpPr>
            <a:grpSpLocks/>
          </p:cNvGrpSpPr>
          <p:nvPr/>
        </p:nvGrpSpPr>
        <p:grpSpPr bwMode="auto">
          <a:xfrm>
            <a:off x="4319588" y="2074863"/>
            <a:ext cx="2736850" cy="719137"/>
            <a:chOff x="2721" y="2895"/>
            <a:chExt cx="1724" cy="453"/>
          </a:xfrm>
        </p:grpSpPr>
        <p:sp>
          <p:nvSpPr>
            <p:cNvPr id="78855" name="Text Box 7"/>
            <p:cNvSpPr txBox="1">
              <a:spLocks noChangeArrowheads="1"/>
            </p:cNvSpPr>
            <p:nvPr/>
          </p:nvSpPr>
          <p:spPr bwMode="auto">
            <a:xfrm>
              <a:off x="2721" y="2976"/>
              <a:ext cx="1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ط نـق2 ع</a:t>
              </a:r>
              <a:endParaRPr lang="en-US" sz="2000" b="1"/>
            </a:p>
          </p:txBody>
        </p:sp>
        <p:grpSp>
          <p:nvGrpSpPr>
            <p:cNvPr id="78856" name="Group 8"/>
            <p:cNvGrpSpPr>
              <a:grpSpLocks/>
            </p:cNvGrpSpPr>
            <p:nvPr/>
          </p:nvGrpSpPr>
          <p:grpSpPr bwMode="auto">
            <a:xfrm>
              <a:off x="4263" y="2895"/>
              <a:ext cx="182" cy="453"/>
              <a:chOff x="975" y="3090"/>
              <a:chExt cx="182" cy="453"/>
            </a:xfrm>
          </p:grpSpPr>
          <p:sp>
            <p:nvSpPr>
              <p:cNvPr id="78857" name="Text Box 9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78858" name="Line 10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859" name="Text Box 11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grpSp>
        <p:nvGrpSpPr>
          <p:cNvPr id="78876" name="Group 28"/>
          <p:cNvGrpSpPr>
            <a:grpSpLocks/>
          </p:cNvGrpSpPr>
          <p:nvPr/>
        </p:nvGrpSpPr>
        <p:grpSpPr bwMode="auto">
          <a:xfrm>
            <a:off x="3995738" y="2962275"/>
            <a:ext cx="3384550" cy="719138"/>
            <a:chOff x="2517" y="1866"/>
            <a:chExt cx="2132" cy="453"/>
          </a:xfrm>
        </p:grpSpPr>
        <p:sp>
          <p:nvSpPr>
            <p:cNvPr id="78861" name="Text Box 13"/>
            <p:cNvSpPr txBox="1">
              <a:spLocks noChangeArrowheads="1"/>
            </p:cNvSpPr>
            <p:nvPr/>
          </p:nvSpPr>
          <p:spPr bwMode="auto">
            <a:xfrm>
              <a:off x="2517" y="1945"/>
              <a:ext cx="21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000" b="1"/>
                <a:t>=       × 3.14 × ( 10.5 )</a:t>
              </a:r>
              <a:r>
                <a:rPr lang="ar-SA" sz="2800" b="1" baseline="30000"/>
                <a:t>2</a:t>
              </a:r>
              <a:r>
                <a:rPr lang="ar-SA" sz="2000" b="1"/>
                <a:t>× 15</a:t>
              </a:r>
              <a:endParaRPr lang="en-US" sz="2000" b="1"/>
            </a:p>
          </p:txBody>
        </p:sp>
        <p:grpSp>
          <p:nvGrpSpPr>
            <p:cNvPr id="78862" name="Group 14"/>
            <p:cNvGrpSpPr>
              <a:grpSpLocks/>
            </p:cNvGrpSpPr>
            <p:nvPr/>
          </p:nvGrpSpPr>
          <p:grpSpPr bwMode="auto">
            <a:xfrm>
              <a:off x="4241" y="1866"/>
              <a:ext cx="182" cy="453"/>
              <a:chOff x="975" y="3090"/>
              <a:chExt cx="182" cy="453"/>
            </a:xfrm>
          </p:grpSpPr>
          <p:sp>
            <p:nvSpPr>
              <p:cNvPr id="78863" name="Text Box 15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78864" name="Line 16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865" name="Text Box 17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pic>
        <p:nvPicPr>
          <p:cNvPr id="78866" name="Picture 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188913"/>
            <a:ext cx="27797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872" name="Group 24"/>
          <p:cNvGrpSpPr>
            <a:grpSpLocks noChangeAspect="1"/>
          </p:cNvGrpSpPr>
          <p:nvPr/>
        </p:nvGrpSpPr>
        <p:grpSpPr bwMode="auto">
          <a:xfrm>
            <a:off x="3311525" y="1052513"/>
            <a:ext cx="5314950" cy="431800"/>
            <a:chOff x="2086" y="663"/>
            <a:chExt cx="3348" cy="272"/>
          </a:xfrm>
        </p:grpSpPr>
        <p:sp>
          <p:nvSpPr>
            <p:cNvPr id="78873" name="AutoShape 25"/>
            <p:cNvSpPr>
              <a:spLocks noChangeAspect="1" noChangeArrowheads="1" noTextEdit="1"/>
            </p:cNvSpPr>
            <p:nvPr/>
          </p:nvSpPr>
          <p:spPr bwMode="auto">
            <a:xfrm>
              <a:off x="2086" y="663"/>
              <a:ext cx="334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78874" name="Picture 2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" y="663"/>
              <a:ext cx="335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8875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225675"/>
            <a:ext cx="191928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7" name="Picture 2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9EAE9"/>
              </a:clrFrom>
              <a:clrTo>
                <a:srgbClr val="E9EA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44450"/>
            <a:ext cx="29527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45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8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8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8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nimBg="1"/>
      <p:bldP spid="78852" grpId="0"/>
      <p:bldP spid="7885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3167063" y="873125"/>
            <a:ext cx="56530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pic>
        <p:nvPicPr>
          <p:cNvPr id="79890" name="Picture 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188913"/>
            <a:ext cx="27797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91" name="Group 19"/>
          <p:cNvGrpSpPr>
            <a:grpSpLocks noChangeAspect="1"/>
          </p:cNvGrpSpPr>
          <p:nvPr/>
        </p:nvGrpSpPr>
        <p:grpSpPr bwMode="auto">
          <a:xfrm>
            <a:off x="3311525" y="1052513"/>
            <a:ext cx="5314950" cy="431800"/>
            <a:chOff x="2086" y="663"/>
            <a:chExt cx="3348" cy="272"/>
          </a:xfrm>
        </p:grpSpPr>
        <p:sp>
          <p:nvSpPr>
            <p:cNvPr id="79892" name="AutoShape 20"/>
            <p:cNvSpPr>
              <a:spLocks noChangeAspect="1" noChangeArrowheads="1" noTextEdit="1"/>
            </p:cNvSpPr>
            <p:nvPr/>
          </p:nvSpPr>
          <p:spPr bwMode="auto">
            <a:xfrm>
              <a:off x="2086" y="663"/>
              <a:ext cx="334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79893" name="Picture 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" y="663"/>
              <a:ext cx="335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9895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9EAE9"/>
              </a:clrFrom>
              <a:clrTo>
                <a:srgbClr val="E9EA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44450"/>
            <a:ext cx="29527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6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60350"/>
            <a:ext cx="21955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906" name="Rectangle 34"/>
          <p:cNvSpPr>
            <a:spLocks noChangeArrowheads="1"/>
          </p:cNvSpPr>
          <p:nvPr/>
        </p:nvSpPr>
        <p:spPr bwMode="auto">
          <a:xfrm>
            <a:off x="4824413" y="2132013"/>
            <a:ext cx="3995737" cy="1727200"/>
          </a:xfrm>
          <a:prstGeom prst="rect">
            <a:avLst/>
          </a:prstGeom>
          <a:solidFill>
            <a:srgbClr val="993366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9907" name="Text Box 35"/>
          <p:cNvSpPr txBox="1">
            <a:spLocks noChangeArrowheads="1"/>
          </p:cNvSpPr>
          <p:nvPr/>
        </p:nvSpPr>
        <p:spPr bwMode="auto">
          <a:xfrm>
            <a:off x="7092950" y="2744788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79908" name="Text Box 36"/>
          <p:cNvSpPr txBox="1">
            <a:spLocks noChangeArrowheads="1"/>
          </p:cNvSpPr>
          <p:nvPr/>
        </p:nvSpPr>
        <p:spPr bwMode="auto">
          <a:xfrm>
            <a:off x="4824413" y="2759075"/>
            <a:ext cx="126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90 ق مربعة</a:t>
            </a:r>
            <a:endParaRPr lang="en-US" sz="2000" b="1"/>
          </a:p>
        </p:txBody>
      </p:sp>
      <p:sp>
        <p:nvSpPr>
          <p:cNvPr id="79909" name="Text Box 37"/>
          <p:cNvSpPr txBox="1">
            <a:spLocks noChangeArrowheads="1"/>
          </p:cNvSpPr>
          <p:nvPr/>
        </p:nvSpPr>
        <p:spPr bwMode="auto">
          <a:xfrm>
            <a:off x="7596188" y="3211513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79910" name="Text Box 38"/>
          <p:cNvSpPr txBox="1">
            <a:spLocks noChangeArrowheads="1"/>
          </p:cNvSpPr>
          <p:nvPr/>
        </p:nvSpPr>
        <p:spPr bwMode="auto">
          <a:xfrm>
            <a:off x="6623050" y="3232150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8 سم</a:t>
            </a:r>
            <a:endParaRPr lang="en-US" sz="2000" b="1"/>
          </a:p>
        </p:txBody>
      </p:sp>
      <p:sp>
        <p:nvSpPr>
          <p:cNvPr id="79911" name="Rectangle 39"/>
          <p:cNvSpPr>
            <a:spLocks noChangeArrowheads="1"/>
          </p:cNvSpPr>
          <p:nvPr/>
        </p:nvSpPr>
        <p:spPr bwMode="auto">
          <a:xfrm>
            <a:off x="4824413" y="3968750"/>
            <a:ext cx="3995737" cy="1800225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9912" name="Text Box 40"/>
          <p:cNvSpPr txBox="1">
            <a:spLocks noChangeArrowheads="1"/>
          </p:cNvSpPr>
          <p:nvPr/>
        </p:nvSpPr>
        <p:spPr bwMode="auto">
          <a:xfrm>
            <a:off x="7092950" y="4254500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المنشور =</a:t>
            </a:r>
            <a:endParaRPr lang="en-US" sz="2000" b="1"/>
          </a:p>
        </p:txBody>
      </p:sp>
      <p:sp>
        <p:nvSpPr>
          <p:cNvPr id="79913" name="Text Box 41"/>
          <p:cNvSpPr txBox="1">
            <a:spLocks noChangeArrowheads="1"/>
          </p:cNvSpPr>
          <p:nvPr/>
        </p:nvSpPr>
        <p:spPr bwMode="auto">
          <a:xfrm>
            <a:off x="4860925" y="4256088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× الارتفاع</a:t>
            </a:r>
            <a:endParaRPr lang="en-US" sz="2000" b="1"/>
          </a:p>
        </p:txBody>
      </p:sp>
      <p:sp>
        <p:nvSpPr>
          <p:cNvPr id="79914" name="Text Box 42"/>
          <p:cNvSpPr txBox="1">
            <a:spLocks noChangeArrowheads="1"/>
          </p:cNvSpPr>
          <p:nvPr/>
        </p:nvSpPr>
        <p:spPr bwMode="auto">
          <a:xfrm>
            <a:off x="5940425" y="5045075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90 × 8 =</a:t>
            </a:r>
            <a:endParaRPr lang="en-US" sz="2000" b="1"/>
          </a:p>
        </p:txBody>
      </p:sp>
      <p:sp>
        <p:nvSpPr>
          <p:cNvPr id="79915" name="Text Box 43"/>
          <p:cNvSpPr txBox="1">
            <a:spLocks noChangeArrowheads="1"/>
          </p:cNvSpPr>
          <p:nvPr/>
        </p:nvSpPr>
        <p:spPr bwMode="auto">
          <a:xfrm>
            <a:off x="4932363" y="5060950"/>
            <a:ext cx="1404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720 ق مكعبة</a:t>
            </a:r>
            <a:endParaRPr lang="en-US" sz="2000" b="1"/>
          </a:p>
        </p:txBody>
      </p:sp>
      <p:sp>
        <p:nvSpPr>
          <p:cNvPr id="79916" name="Text Box 44"/>
          <p:cNvSpPr txBox="1">
            <a:spLocks noChangeArrowheads="1"/>
          </p:cNvSpPr>
          <p:nvPr/>
        </p:nvSpPr>
        <p:spPr bwMode="auto">
          <a:xfrm>
            <a:off x="4968875" y="2239963"/>
            <a:ext cx="3744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قاعدة المنشور على شكل </a:t>
            </a:r>
            <a:r>
              <a:rPr lang="ar-SA" sz="2000" b="1">
                <a:solidFill>
                  <a:srgbClr val="FF0000"/>
                </a:solidFill>
              </a:rPr>
              <a:t>مستطيل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79917" name="Text Box 45"/>
          <p:cNvSpPr txBox="1">
            <a:spLocks noChangeArrowheads="1"/>
          </p:cNvSpPr>
          <p:nvPr/>
        </p:nvSpPr>
        <p:spPr bwMode="auto">
          <a:xfrm>
            <a:off x="5795963" y="2744788"/>
            <a:ext cx="1370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 × 15 =</a:t>
            </a:r>
            <a:endParaRPr lang="en-US" sz="2000" b="1"/>
          </a:p>
        </p:txBody>
      </p:sp>
      <p:sp>
        <p:nvSpPr>
          <p:cNvPr id="79926" name="Rectangle 54"/>
          <p:cNvSpPr>
            <a:spLocks noChangeArrowheads="1"/>
          </p:cNvSpPr>
          <p:nvPr/>
        </p:nvSpPr>
        <p:spPr bwMode="auto">
          <a:xfrm>
            <a:off x="2411413" y="5949950"/>
            <a:ext cx="5327650" cy="755650"/>
          </a:xfrm>
          <a:prstGeom prst="rect">
            <a:avLst/>
          </a:prstGeom>
          <a:solidFill>
            <a:srgbClr val="CCFF33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9927" name="Text Box 55"/>
          <p:cNvSpPr txBox="1">
            <a:spLocks noChangeArrowheads="1"/>
          </p:cNvSpPr>
          <p:nvPr/>
        </p:nvSpPr>
        <p:spPr bwMode="auto">
          <a:xfrm>
            <a:off x="6156325" y="6122988"/>
            <a:ext cx="143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المجسم =</a:t>
            </a:r>
            <a:endParaRPr lang="en-US" sz="2000" b="1"/>
          </a:p>
        </p:txBody>
      </p:sp>
      <p:sp>
        <p:nvSpPr>
          <p:cNvPr id="79928" name="Text Box 56"/>
          <p:cNvSpPr txBox="1">
            <a:spLocks noChangeArrowheads="1"/>
          </p:cNvSpPr>
          <p:nvPr/>
        </p:nvSpPr>
        <p:spPr bwMode="auto">
          <a:xfrm>
            <a:off x="4643438" y="6122988"/>
            <a:ext cx="1585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720 + 120 =</a:t>
            </a:r>
            <a:endParaRPr lang="en-US" sz="2000" b="1"/>
          </a:p>
        </p:txBody>
      </p:sp>
      <p:sp>
        <p:nvSpPr>
          <p:cNvPr id="79929" name="Text Box 57"/>
          <p:cNvSpPr txBox="1">
            <a:spLocks noChangeArrowheads="1"/>
          </p:cNvSpPr>
          <p:nvPr/>
        </p:nvSpPr>
        <p:spPr bwMode="auto">
          <a:xfrm>
            <a:off x="3348038" y="6122988"/>
            <a:ext cx="1441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840 ق مكعبة</a:t>
            </a:r>
            <a:endParaRPr lang="en-US" sz="2000" b="1"/>
          </a:p>
        </p:txBody>
      </p:sp>
      <p:sp>
        <p:nvSpPr>
          <p:cNvPr id="79942" name="Rectangle 70"/>
          <p:cNvSpPr>
            <a:spLocks noChangeArrowheads="1"/>
          </p:cNvSpPr>
          <p:nvPr/>
        </p:nvSpPr>
        <p:spPr bwMode="auto">
          <a:xfrm>
            <a:off x="323850" y="2133600"/>
            <a:ext cx="4283075" cy="172720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9943" name="Text Box 71"/>
          <p:cNvSpPr txBox="1">
            <a:spLocks noChangeArrowheads="1"/>
          </p:cNvSpPr>
          <p:nvPr/>
        </p:nvSpPr>
        <p:spPr bwMode="auto">
          <a:xfrm>
            <a:off x="2879725" y="2765425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79944" name="Text Box 72"/>
          <p:cNvSpPr txBox="1">
            <a:spLocks noChangeArrowheads="1"/>
          </p:cNvSpPr>
          <p:nvPr/>
        </p:nvSpPr>
        <p:spPr bwMode="auto">
          <a:xfrm>
            <a:off x="503238" y="2808288"/>
            <a:ext cx="126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90 ق مربعة</a:t>
            </a:r>
            <a:endParaRPr lang="en-US" sz="2000" b="1"/>
          </a:p>
        </p:txBody>
      </p:sp>
      <p:sp>
        <p:nvSpPr>
          <p:cNvPr id="79945" name="Text Box 73"/>
          <p:cNvSpPr txBox="1">
            <a:spLocks noChangeArrowheads="1"/>
          </p:cNvSpPr>
          <p:nvPr/>
        </p:nvSpPr>
        <p:spPr bwMode="auto">
          <a:xfrm>
            <a:off x="3382963" y="3213100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79946" name="Text Box 74"/>
          <p:cNvSpPr txBox="1">
            <a:spLocks noChangeArrowheads="1"/>
          </p:cNvSpPr>
          <p:nvPr/>
        </p:nvSpPr>
        <p:spPr bwMode="auto">
          <a:xfrm>
            <a:off x="2409825" y="32337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 م</a:t>
            </a:r>
            <a:endParaRPr lang="en-US" sz="2000" b="1"/>
          </a:p>
        </p:txBody>
      </p:sp>
      <p:sp>
        <p:nvSpPr>
          <p:cNvPr id="79947" name="Rectangle 75"/>
          <p:cNvSpPr>
            <a:spLocks noChangeArrowheads="1"/>
          </p:cNvSpPr>
          <p:nvPr/>
        </p:nvSpPr>
        <p:spPr bwMode="auto">
          <a:xfrm>
            <a:off x="323850" y="4005263"/>
            <a:ext cx="4283075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9948" name="Text Box 76"/>
          <p:cNvSpPr txBox="1">
            <a:spLocks noChangeArrowheads="1"/>
          </p:cNvSpPr>
          <p:nvPr/>
        </p:nvSpPr>
        <p:spPr bwMode="auto">
          <a:xfrm>
            <a:off x="3203575" y="4291013"/>
            <a:ext cx="1296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الهرم =</a:t>
            </a:r>
            <a:endParaRPr lang="en-US" sz="2000" b="1"/>
          </a:p>
        </p:txBody>
      </p:sp>
      <p:sp>
        <p:nvSpPr>
          <p:cNvPr id="79949" name="Text Box 77"/>
          <p:cNvSpPr txBox="1">
            <a:spLocks noChangeArrowheads="1"/>
          </p:cNvSpPr>
          <p:nvPr/>
        </p:nvSpPr>
        <p:spPr bwMode="auto">
          <a:xfrm>
            <a:off x="71438" y="509746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120 ق مكعبة</a:t>
            </a:r>
            <a:endParaRPr lang="en-US" sz="2000" b="1"/>
          </a:p>
        </p:txBody>
      </p:sp>
      <p:sp>
        <p:nvSpPr>
          <p:cNvPr id="79950" name="Text Box 78"/>
          <p:cNvSpPr txBox="1">
            <a:spLocks noChangeArrowheads="1"/>
          </p:cNvSpPr>
          <p:nvPr/>
        </p:nvSpPr>
        <p:spPr bwMode="auto">
          <a:xfrm>
            <a:off x="1439863" y="2276475"/>
            <a:ext cx="306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قاعدة الهرم على شكل </a:t>
            </a:r>
            <a:r>
              <a:rPr lang="ar-SA" sz="2000" b="1">
                <a:solidFill>
                  <a:srgbClr val="FF0000"/>
                </a:solidFill>
              </a:rPr>
              <a:t>مستطيل</a:t>
            </a:r>
            <a:endParaRPr lang="en-US" sz="2000" b="1">
              <a:solidFill>
                <a:srgbClr val="FF0000"/>
              </a:solidFill>
            </a:endParaRPr>
          </a:p>
        </p:txBody>
      </p:sp>
      <p:grpSp>
        <p:nvGrpSpPr>
          <p:cNvPr id="79957" name="Group 85"/>
          <p:cNvGrpSpPr>
            <a:grpSpLocks/>
          </p:cNvGrpSpPr>
          <p:nvPr/>
        </p:nvGrpSpPr>
        <p:grpSpPr bwMode="auto">
          <a:xfrm>
            <a:off x="503238" y="4164013"/>
            <a:ext cx="2736850" cy="719137"/>
            <a:chOff x="2721" y="2895"/>
            <a:chExt cx="1724" cy="453"/>
          </a:xfrm>
        </p:grpSpPr>
        <p:sp>
          <p:nvSpPr>
            <p:cNvPr id="79958" name="Text Box 86"/>
            <p:cNvSpPr txBox="1">
              <a:spLocks noChangeArrowheads="1"/>
            </p:cNvSpPr>
            <p:nvPr/>
          </p:nvSpPr>
          <p:spPr bwMode="auto">
            <a:xfrm>
              <a:off x="2721" y="2976"/>
              <a:ext cx="1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مساحة القاعدة × الارتفاع</a:t>
              </a:r>
              <a:endParaRPr lang="en-US" sz="2000" b="1"/>
            </a:p>
          </p:txBody>
        </p:sp>
        <p:grpSp>
          <p:nvGrpSpPr>
            <p:cNvPr id="79959" name="Group 87"/>
            <p:cNvGrpSpPr>
              <a:grpSpLocks/>
            </p:cNvGrpSpPr>
            <p:nvPr/>
          </p:nvGrpSpPr>
          <p:grpSpPr bwMode="auto">
            <a:xfrm>
              <a:off x="4263" y="2895"/>
              <a:ext cx="182" cy="453"/>
              <a:chOff x="975" y="3090"/>
              <a:chExt cx="182" cy="453"/>
            </a:xfrm>
          </p:grpSpPr>
          <p:sp>
            <p:nvSpPr>
              <p:cNvPr id="79960" name="Text Box 88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79961" name="Line 89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962" name="Text Box 90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grpSp>
        <p:nvGrpSpPr>
          <p:cNvPr id="79963" name="Group 91"/>
          <p:cNvGrpSpPr>
            <a:grpSpLocks/>
          </p:cNvGrpSpPr>
          <p:nvPr/>
        </p:nvGrpSpPr>
        <p:grpSpPr bwMode="auto">
          <a:xfrm>
            <a:off x="1258888" y="4956175"/>
            <a:ext cx="2339975" cy="719138"/>
            <a:chOff x="3266" y="3394"/>
            <a:chExt cx="1474" cy="453"/>
          </a:xfrm>
        </p:grpSpPr>
        <p:sp>
          <p:nvSpPr>
            <p:cNvPr id="79964" name="Text Box 92"/>
            <p:cNvSpPr txBox="1">
              <a:spLocks noChangeArrowheads="1"/>
            </p:cNvSpPr>
            <p:nvPr/>
          </p:nvSpPr>
          <p:spPr bwMode="auto">
            <a:xfrm>
              <a:off x="3266" y="3473"/>
              <a:ext cx="14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000" b="1"/>
                <a:t>=       × 90 × 4  </a:t>
              </a:r>
              <a:r>
                <a:rPr lang="ar-SA" sz="2000" b="1">
                  <a:ea typeface="Arial Unicode MS" pitchFamily="34" charset="-128"/>
                  <a:cs typeface="Arial Unicode MS" pitchFamily="34" charset="-128"/>
                </a:rPr>
                <a:t>=</a:t>
              </a:r>
            </a:p>
          </p:txBody>
        </p:sp>
        <p:grpSp>
          <p:nvGrpSpPr>
            <p:cNvPr id="79965" name="Group 93"/>
            <p:cNvGrpSpPr>
              <a:grpSpLocks/>
            </p:cNvGrpSpPr>
            <p:nvPr/>
          </p:nvGrpSpPr>
          <p:grpSpPr bwMode="auto">
            <a:xfrm>
              <a:off x="4332" y="3394"/>
              <a:ext cx="182" cy="453"/>
              <a:chOff x="975" y="3090"/>
              <a:chExt cx="182" cy="453"/>
            </a:xfrm>
          </p:grpSpPr>
          <p:sp>
            <p:nvSpPr>
              <p:cNvPr id="79966" name="Text Box 94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79967" name="Line 95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968" name="Text Box 96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sp>
        <p:nvSpPr>
          <p:cNvPr id="79969" name="Text Box 97"/>
          <p:cNvSpPr txBox="1">
            <a:spLocks noChangeArrowheads="1"/>
          </p:cNvSpPr>
          <p:nvPr/>
        </p:nvSpPr>
        <p:spPr bwMode="auto">
          <a:xfrm>
            <a:off x="1547813" y="2781300"/>
            <a:ext cx="1441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  ×  15  =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66327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1000"/>
                                        <p:tgtEl>
                                          <p:spTgt spid="7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9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9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9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9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9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9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9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1000"/>
                                        <p:tgtEl>
                                          <p:spTgt spid="7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7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7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9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9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7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7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7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7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4" dur="1000"/>
                                        <p:tgtEl>
                                          <p:spTgt spid="7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7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7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9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9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7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7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7" dur="1000"/>
                                        <p:tgtEl>
                                          <p:spTgt spid="7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7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7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7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06" grpId="0" animBg="1"/>
      <p:bldP spid="79907" grpId="0"/>
      <p:bldP spid="79908" grpId="0"/>
      <p:bldP spid="79909" grpId="0"/>
      <p:bldP spid="79910" grpId="0"/>
      <p:bldP spid="79911" grpId="0" animBg="1"/>
      <p:bldP spid="79912" grpId="0"/>
      <p:bldP spid="79913" grpId="0"/>
      <p:bldP spid="79914" grpId="0"/>
      <p:bldP spid="79915" grpId="0"/>
      <p:bldP spid="79916" grpId="0"/>
      <p:bldP spid="79917" grpId="0"/>
      <p:bldP spid="79926" grpId="0" animBg="1"/>
      <p:bldP spid="79927" grpId="0"/>
      <p:bldP spid="79928" grpId="0"/>
      <p:bldP spid="79929" grpId="0"/>
      <p:bldP spid="79942" grpId="0" animBg="1"/>
      <p:bldP spid="79943" grpId="0"/>
      <p:bldP spid="79944" grpId="0"/>
      <p:bldP spid="79945" grpId="0"/>
      <p:bldP spid="79946" grpId="0"/>
      <p:bldP spid="79947" grpId="0" animBg="1"/>
      <p:bldP spid="79948" grpId="0"/>
      <p:bldP spid="79949" grpId="0"/>
      <p:bldP spid="79950" grpId="0"/>
      <p:bldP spid="7996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/>
          <p:cNvSpPr>
            <a:spLocks noChangeArrowheads="1"/>
          </p:cNvSpPr>
          <p:nvPr/>
        </p:nvSpPr>
        <p:spPr bwMode="auto">
          <a:xfrm>
            <a:off x="3167063" y="873125"/>
            <a:ext cx="56530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188913"/>
            <a:ext cx="27797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24" name="Group 4"/>
          <p:cNvGrpSpPr>
            <a:grpSpLocks noChangeAspect="1"/>
          </p:cNvGrpSpPr>
          <p:nvPr/>
        </p:nvGrpSpPr>
        <p:grpSpPr bwMode="auto">
          <a:xfrm>
            <a:off x="3311525" y="1052513"/>
            <a:ext cx="5314950" cy="431800"/>
            <a:chOff x="2086" y="663"/>
            <a:chExt cx="3348" cy="272"/>
          </a:xfrm>
        </p:grpSpPr>
        <p:sp>
          <p:nvSpPr>
            <p:cNvPr id="81925" name="AutoShape 5"/>
            <p:cNvSpPr>
              <a:spLocks noChangeAspect="1" noChangeArrowheads="1" noTextEdit="1"/>
            </p:cNvSpPr>
            <p:nvPr/>
          </p:nvSpPr>
          <p:spPr bwMode="auto">
            <a:xfrm>
              <a:off x="2086" y="663"/>
              <a:ext cx="334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81926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" y="663"/>
              <a:ext cx="335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9EAE9"/>
              </a:clrFrom>
              <a:clrTo>
                <a:srgbClr val="E9EA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44450"/>
            <a:ext cx="29527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1" name="Rectangle 21"/>
          <p:cNvSpPr>
            <a:spLocks noChangeArrowheads="1"/>
          </p:cNvSpPr>
          <p:nvPr/>
        </p:nvSpPr>
        <p:spPr bwMode="auto">
          <a:xfrm>
            <a:off x="2411413" y="5553075"/>
            <a:ext cx="5327650" cy="755650"/>
          </a:xfrm>
          <a:prstGeom prst="rect">
            <a:avLst/>
          </a:prstGeom>
          <a:solidFill>
            <a:srgbClr val="CCFF33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6156325" y="5726113"/>
            <a:ext cx="143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المجسم =</a:t>
            </a:r>
            <a:endParaRPr lang="en-US" sz="2000" b="1"/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4319588" y="5726113"/>
            <a:ext cx="1909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56.52 + 47.1 </a:t>
            </a: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3022600" y="5726113"/>
            <a:ext cx="1441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103.6 ملم3 </a:t>
            </a:r>
            <a:endParaRPr lang="en-US" sz="2000" b="1"/>
          </a:p>
        </p:txBody>
      </p:sp>
      <p:sp>
        <p:nvSpPr>
          <p:cNvPr id="81967" name="Rectangle 47"/>
          <p:cNvSpPr>
            <a:spLocks noChangeArrowheads="1"/>
          </p:cNvSpPr>
          <p:nvPr/>
        </p:nvSpPr>
        <p:spPr bwMode="auto">
          <a:xfrm>
            <a:off x="4751388" y="2455863"/>
            <a:ext cx="3924300" cy="2844800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1968" name="Text Box 48"/>
          <p:cNvSpPr txBox="1">
            <a:spLocks noChangeArrowheads="1"/>
          </p:cNvSpPr>
          <p:nvPr/>
        </p:nvSpPr>
        <p:spPr bwMode="auto">
          <a:xfrm>
            <a:off x="6408738" y="2668588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المخروط الأيمن =</a:t>
            </a:r>
            <a:endParaRPr lang="en-US" sz="2000" b="1"/>
          </a:p>
        </p:txBody>
      </p:sp>
      <p:sp>
        <p:nvSpPr>
          <p:cNvPr id="81969" name="Text Box 49"/>
          <p:cNvSpPr txBox="1">
            <a:spLocks noChangeArrowheads="1"/>
          </p:cNvSpPr>
          <p:nvPr/>
        </p:nvSpPr>
        <p:spPr bwMode="auto">
          <a:xfrm>
            <a:off x="5400675" y="4327525"/>
            <a:ext cx="197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ar-SA" sz="2000" b="1"/>
              <a:t>  56.52 ملم3</a:t>
            </a:r>
            <a:endParaRPr lang="en-US" sz="2000" b="1"/>
          </a:p>
        </p:txBody>
      </p:sp>
      <p:grpSp>
        <p:nvGrpSpPr>
          <p:cNvPr id="81983" name="Group 63"/>
          <p:cNvGrpSpPr>
            <a:grpSpLocks/>
          </p:cNvGrpSpPr>
          <p:nvPr/>
        </p:nvGrpSpPr>
        <p:grpSpPr bwMode="auto">
          <a:xfrm>
            <a:off x="4967288" y="2541588"/>
            <a:ext cx="1441450" cy="719137"/>
            <a:chOff x="3129" y="1307"/>
            <a:chExt cx="908" cy="453"/>
          </a:xfrm>
        </p:grpSpPr>
        <p:sp>
          <p:nvSpPr>
            <p:cNvPr id="81971" name="Text Box 51"/>
            <p:cNvSpPr txBox="1">
              <a:spLocks noChangeArrowheads="1"/>
            </p:cNvSpPr>
            <p:nvPr/>
          </p:nvSpPr>
          <p:spPr bwMode="auto">
            <a:xfrm>
              <a:off x="3129" y="1388"/>
              <a:ext cx="7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ط نـق2 ع</a:t>
              </a:r>
              <a:endParaRPr lang="en-US" sz="2000" b="1"/>
            </a:p>
          </p:txBody>
        </p:sp>
        <p:grpSp>
          <p:nvGrpSpPr>
            <p:cNvPr id="81972" name="Group 52"/>
            <p:cNvGrpSpPr>
              <a:grpSpLocks/>
            </p:cNvGrpSpPr>
            <p:nvPr/>
          </p:nvGrpSpPr>
          <p:grpSpPr bwMode="auto">
            <a:xfrm>
              <a:off x="3855" y="1307"/>
              <a:ext cx="182" cy="453"/>
              <a:chOff x="975" y="3090"/>
              <a:chExt cx="182" cy="453"/>
            </a:xfrm>
          </p:grpSpPr>
          <p:sp>
            <p:nvSpPr>
              <p:cNvPr id="81973" name="Text Box 53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81974" name="Line 54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975" name="Text Box 55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grpSp>
        <p:nvGrpSpPr>
          <p:cNvPr id="81984" name="Group 64"/>
          <p:cNvGrpSpPr>
            <a:grpSpLocks/>
          </p:cNvGrpSpPr>
          <p:nvPr/>
        </p:nvGrpSpPr>
        <p:grpSpPr bwMode="auto">
          <a:xfrm>
            <a:off x="4716463" y="3429000"/>
            <a:ext cx="2663825" cy="719138"/>
            <a:chOff x="2971" y="1866"/>
            <a:chExt cx="1678" cy="453"/>
          </a:xfrm>
        </p:grpSpPr>
        <p:sp>
          <p:nvSpPr>
            <p:cNvPr id="81977" name="Text Box 57"/>
            <p:cNvSpPr txBox="1">
              <a:spLocks noChangeArrowheads="1"/>
            </p:cNvSpPr>
            <p:nvPr/>
          </p:nvSpPr>
          <p:spPr bwMode="auto">
            <a:xfrm>
              <a:off x="2971" y="1945"/>
              <a:ext cx="16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000" b="1"/>
                <a:t>=       × 3.14 × </a:t>
              </a:r>
              <a:r>
                <a:rPr lang="ar-SA" sz="2800" b="1" baseline="30000"/>
                <a:t>2</a:t>
              </a:r>
              <a:r>
                <a:rPr lang="ar-SA" sz="2000" b="1"/>
                <a:t>3 × 6</a:t>
              </a:r>
              <a:endParaRPr lang="en-US" sz="2000" b="1"/>
            </a:p>
          </p:txBody>
        </p:sp>
        <p:grpSp>
          <p:nvGrpSpPr>
            <p:cNvPr id="81978" name="Group 58"/>
            <p:cNvGrpSpPr>
              <a:grpSpLocks/>
            </p:cNvGrpSpPr>
            <p:nvPr/>
          </p:nvGrpSpPr>
          <p:grpSpPr bwMode="auto">
            <a:xfrm>
              <a:off x="4241" y="1866"/>
              <a:ext cx="182" cy="453"/>
              <a:chOff x="975" y="3090"/>
              <a:chExt cx="182" cy="453"/>
            </a:xfrm>
          </p:grpSpPr>
          <p:sp>
            <p:nvSpPr>
              <p:cNvPr id="81979" name="Text Box 59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81980" name="Line 60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981" name="Text Box 61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pic>
        <p:nvPicPr>
          <p:cNvPr id="81982" name="Picture 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33375"/>
            <a:ext cx="26654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5" name="Rectangle 65"/>
          <p:cNvSpPr>
            <a:spLocks noChangeArrowheads="1"/>
          </p:cNvSpPr>
          <p:nvPr/>
        </p:nvSpPr>
        <p:spPr bwMode="auto">
          <a:xfrm>
            <a:off x="574675" y="2457450"/>
            <a:ext cx="3924300" cy="2844800"/>
          </a:xfrm>
          <a:prstGeom prst="rect">
            <a:avLst/>
          </a:prstGeom>
          <a:solidFill>
            <a:srgbClr val="660066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1986" name="Text Box 66"/>
          <p:cNvSpPr txBox="1">
            <a:spLocks noChangeArrowheads="1"/>
          </p:cNvSpPr>
          <p:nvPr/>
        </p:nvSpPr>
        <p:spPr bwMode="auto">
          <a:xfrm>
            <a:off x="2232025" y="2670175"/>
            <a:ext cx="216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المخروط الأيسر =</a:t>
            </a:r>
            <a:endParaRPr lang="en-US" sz="2000" b="1"/>
          </a:p>
        </p:txBody>
      </p:sp>
      <p:sp>
        <p:nvSpPr>
          <p:cNvPr id="81987" name="Text Box 67"/>
          <p:cNvSpPr txBox="1">
            <a:spLocks noChangeArrowheads="1"/>
          </p:cNvSpPr>
          <p:nvPr/>
        </p:nvSpPr>
        <p:spPr bwMode="auto">
          <a:xfrm>
            <a:off x="1223963" y="4329113"/>
            <a:ext cx="1979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ar-SA" sz="2000" b="1"/>
              <a:t>  47.1 ملم3</a:t>
            </a:r>
            <a:endParaRPr lang="en-US" sz="2000" b="1"/>
          </a:p>
        </p:txBody>
      </p:sp>
      <p:grpSp>
        <p:nvGrpSpPr>
          <p:cNvPr id="81988" name="Group 68"/>
          <p:cNvGrpSpPr>
            <a:grpSpLocks/>
          </p:cNvGrpSpPr>
          <p:nvPr/>
        </p:nvGrpSpPr>
        <p:grpSpPr bwMode="auto">
          <a:xfrm>
            <a:off x="790575" y="2543175"/>
            <a:ext cx="1441450" cy="719138"/>
            <a:chOff x="3129" y="1307"/>
            <a:chExt cx="908" cy="453"/>
          </a:xfrm>
        </p:grpSpPr>
        <p:sp>
          <p:nvSpPr>
            <p:cNvPr id="81989" name="Text Box 69"/>
            <p:cNvSpPr txBox="1">
              <a:spLocks noChangeArrowheads="1"/>
            </p:cNvSpPr>
            <p:nvPr/>
          </p:nvSpPr>
          <p:spPr bwMode="auto">
            <a:xfrm>
              <a:off x="3129" y="1388"/>
              <a:ext cx="7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ط نـق2 ع</a:t>
              </a:r>
              <a:endParaRPr lang="en-US" sz="2000" b="1"/>
            </a:p>
          </p:txBody>
        </p:sp>
        <p:grpSp>
          <p:nvGrpSpPr>
            <p:cNvPr id="81990" name="Group 70"/>
            <p:cNvGrpSpPr>
              <a:grpSpLocks/>
            </p:cNvGrpSpPr>
            <p:nvPr/>
          </p:nvGrpSpPr>
          <p:grpSpPr bwMode="auto">
            <a:xfrm>
              <a:off x="3855" y="1307"/>
              <a:ext cx="182" cy="453"/>
              <a:chOff x="975" y="3090"/>
              <a:chExt cx="182" cy="453"/>
            </a:xfrm>
          </p:grpSpPr>
          <p:sp>
            <p:nvSpPr>
              <p:cNvPr id="81991" name="Text Box 71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81992" name="Line 72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993" name="Text Box 73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grpSp>
        <p:nvGrpSpPr>
          <p:cNvPr id="81994" name="Group 74"/>
          <p:cNvGrpSpPr>
            <a:grpSpLocks/>
          </p:cNvGrpSpPr>
          <p:nvPr/>
        </p:nvGrpSpPr>
        <p:grpSpPr bwMode="auto">
          <a:xfrm>
            <a:off x="539750" y="3430588"/>
            <a:ext cx="2663825" cy="719137"/>
            <a:chOff x="2971" y="1866"/>
            <a:chExt cx="1678" cy="453"/>
          </a:xfrm>
        </p:grpSpPr>
        <p:sp>
          <p:nvSpPr>
            <p:cNvPr id="81995" name="Text Box 75"/>
            <p:cNvSpPr txBox="1">
              <a:spLocks noChangeArrowheads="1"/>
            </p:cNvSpPr>
            <p:nvPr/>
          </p:nvSpPr>
          <p:spPr bwMode="auto">
            <a:xfrm>
              <a:off x="2971" y="1945"/>
              <a:ext cx="16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000" b="1"/>
                <a:t>=       × 3.14 × </a:t>
              </a:r>
              <a:r>
                <a:rPr lang="ar-SA" sz="2800" b="1" baseline="30000"/>
                <a:t>2</a:t>
              </a:r>
              <a:r>
                <a:rPr lang="ar-SA" sz="2000" b="1"/>
                <a:t>3 × 5</a:t>
              </a:r>
              <a:endParaRPr lang="en-US" sz="2000" b="1"/>
            </a:p>
          </p:txBody>
        </p:sp>
        <p:grpSp>
          <p:nvGrpSpPr>
            <p:cNvPr id="81996" name="Group 76"/>
            <p:cNvGrpSpPr>
              <a:grpSpLocks/>
            </p:cNvGrpSpPr>
            <p:nvPr/>
          </p:nvGrpSpPr>
          <p:grpSpPr bwMode="auto">
            <a:xfrm>
              <a:off x="4241" y="1866"/>
              <a:ext cx="182" cy="453"/>
              <a:chOff x="975" y="3090"/>
              <a:chExt cx="182" cy="453"/>
            </a:xfrm>
          </p:grpSpPr>
          <p:sp>
            <p:nvSpPr>
              <p:cNvPr id="81997" name="Text Box 77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81998" name="Line 78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999" name="Text Box 79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835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8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00"/>
                                        <p:tgtEl>
                                          <p:spTgt spid="8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8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8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8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10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1" grpId="0" animBg="1"/>
      <p:bldP spid="81942" grpId="0"/>
      <p:bldP spid="81943" grpId="0"/>
      <p:bldP spid="81944" grpId="0"/>
      <p:bldP spid="81967" grpId="0" animBg="1"/>
      <p:bldP spid="81968" grpId="0"/>
      <p:bldP spid="81969" grpId="0"/>
      <p:bldP spid="81985" grpId="0" animBg="1"/>
      <p:bldP spid="81986" grpId="0"/>
      <p:bldP spid="8198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ChangeArrowheads="1"/>
          </p:cNvSpPr>
          <p:nvPr/>
        </p:nvSpPr>
        <p:spPr bwMode="auto">
          <a:xfrm>
            <a:off x="1116013" y="657225"/>
            <a:ext cx="7704137" cy="1116013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أنشئ نموذج جبل بركاني كمشروع في مادة العلوم على شكل مخروط طول قطر قاعدته</a:t>
            </a:r>
          </a:p>
          <a:p>
            <a:endParaRPr lang="ar-SA" sz="2000" b="1"/>
          </a:p>
          <a:p>
            <a:r>
              <a:rPr lang="ar-SA" sz="2000" b="1"/>
              <a:t>8 سم ، فإذا كان حجم النموذج 201 سم3 . فما ارتفاعه  ؟</a:t>
            </a:r>
            <a:endParaRPr lang="en-US" sz="2000" b="1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188913"/>
            <a:ext cx="27797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2555875" y="2097088"/>
            <a:ext cx="6119813" cy="4248150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6480175" y="2368550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حجم المخروط =</a:t>
            </a:r>
            <a:endParaRPr lang="en-US" sz="2000" b="1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7092950" y="3175000"/>
            <a:ext cx="61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201</a:t>
            </a:r>
            <a:endParaRPr lang="en-US" sz="2000" b="1"/>
          </a:p>
        </p:txBody>
      </p:sp>
      <p:grpSp>
        <p:nvGrpSpPr>
          <p:cNvPr id="82951" name="Group 7"/>
          <p:cNvGrpSpPr>
            <a:grpSpLocks/>
          </p:cNvGrpSpPr>
          <p:nvPr/>
        </p:nvGrpSpPr>
        <p:grpSpPr bwMode="auto">
          <a:xfrm>
            <a:off x="3779838" y="2241550"/>
            <a:ext cx="2736850" cy="719138"/>
            <a:chOff x="2721" y="2895"/>
            <a:chExt cx="1724" cy="453"/>
          </a:xfrm>
        </p:grpSpPr>
        <p:sp>
          <p:nvSpPr>
            <p:cNvPr id="82952" name="Text Box 8"/>
            <p:cNvSpPr txBox="1">
              <a:spLocks noChangeArrowheads="1"/>
            </p:cNvSpPr>
            <p:nvPr/>
          </p:nvSpPr>
          <p:spPr bwMode="auto">
            <a:xfrm>
              <a:off x="2721" y="2976"/>
              <a:ext cx="1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ط نـق2 ع</a:t>
              </a:r>
              <a:endParaRPr lang="en-US" sz="2000" b="1"/>
            </a:p>
          </p:txBody>
        </p:sp>
        <p:grpSp>
          <p:nvGrpSpPr>
            <p:cNvPr id="82953" name="Group 9"/>
            <p:cNvGrpSpPr>
              <a:grpSpLocks/>
            </p:cNvGrpSpPr>
            <p:nvPr/>
          </p:nvGrpSpPr>
          <p:grpSpPr bwMode="auto">
            <a:xfrm>
              <a:off x="4263" y="2895"/>
              <a:ext cx="182" cy="453"/>
              <a:chOff x="975" y="3090"/>
              <a:chExt cx="182" cy="453"/>
            </a:xfrm>
          </p:grpSpPr>
          <p:sp>
            <p:nvSpPr>
              <p:cNvPr id="82954" name="Text Box 10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82955" name="Line 11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956" name="Text Box 12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grpSp>
        <p:nvGrpSpPr>
          <p:cNvPr id="82974" name="Group 30"/>
          <p:cNvGrpSpPr>
            <a:grpSpLocks/>
          </p:cNvGrpSpPr>
          <p:nvPr/>
        </p:nvGrpSpPr>
        <p:grpSpPr bwMode="auto">
          <a:xfrm>
            <a:off x="4319588" y="3033713"/>
            <a:ext cx="2843212" cy="719137"/>
            <a:chOff x="2721" y="1911"/>
            <a:chExt cx="1791" cy="453"/>
          </a:xfrm>
        </p:grpSpPr>
        <p:sp>
          <p:nvSpPr>
            <p:cNvPr id="82958" name="Text Box 14"/>
            <p:cNvSpPr txBox="1">
              <a:spLocks noChangeArrowheads="1"/>
            </p:cNvSpPr>
            <p:nvPr/>
          </p:nvSpPr>
          <p:spPr bwMode="auto">
            <a:xfrm>
              <a:off x="2721" y="1990"/>
              <a:ext cx="17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000" b="1"/>
                <a:t>=       × 3.14 ×  </a:t>
              </a:r>
              <a:r>
                <a:rPr lang="ar-SA" sz="2800" b="1" baseline="30000"/>
                <a:t>2</a:t>
              </a:r>
              <a:r>
                <a:rPr lang="ar-SA" sz="2000" b="1"/>
                <a:t>4 ×  ع</a:t>
              </a:r>
              <a:endPara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82959" name="Group 15"/>
            <p:cNvGrpSpPr>
              <a:grpSpLocks/>
            </p:cNvGrpSpPr>
            <p:nvPr/>
          </p:nvGrpSpPr>
          <p:grpSpPr bwMode="auto">
            <a:xfrm>
              <a:off x="4104" y="1911"/>
              <a:ext cx="182" cy="453"/>
              <a:chOff x="975" y="3090"/>
              <a:chExt cx="182" cy="453"/>
            </a:xfrm>
          </p:grpSpPr>
          <p:sp>
            <p:nvSpPr>
              <p:cNvPr id="82960" name="Text Box 16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82961" name="Line 17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962" name="Text Box 18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3</a:t>
                </a:r>
                <a:endParaRPr lang="en-US" sz="2000" b="1"/>
              </a:p>
            </p:txBody>
          </p:sp>
        </p:grpSp>
      </p:grp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4967288" y="3860800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201  × 3 =  3.14 × 16 ×  ع</a:t>
            </a:r>
            <a:endParaRPr lang="en-US" sz="2000" b="1"/>
          </a:p>
        </p:txBody>
      </p:sp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5003800" y="4545013"/>
            <a:ext cx="2700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603  =  50.24 ×  ع</a:t>
            </a:r>
            <a:endParaRPr lang="en-US" sz="2000" b="1"/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4824413" y="5121275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ع  =  603 ÷  50.24</a:t>
            </a:r>
            <a:endParaRPr lang="en-US" sz="2000" b="1"/>
          </a:p>
        </p:txBody>
      </p:sp>
      <p:sp>
        <p:nvSpPr>
          <p:cNvPr id="82967" name="Text Box 23"/>
          <p:cNvSpPr txBox="1">
            <a:spLocks noChangeArrowheads="1"/>
          </p:cNvSpPr>
          <p:nvPr/>
        </p:nvSpPr>
        <p:spPr bwMode="auto">
          <a:xfrm>
            <a:off x="5903913" y="5732463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ع  =  12 سم</a:t>
            </a:r>
            <a:endParaRPr lang="en-US" sz="2000" b="1"/>
          </a:p>
        </p:txBody>
      </p:sp>
      <p:pic>
        <p:nvPicPr>
          <p:cNvPr id="82975" name="Picture 3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9EAE9"/>
              </a:clrFrom>
              <a:clrTo>
                <a:srgbClr val="E9EA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44450"/>
            <a:ext cx="29527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20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2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  <p:bldP spid="82948" grpId="0" animBg="1"/>
      <p:bldP spid="82949" grpId="0"/>
      <p:bldP spid="82950" grpId="0"/>
      <p:bldP spid="82964" grpId="0"/>
      <p:bldP spid="82965" grpId="0"/>
      <p:bldP spid="82966" grpId="0"/>
      <p:bldP spid="8296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" name="Picture 3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80963"/>
            <a:ext cx="396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8" name="Rectangle 390"/>
          <p:cNvSpPr>
            <a:spLocks noChangeArrowheads="1"/>
          </p:cNvSpPr>
          <p:nvPr/>
        </p:nvSpPr>
        <p:spPr bwMode="auto">
          <a:xfrm>
            <a:off x="2592388" y="908050"/>
            <a:ext cx="6372225" cy="26654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418" name="Text Box 370"/>
          <p:cNvSpPr txBox="1">
            <a:spLocks noChangeArrowheads="1"/>
          </p:cNvSpPr>
          <p:nvPr/>
        </p:nvSpPr>
        <p:spPr bwMode="auto">
          <a:xfrm>
            <a:off x="3600450" y="1123950"/>
            <a:ext cx="536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JO" sz="2000" b="1"/>
              <a:t>المساحة الجانبية لسطح المنشور =  محيط القاعدة × الارتفاع </a:t>
            </a:r>
            <a:endParaRPr lang="en-US" sz="2000" b="1"/>
          </a:p>
        </p:txBody>
      </p:sp>
      <p:sp>
        <p:nvSpPr>
          <p:cNvPr id="2439" name="Text Box 391"/>
          <p:cNvSpPr txBox="1">
            <a:spLocks noChangeArrowheads="1"/>
          </p:cNvSpPr>
          <p:nvPr/>
        </p:nvSpPr>
        <p:spPr bwMode="auto">
          <a:xfrm>
            <a:off x="4895850" y="1557338"/>
            <a:ext cx="165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جـ = مـح × ع</a:t>
            </a:r>
            <a:endParaRPr lang="en-US" sz="2400" b="1"/>
          </a:p>
        </p:txBody>
      </p:sp>
      <p:sp>
        <p:nvSpPr>
          <p:cNvPr id="2440" name="Text Box 392"/>
          <p:cNvSpPr txBox="1">
            <a:spLocks noChangeArrowheads="1"/>
          </p:cNvSpPr>
          <p:nvPr/>
        </p:nvSpPr>
        <p:spPr bwMode="auto">
          <a:xfrm>
            <a:off x="2879725" y="2430463"/>
            <a:ext cx="6086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JO" sz="2000" b="1"/>
              <a:t>المساحة </a:t>
            </a:r>
            <a:r>
              <a:rPr lang="ar-SA" sz="2000" b="1"/>
              <a:t>الكلية</a:t>
            </a:r>
            <a:r>
              <a:rPr lang="ar-JO" sz="2000" b="1"/>
              <a:t> لسطح المنشور =  </a:t>
            </a:r>
            <a:r>
              <a:rPr lang="ar-SA" sz="2000" b="1"/>
              <a:t>المساحة الجانبية + مساحة القاعدتين</a:t>
            </a:r>
            <a:r>
              <a:rPr lang="ar-JO" sz="2400" b="1"/>
              <a:t> </a:t>
            </a:r>
            <a:endParaRPr lang="en-US" sz="2400" b="1"/>
          </a:p>
        </p:txBody>
      </p:sp>
      <p:sp>
        <p:nvSpPr>
          <p:cNvPr id="2441" name="Text Box 393"/>
          <p:cNvSpPr txBox="1">
            <a:spLocks noChangeArrowheads="1"/>
          </p:cNvSpPr>
          <p:nvPr/>
        </p:nvSpPr>
        <p:spPr bwMode="auto">
          <a:xfrm>
            <a:off x="3705225" y="2863850"/>
            <a:ext cx="299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ك = مـح × ع</a:t>
            </a:r>
            <a:endParaRPr lang="en-US" sz="2400" b="1"/>
          </a:p>
        </p:txBody>
      </p:sp>
      <p:sp>
        <p:nvSpPr>
          <p:cNvPr id="2442" name="Rectangle 394"/>
          <p:cNvSpPr>
            <a:spLocks noChangeArrowheads="1"/>
          </p:cNvSpPr>
          <p:nvPr/>
        </p:nvSpPr>
        <p:spPr bwMode="auto">
          <a:xfrm>
            <a:off x="2592388" y="3859213"/>
            <a:ext cx="6372225" cy="2665412"/>
          </a:xfrm>
          <a:prstGeom prst="rect">
            <a:avLst/>
          </a:prstGeom>
          <a:solidFill>
            <a:srgbClr val="FF3300">
              <a:alpha val="3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443" name="Text Box 395"/>
          <p:cNvSpPr txBox="1">
            <a:spLocks noChangeArrowheads="1"/>
          </p:cNvSpPr>
          <p:nvPr/>
        </p:nvSpPr>
        <p:spPr bwMode="auto">
          <a:xfrm>
            <a:off x="3600450" y="4075113"/>
            <a:ext cx="536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JO" sz="2000" b="1"/>
              <a:t>المساحة الجانبية لسطح </a:t>
            </a:r>
            <a:r>
              <a:rPr lang="ar-SA" sz="2000" b="1"/>
              <a:t>الأسطوانة</a:t>
            </a:r>
            <a:r>
              <a:rPr lang="ar-JO" sz="2000" b="1"/>
              <a:t> =  محيط القاعدة × الارتفاع </a:t>
            </a:r>
            <a:endParaRPr lang="en-US" sz="2000" b="1"/>
          </a:p>
        </p:txBody>
      </p:sp>
      <p:sp>
        <p:nvSpPr>
          <p:cNvPr id="2444" name="Text Box 396"/>
          <p:cNvSpPr txBox="1">
            <a:spLocks noChangeArrowheads="1"/>
          </p:cNvSpPr>
          <p:nvPr/>
        </p:nvSpPr>
        <p:spPr bwMode="auto">
          <a:xfrm>
            <a:off x="3959225" y="4508500"/>
            <a:ext cx="201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جـ = 2 ط نـق ع</a:t>
            </a:r>
            <a:endParaRPr lang="en-US" sz="2400" b="1"/>
          </a:p>
        </p:txBody>
      </p:sp>
      <p:sp>
        <p:nvSpPr>
          <p:cNvPr id="2445" name="Text Box 397"/>
          <p:cNvSpPr txBox="1">
            <a:spLocks noChangeArrowheads="1"/>
          </p:cNvSpPr>
          <p:nvPr/>
        </p:nvSpPr>
        <p:spPr bwMode="auto">
          <a:xfrm>
            <a:off x="2627313" y="5418138"/>
            <a:ext cx="6338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JO" sz="2000" b="1"/>
              <a:t>المساحة </a:t>
            </a:r>
            <a:r>
              <a:rPr lang="ar-SA" sz="2000" b="1"/>
              <a:t>الكلية</a:t>
            </a:r>
            <a:r>
              <a:rPr lang="ar-JO" sz="2000" b="1"/>
              <a:t> لسطح </a:t>
            </a:r>
            <a:r>
              <a:rPr lang="ar-SA" sz="2000" b="1"/>
              <a:t>الأسطوانة</a:t>
            </a:r>
            <a:r>
              <a:rPr lang="ar-JO" sz="2000" b="1"/>
              <a:t> =  </a:t>
            </a:r>
            <a:r>
              <a:rPr lang="ar-SA" sz="2000" b="1"/>
              <a:t>المساحة الجانبية + مساحة القاعدتين</a:t>
            </a:r>
            <a:r>
              <a:rPr lang="ar-JO" sz="2400" b="1"/>
              <a:t> </a:t>
            </a:r>
            <a:endParaRPr lang="en-US" sz="2400" b="1"/>
          </a:p>
        </p:txBody>
      </p:sp>
      <p:sp>
        <p:nvSpPr>
          <p:cNvPr id="2446" name="Text Box 398"/>
          <p:cNvSpPr txBox="1">
            <a:spLocks noChangeArrowheads="1"/>
          </p:cNvSpPr>
          <p:nvPr/>
        </p:nvSpPr>
        <p:spPr bwMode="auto">
          <a:xfrm>
            <a:off x="2879725" y="5851525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ك = 2 ط نـق ع = 2 ط نـق2</a:t>
            </a:r>
            <a:endParaRPr lang="en-US" sz="2400" b="1"/>
          </a:p>
        </p:txBody>
      </p:sp>
      <p:pic>
        <p:nvPicPr>
          <p:cNvPr id="2448" name="Picture 4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EE"/>
              </a:clrFrom>
              <a:clrTo>
                <a:srgbClr val="FFFD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16000"/>
            <a:ext cx="222567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9" name="Group 401"/>
          <p:cNvGrpSpPr>
            <a:grpSpLocks noChangeAspect="1"/>
          </p:cNvGrpSpPr>
          <p:nvPr/>
        </p:nvGrpSpPr>
        <p:grpSpPr bwMode="auto">
          <a:xfrm>
            <a:off x="215900" y="3968750"/>
            <a:ext cx="2089150" cy="2376488"/>
            <a:chOff x="1145" y="3884"/>
            <a:chExt cx="1839" cy="1968"/>
          </a:xfrm>
        </p:grpSpPr>
        <p:sp>
          <p:nvSpPr>
            <p:cNvPr id="2450" name="AutoShape 402"/>
            <p:cNvSpPr>
              <a:spLocks noChangeAspect="1" noChangeArrowheads="1"/>
            </p:cNvSpPr>
            <p:nvPr/>
          </p:nvSpPr>
          <p:spPr bwMode="auto">
            <a:xfrm>
              <a:off x="1145" y="3884"/>
              <a:ext cx="1839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2451" name="Picture 40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DEE"/>
                </a:clrFrom>
                <a:clrTo>
                  <a:srgbClr val="FFFD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3884"/>
              <a:ext cx="1854" cy="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452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8" grpId="0" animBg="1"/>
      <p:bldP spid="2418" grpId="0"/>
      <p:bldP spid="2439" grpId="0"/>
      <p:bldP spid="2440" grpId="0"/>
      <p:bldP spid="2441" grpId="0"/>
      <p:bldP spid="2442" grpId="0" animBg="1"/>
      <p:bldP spid="2443" grpId="0"/>
      <p:bldP spid="2444" grpId="0"/>
      <p:bldP spid="2445" grpId="0"/>
      <p:bldP spid="24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80963"/>
            <a:ext cx="3006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5472113" y="873125"/>
            <a:ext cx="334803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400" b="1"/>
              <a:t>أوجد مساحة الشكل التالي :</a:t>
            </a:r>
            <a:endParaRPr lang="en-US" sz="2400" b="1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364163" y="1917700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الشكل مقسم إلى مثلث ومستطيل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7667625" y="3608388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م </a:t>
            </a:r>
            <a:r>
              <a:rPr lang="ar-SA" sz="2000" b="1"/>
              <a:t>=</a:t>
            </a:r>
            <a:endParaRPr lang="en-US" sz="2000" b="1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976938" y="4652963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ar-SA" sz="2000" b="1"/>
              <a:t> </a:t>
            </a:r>
            <a:r>
              <a:rPr lang="ar-SA" sz="2000" b="1">
                <a:solidFill>
                  <a:srgbClr val="006600"/>
                </a:solidFill>
              </a:rPr>
              <a:t>12 سم2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887788" y="3608388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م </a:t>
            </a:r>
            <a:r>
              <a:rPr lang="ar-SA" sz="2000" b="1"/>
              <a:t>=</a:t>
            </a:r>
            <a:endParaRPr lang="en-US" sz="2000" b="1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2376488" y="364490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الطول × العرض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2590800" y="4148138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FF0000"/>
                </a:solidFill>
              </a:rPr>
              <a:t>17 ×</a:t>
            </a:r>
            <a:r>
              <a:rPr lang="ar-SA" sz="2000" b="1"/>
              <a:t> </a:t>
            </a:r>
            <a:r>
              <a:rPr lang="ar-SA" sz="2000" b="1">
                <a:solidFill>
                  <a:srgbClr val="FF0000"/>
                </a:solidFill>
              </a:rPr>
              <a:t>12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2590800" y="4652963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</a:t>
            </a:r>
            <a:r>
              <a:rPr lang="ar-SA" sz="2000" b="1">
                <a:solidFill>
                  <a:srgbClr val="FF0000"/>
                </a:solidFill>
              </a:rPr>
              <a:t>204 سم2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264275" y="2925763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مساحة المثلث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2700338" y="2997200"/>
            <a:ext cx="1801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مساحة المستطيل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7127875" y="5445125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الشكل =</a:t>
            </a:r>
            <a:endParaRPr lang="en-US" sz="2000" b="1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364163" y="5480050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12</a:t>
            </a:r>
            <a:r>
              <a:rPr lang="ar-SA" sz="2000" b="1"/>
              <a:t> + </a:t>
            </a:r>
            <a:r>
              <a:rPr lang="ar-SA" sz="2000" b="1">
                <a:solidFill>
                  <a:srgbClr val="FF0000"/>
                </a:solidFill>
              </a:rPr>
              <a:t>204</a:t>
            </a:r>
            <a:r>
              <a:rPr lang="ar-SA" sz="2000" b="1"/>
              <a:t> =</a:t>
            </a:r>
            <a:endParaRPr lang="en-US" sz="2000" b="1"/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537075" y="5487988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216 سم2</a:t>
            </a:r>
            <a:endParaRPr lang="en-US" sz="2000" b="1"/>
          </a:p>
        </p:txBody>
      </p:sp>
      <p:grpSp>
        <p:nvGrpSpPr>
          <p:cNvPr id="31764" name="Group 20"/>
          <p:cNvGrpSpPr>
            <a:grpSpLocks/>
          </p:cNvGrpSpPr>
          <p:nvPr/>
        </p:nvGrpSpPr>
        <p:grpSpPr bwMode="auto">
          <a:xfrm>
            <a:off x="5543550" y="3487738"/>
            <a:ext cx="2197100" cy="700087"/>
            <a:chOff x="3492" y="1947"/>
            <a:chExt cx="1384" cy="441"/>
          </a:xfrm>
        </p:grpSpPr>
        <p:grpSp>
          <p:nvGrpSpPr>
            <p:cNvPr id="31765" name="Group 21"/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31766" name="Text Box 22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31767" name="Line 23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68" name="Text Box 24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  <p:sp>
          <p:nvSpPr>
            <p:cNvPr id="31769" name="Text Box 25"/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rgbClr val="006600"/>
                  </a:solidFill>
                </a:rPr>
                <a:t>ق ع</a:t>
              </a:r>
              <a:endParaRPr lang="en-US" sz="20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31770" name="Group 26"/>
          <p:cNvGrpSpPr>
            <a:grpSpLocks/>
          </p:cNvGrpSpPr>
          <p:nvPr/>
        </p:nvGrpSpPr>
        <p:grpSpPr bwMode="auto">
          <a:xfrm>
            <a:off x="5402263" y="4027488"/>
            <a:ext cx="2590800" cy="700087"/>
            <a:chOff x="3403" y="2287"/>
            <a:chExt cx="1632" cy="441"/>
          </a:xfrm>
        </p:grpSpPr>
        <p:sp>
          <p:nvSpPr>
            <p:cNvPr id="31771" name="Text Box 27"/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=      </a:t>
              </a:r>
              <a:r>
                <a:rPr lang="ar-SA" sz="2000" b="1">
                  <a:solidFill>
                    <a:srgbClr val="006600"/>
                  </a:solidFill>
                </a:rPr>
                <a:t>×</a:t>
              </a:r>
              <a:r>
                <a:rPr lang="ar-SA" sz="2000" b="1"/>
                <a:t> </a:t>
              </a:r>
              <a:r>
                <a:rPr lang="ar-SA" sz="2000" b="1">
                  <a:solidFill>
                    <a:srgbClr val="006600"/>
                  </a:solidFill>
                </a:rPr>
                <a:t>4 × 6</a:t>
              </a:r>
              <a:endParaRPr lang="en-US" sz="28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31772" name="Group 28"/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31773" name="Text Box 29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775" name="Text Box 31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pic>
        <p:nvPicPr>
          <p:cNvPr id="31781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549275"/>
            <a:ext cx="24479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1368425" y="1989138"/>
            <a:ext cx="574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900" b="1"/>
              <a:t>6سم</a:t>
            </a:r>
            <a:endParaRPr lang="en-US" sz="1900" b="1"/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935038" y="2363788"/>
            <a:ext cx="574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900" b="1"/>
              <a:t>4سم</a:t>
            </a:r>
            <a:endParaRPr lang="en-US" sz="1900" b="1"/>
          </a:p>
        </p:txBody>
      </p:sp>
      <p:pic>
        <p:nvPicPr>
          <p:cNvPr id="31784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78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40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52" grpId="0"/>
      <p:bldP spid="31753" grpId="0"/>
      <p:bldP spid="31754" grpId="0"/>
      <p:bldP spid="31755" grpId="0"/>
      <p:bldP spid="31756" grpId="0"/>
      <p:bldP spid="31757" grpId="0"/>
      <p:bldP spid="31758" grpId="0"/>
      <p:bldP spid="31760" grpId="0"/>
      <p:bldP spid="31761" grpId="0"/>
      <p:bldP spid="31762" grpId="0"/>
      <p:bldP spid="31763" grpId="0"/>
      <p:bldP spid="31782" grpId="0"/>
      <p:bldP spid="3178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05" name="Picture 1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80963"/>
            <a:ext cx="396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706" name="AutoShape 146"/>
          <p:cNvSpPr>
            <a:spLocks noChangeArrowheads="1"/>
          </p:cNvSpPr>
          <p:nvPr/>
        </p:nvSpPr>
        <p:spPr bwMode="auto">
          <a:xfrm>
            <a:off x="3924300" y="873125"/>
            <a:ext cx="489585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أوجد المساحة الجانبية والكلية لسطح المنشور المجاور .</a:t>
            </a:r>
            <a:endParaRPr lang="en-US" sz="2000" b="1"/>
          </a:p>
        </p:txBody>
      </p:sp>
      <p:sp>
        <p:nvSpPr>
          <p:cNvPr id="66707" name="Rectangle 147"/>
          <p:cNvSpPr>
            <a:spLocks noChangeArrowheads="1"/>
          </p:cNvSpPr>
          <p:nvPr/>
        </p:nvSpPr>
        <p:spPr bwMode="auto">
          <a:xfrm>
            <a:off x="5040313" y="1987550"/>
            <a:ext cx="3995737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6708" name="Text Box 148"/>
          <p:cNvSpPr txBox="1">
            <a:spLocks noChangeArrowheads="1"/>
          </p:cNvSpPr>
          <p:nvPr/>
        </p:nvSpPr>
        <p:spPr bwMode="auto">
          <a:xfrm>
            <a:off x="7415213" y="27797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محيط القاعدة =</a:t>
            </a:r>
            <a:endParaRPr lang="en-US" sz="2000" b="1"/>
          </a:p>
        </p:txBody>
      </p:sp>
      <p:sp>
        <p:nvSpPr>
          <p:cNvPr id="66709" name="Text Box 149"/>
          <p:cNvSpPr txBox="1">
            <a:spLocks noChangeArrowheads="1"/>
          </p:cNvSpPr>
          <p:nvPr/>
        </p:nvSpPr>
        <p:spPr bwMode="auto">
          <a:xfrm>
            <a:off x="5651500" y="2794000"/>
            <a:ext cx="1763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× ( 7 + 3 ) =</a:t>
            </a:r>
            <a:endParaRPr lang="en-US" sz="2000" b="1"/>
          </a:p>
        </p:txBody>
      </p:sp>
      <p:sp>
        <p:nvSpPr>
          <p:cNvPr id="66710" name="Text Box 150"/>
          <p:cNvSpPr txBox="1">
            <a:spLocks noChangeArrowheads="1"/>
          </p:cNvSpPr>
          <p:nvPr/>
        </p:nvSpPr>
        <p:spPr bwMode="auto">
          <a:xfrm>
            <a:off x="7918450" y="3441700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66711" name="Text Box 151"/>
          <p:cNvSpPr txBox="1">
            <a:spLocks noChangeArrowheads="1"/>
          </p:cNvSpPr>
          <p:nvPr/>
        </p:nvSpPr>
        <p:spPr bwMode="auto">
          <a:xfrm>
            <a:off x="6945313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12 م</a:t>
            </a:r>
            <a:endParaRPr lang="en-US" sz="2000" b="1"/>
          </a:p>
        </p:txBody>
      </p:sp>
      <p:sp>
        <p:nvSpPr>
          <p:cNvPr id="66712" name="Rectangle 152"/>
          <p:cNvSpPr>
            <a:spLocks noChangeArrowheads="1"/>
          </p:cNvSpPr>
          <p:nvPr/>
        </p:nvSpPr>
        <p:spPr bwMode="auto">
          <a:xfrm>
            <a:off x="5040313" y="4437063"/>
            <a:ext cx="3995737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6713" name="Text Box 153"/>
          <p:cNvSpPr txBox="1">
            <a:spLocks noChangeArrowheads="1"/>
          </p:cNvSpPr>
          <p:nvPr/>
        </p:nvSpPr>
        <p:spPr bwMode="auto">
          <a:xfrm>
            <a:off x="7307263" y="472281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=</a:t>
            </a:r>
            <a:endParaRPr lang="en-US" sz="2000" b="1"/>
          </a:p>
        </p:txBody>
      </p:sp>
      <p:sp>
        <p:nvSpPr>
          <p:cNvPr id="66714" name="Text Box 154"/>
          <p:cNvSpPr txBox="1">
            <a:spLocks noChangeArrowheads="1"/>
          </p:cNvSpPr>
          <p:nvPr/>
        </p:nvSpPr>
        <p:spPr bwMode="auto">
          <a:xfrm>
            <a:off x="6119813" y="5529263"/>
            <a:ext cx="1547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20 × 12 =</a:t>
            </a:r>
            <a:endParaRPr lang="en-US" sz="2000" b="1"/>
          </a:p>
        </p:txBody>
      </p:sp>
      <p:sp>
        <p:nvSpPr>
          <p:cNvPr id="66715" name="Text Box 155"/>
          <p:cNvSpPr txBox="1">
            <a:spLocks noChangeArrowheads="1"/>
          </p:cNvSpPr>
          <p:nvPr/>
        </p:nvSpPr>
        <p:spPr bwMode="auto">
          <a:xfrm>
            <a:off x="6478588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مستطيل</a:t>
            </a:r>
            <a:endParaRPr lang="en-US" sz="2000" b="1">
              <a:solidFill>
                <a:srgbClr val="FF0000"/>
              </a:solidFill>
            </a:endParaRPr>
          </a:p>
        </p:txBody>
      </p:sp>
      <p:pic>
        <p:nvPicPr>
          <p:cNvPr id="66734" name="Picture 1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6863"/>
            <a:ext cx="1871662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735" name="Text Box 175"/>
          <p:cNvSpPr txBox="1">
            <a:spLocks noChangeArrowheads="1"/>
          </p:cNvSpPr>
          <p:nvPr/>
        </p:nvSpPr>
        <p:spPr bwMode="auto">
          <a:xfrm>
            <a:off x="4679950" y="2795588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20 م</a:t>
            </a:r>
            <a:endParaRPr lang="en-US" sz="2000" b="1"/>
          </a:p>
        </p:txBody>
      </p:sp>
      <p:sp>
        <p:nvSpPr>
          <p:cNvPr id="66738" name="Text Box 178"/>
          <p:cNvSpPr txBox="1">
            <a:spLocks noChangeArrowheads="1"/>
          </p:cNvSpPr>
          <p:nvPr/>
        </p:nvSpPr>
        <p:spPr bwMode="auto">
          <a:xfrm>
            <a:off x="5146675" y="4738688"/>
            <a:ext cx="2268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محيط القاعدة × الارتفاع</a:t>
            </a:r>
            <a:endParaRPr lang="en-US" sz="2000" b="1"/>
          </a:p>
        </p:txBody>
      </p:sp>
      <p:sp>
        <p:nvSpPr>
          <p:cNvPr id="66739" name="Text Box 179"/>
          <p:cNvSpPr txBox="1">
            <a:spLocks noChangeArrowheads="1"/>
          </p:cNvSpPr>
          <p:nvPr/>
        </p:nvSpPr>
        <p:spPr bwMode="auto">
          <a:xfrm>
            <a:off x="5327650" y="5530850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240 م2</a:t>
            </a:r>
            <a:endParaRPr lang="en-US" sz="2000" b="1"/>
          </a:p>
        </p:txBody>
      </p:sp>
      <p:sp>
        <p:nvSpPr>
          <p:cNvPr id="66740" name="Rectangle 180"/>
          <p:cNvSpPr>
            <a:spLocks noChangeArrowheads="1"/>
          </p:cNvSpPr>
          <p:nvPr/>
        </p:nvSpPr>
        <p:spPr bwMode="auto">
          <a:xfrm>
            <a:off x="792163" y="1989138"/>
            <a:ext cx="4067175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6741" name="Text Box 181"/>
          <p:cNvSpPr txBox="1">
            <a:spLocks noChangeArrowheads="1"/>
          </p:cNvSpPr>
          <p:nvPr/>
        </p:nvSpPr>
        <p:spPr bwMode="auto">
          <a:xfrm>
            <a:off x="3132138" y="278130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66742" name="Text Box 182"/>
          <p:cNvSpPr txBox="1">
            <a:spLocks noChangeArrowheads="1"/>
          </p:cNvSpPr>
          <p:nvPr/>
        </p:nvSpPr>
        <p:spPr bwMode="auto">
          <a:xfrm>
            <a:off x="2122488" y="279558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7 × 3 =</a:t>
            </a:r>
            <a:endParaRPr lang="en-US" sz="2000" b="1"/>
          </a:p>
        </p:txBody>
      </p:sp>
      <p:sp>
        <p:nvSpPr>
          <p:cNvPr id="66743" name="Text Box 183"/>
          <p:cNvSpPr txBox="1">
            <a:spLocks noChangeArrowheads="1"/>
          </p:cNvSpPr>
          <p:nvPr/>
        </p:nvSpPr>
        <p:spPr bwMode="auto">
          <a:xfrm>
            <a:off x="2843213" y="3443288"/>
            <a:ext cx="1909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القاعدتين  =</a:t>
            </a:r>
            <a:endParaRPr lang="en-US" sz="2000" b="1"/>
          </a:p>
        </p:txBody>
      </p:sp>
      <p:sp>
        <p:nvSpPr>
          <p:cNvPr id="66744" name="Text Box 184"/>
          <p:cNvSpPr txBox="1">
            <a:spLocks noChangeArrowheads="1"/>
          </p:cNvSpPr>
          <p:nvPr/>
        </p:nvSpPr>
        <p:spPr bwMode="auto">
          <a:xfrm>
            <a:off x="1870075" y="3463925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× 21 =</a:t>
            </a:r>
            <a:endParaRPr lang="en-US" sz="2000" b="1"/>
          </a:p>
        </p:txBody>
      </p:sp>
      <p:sp>
        <p:nvSpPr>
          <p:cNvPr id="66745" name="Rectangle 185"/>
          <p:cNvSpPr>
            <a:spLocks noChangeArrowheads="1"/>
          </p:cNvSpPr>
          <p:nvPr/>
        </p:nvSpPr>
        <p:spPr bwMode="auto">
          <a:xfrm>
            <a:off x="179388" y="4438650"/>
            <a:ext cx="4679950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6746" name="Text Box 186"/>
          <p:cNvSpPr txBox="1">
            <a:spLocks noChangeArrowheads="1"/>
          </p:cNvSpPr>
          <p:nvPr/>
        </p:nvSpPr>
        <p:spPr bwMode="auto">
          <a:xfrm>
            <a:off x="3130550" y="4724400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الكلية =</a:t>
            </a:r>
            <a:endParaRPr lang="en-US" sz="2000" b="1"/>
          </a:p>
        </p:txBody>
      </p:sp>
      <p:sp>
        <p:nvSpPr>
          <p:cNvPr id="66747" name="Text Box 187"/>
          <p:cNvSpPr txBox="1">
            <a:spLocks noChangeArrowheads="1"/>
          </p:cNvSpPr>
          <p:nvPr/>
        </p:nvSpPr>
        <p:spPr bwMode="auto">
          <a:xfrm>
            <a:off x="1979613" y="5530850"/>
            <a:ext cx="169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240 + 42 =</a:t>
            </a:r>
            <a:endParaRPr lang="en-US" sz="2000" b="1"/>
          </a:p>
        </p:txBody>
      </p:sp>
      <p:sp>
        <p:nvSpPr>
          <p:cNvPr id="66748" name="Text Box 188"/>
          <p:cNvSpPr txBox="1">
            <a:spLocks noChangeArrowheads="1"/>
          </p:cNvSpPr>
          <p:nvPr/>
        </p:nvSpPr>
        <p:spPr bwMode="auto">
          <a:xfrm>
            <a:off x="2195513" y="2097088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مستطيل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66749" name="Text Box 189"/>
          <p:cNvSpPr txBox="1">
            <a:spLocks noChangeArrowheads="1"/>
          </p:cNvSpPr>
          <p:nvPr/>
        </p:nvSpPr>
        <p:spPr bwMode="auto">
          <a:xfrm>
            <a:off x="1258888" y="2797175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21 م2</a:t>
            </a:r>
            <a:endParaRPr lang="en-US" sz="2000" b="1"/>
          </a:p>
        </p:txBody>
      </p:sp>
      <p:sp>
        <p:nvSpPr>
          <p:cNvPr id="66750" name="Text Box 190"/>
          <p:cNvSpPr txBox="1">
            <a:spLocks noChangeArrowheads="1"/>
          </p:cNvSpPr>
          <p:nvPr/>
        </p:nvSpPr>
        <p:spPr bwMode="auto">
          <a:xfrm>
            <a:off x="179388" y="4760913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+ مساحة القاعدتين</a:t>
            </a:r>
            <a:endParaRPr lang="en-US" sz="2000" b="1"/>
          </a:p>
        </p:txBody>
      </p:sp>
      <p:sp>
        <p:nvSpPr>
          <p:cNvPr id="66751" name="Text Box 191"/>
          <p:cNvSpPr txBox="1">
            <a:spLocks noChangeArrowheads="1"/>
          </p:cNvSpPr>
          <p:nvPr/>
        </p:nvSpPr>
        <p:spPr bwMode="auto">
          <a:xfrm>
            <a:off x="1152525" y="5532438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282 م2</a:t>
            </a:r>
            <a:endParaRPr lang="en-US" sz="2000" b="1"/>
          </a:p>
        </p:txBody>
      </p:sp>
      <p:sp>
        <p:nvSpPr>
          <p:cNvPr id="66752" name="Text Box 192"/>
          <p:cNvSpPr txBox="1">
            <a:spLocks noChangeArrowheads="1"/>
          </p:cNvSpPr>
          <p:nvPr/>
        </p:nvSpPr>
        <p:spPr bwMode="auto">
          <a:xfrm>
            <a:off x="792163" y="3465513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42 م2</a:t>
            </a:r>
            <a:endParaRPr lang="en-US" sz="2000" b="1"/>
          </a:p>
        </p:txBody>
      </p:sp>
      <p:pic>
        <p:nvPicPr>
          <p:cNvPr id="66753" name="Picture 1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15888"/>
            <a:ext cx="140335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14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6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6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6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6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6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66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6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6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6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6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6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6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6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6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6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6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6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6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6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6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6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6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6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6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6" dur="1000"/>
                                        <p:tgtEl>
                                          <p:spTgt spid="6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6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6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6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6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6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06" grpId="0" animBg="1"/>
      <p:bldP spid="66707" grpId="0" animBg="1"/>
      <p:bldP spid="66708" grpId="0"/>
      <p:bldP spid="66709" grpId="0"/>
      <p:bldP spid="66710" grpId="0"/>
      <p:bldP spid="66711" grpId="0"/>
      <p:bldP spid="66712" grpId="0" animBg="1"/>
      <p:bldP spid="66713" grpId="0"/>
      <p:bldP spid="66714" grpId="0"/>
      <p:bldP spid="66715" grpId="0"/>
      <p:bldP spid="66735" grpId="0"/>
      <p:bldP spid="66738" grpId="0"/>
      <p:bldP spid="66739" grpId="0"/>
      <p:bldP spid="66740" grpId="0" animBg="1"/>
      <p:bldP spid="66741" grpId="0"/>
      <p:bldP spid="66742" grpId="0"/>
      <p:bldP spid="66743" grpId="0"/>
      <p:bldP spid="66744" grpId="0"/>
      <p:bldP spid="66745" grpId="0" animBg="1"/>
      <p:bldP spid="66746" grpId="0"/>
      <p:bldP spid="66747" grpId="0"/>
      <p:bldP spid="66748" grpId="0"/>
      <p:bldP spid="66749" grpId="0"/>
      <p:bldP spid="66750" grpId="0"/>
      <p:bldP spid="66751" grpId="0"/>
      <p:bldP spid="6675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80963"/>
            <a:ext cx="396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3924300" y="873125"/>
            <a:ext cx="489585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أوجد المساحة الجانبية والكلية لسطح المنشور المجاور .</a:t>
            </a:r>
            <a:endParaRPr lang="en-US" sz="2000" b="1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040313" y="1987550"/>
            <a:ext cx="3995737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7415213" y="27797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محيط القاعدة =</a:t>
            </a:r>
            <a:endParaRPr lang="en-US" sz="2000" b="1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5795963" y="2794000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6.8 + 1.8 + 7 =</a:t>
            </a:r>
            <a:endParaRPr lang="en-US" sz="2000" b="1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7918450" y="3441700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6945313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4.8 م</a:t>
            </a:r>
            <a:endParaRPr lang="en-US" sz="2000" b="1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5040313" y="4437063"/>
            <a:ext cx="3995737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7307263" y="472281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=</a:t>
            </a:r>
            <a:endParaRPr lang="en-US" sz="2000" b="1"/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6119813" y="5529263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15.6 × 4.8 =</a:t>
            </a:r>
            <a:endParaRPr lang="en-US" sz="2000" b="1"/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6478588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مثلث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4932363" y="2795588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15.6 م</a:t>
            </a:r>
            <a:endParaRPr lang="en-US" sz="2000" b="1"/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5146675" y="4738688"/>
            <a:ext cx="2268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محيط القاعدة × الارتفاع</a:t>
            </a:r>
            <a:endParaRPr lang="en-US" sz="2000" b="1"/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5076825" y="5559425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74.88 م2</a:t>
            </a:r>
            <a:endParaRPr lang="en-US" sz="2000" b="1"/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215900" y="1989138"/>
            <a:ext cx="4643438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3132138" y="278130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2843213" y="3443288"/>
            <a:ext cx="1909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القاعدتين  =</a:t>
            </a:r>
            <a:endParaRPr lang="en-US" sz="2000" b="1"/>
          </a:p>
        </p:txBody>
      </p:sp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1619250" y="346392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× 6.12 =</a:t>
            </a:r>
            <a:endParaRPr lang="en-US" sz="2000" b="1"/>
          </a:p>
        </p:txBody>
      </p:sp>
      <p:sp>
        <p:nvSpPr>
          <p:cNvPr id="83990" name="Rectangle 22"/>
          <p:cNvSpPr>
            <a:spLocks noChangeArrowheads="1"/>
          </p:cNvSpPr>
          <p:nvPr/>
        </p:nvSpPr>
        <p:spPr bwMode="auto">
          <a:xfrm>
            <a:off x="179388" y="4438650"/>
            <a:ext cx="4679950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3991" name="Text Box 23"/>
          <p:cNvSpPr txBox="1">
            <a:spLocks noChangeArrowheads="1"/>
          </p:cNvSpPr>
          <p:nvPr/>
        </p:nvSpPr>
        <p:spPr bwMode="auto">
          <a:xfrm>
            <a:off x="3130550" y="4724400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الكلية =</a:t>
            </a:r>
            <a:endParaRPr lang="en-US" sz="2000" b="1"/>
          </a:p>
        </p:txBody>
      </p:sp>
      <p:sp>
        <p:nvSpPr>
          <p:cNvPr id="83992" name="Text Box 24"/>
          <p:cNvSpPr txBox="1">
            <a:spLocks noChangeArrowheads="1"/>
          </p:cNvSpPr>
          <p:nvPr/>
        </p:nvSpPr>
        <p:spPr bwMode="auto">
          <a:xfrm>
            <a:off x="1439863" y="5530850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74.88 + 12.24 =</a:t>
            </a:r>
            <a:endParaRPr lang="en-US" sz="2000" b="1"/>
          </a:p>
        </p:txBody>
      </p:sp>
      <p:sp>
        <p:nvSpPr>
          <p:cNvPr id="83993" name="Text Box 25"/>
          <p:cNvSpPr txBox="1">
            <a:spLocks noChangeArrowheads="1"/>
          </p:cNvSpPr>
          <p:nvPr/>
        </p:nvSpPr>
        <p:spPr bwMode="auto">
          <a:xfrm>
            <a:off x="2195513" y="2097088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مثلث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83995" name="Text Box 27"/>
          <p:cNvSpPr txBox="1">
            <a:spLocks noChangeArrowheads="1"/>
          </p:cNvSpPr>
          <p:nvPr/>
        </p:nvSpPr>
        <p:spPr bwMode="auto">
          <a:xfrm>
            <a:off x="179388" y="4760913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+ مساحة القاعدتين</a:t>
            </a:r>
            <a:endParaRPr lang="en-US" sz="2000" b="1"/>
          </a:p>
        </p:txBody>
      </p:sp>
      <p:sp>
        <p:nvSpPr>
          <p:cNvPr id="83996" name="Text Box 28"/>
          <p:cNvSpPr txBox="1">
            <a:spLocks noChangeArrowheads="1"/>
          </p:cNvSpPr>
          <p:nvPr/>
        </p:nvSpPr>
        <p:spPr bwMode="auto">
          <a:xfrm>
            <a:off x="323850" y="5532438"/>
            <a:ext cx="122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87.12 م2</a:t>
            </a:r>
            <a:endParaRPr lang="en-US" sz="2000" b="1"/>
          </a:p>
        </p:txBody>
      </p:sp>
      <p:sp>
        <p:nvSpPr>
          <p:cNvPr id="83997" name="Text Box 29"/>
          <p:cNvSpPr txBox="1">
            <a:spLocks noChangeArrowheads="1"/>
          </p:cNvSpPr>
          <p:nvPr/>
        </p:nvSpPr>
        <p:spPr bwMode="auto">
          <a:xfrm>
            <a:off x="503238" y="3465513"/>
            <a:ext cx="1190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12.24 م2</a:t>
            </a:r>
            <a:endParaRPr lang="en-US" sz="2000" b="1"/>
          </a:p>
        </p:txBody>
      </p:sp>
      <p:pic>
        <p:nvPicPr>
          <p:cNvPr id="8399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15888"/>
            <a:ext cx="140335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99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8300"/>
            <a:ext cx="2160587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4000" name="Group 32"/>
          <p:cNvGrpSpPr>
            <a:grpSpLocks/>
          </p:cNvGrpSpPr>
          <p:nvPr/>
        </p:nvGrpSpPr>
        <p:grpSpPr bwMode="auto">
          <a:xfrm>
            <a:off x="1150938" y="2652713"/>
            <a:ext cx="2017712" cy="719137"/>
            <a:chOff x="3152" y="1671"/>
            <a:chExt cx="1271" cy="453"/>
          </a:xfrm>
        </p:grpSpPr>
        <p:sp>
          <p:nvSpPr>
            <p:cNvPr id="84001" name="Text Box 33"/>
            <p:cNvSpPr txBox="1">
              <a:spLocks noChangeArrowheads="1"/>
            </p:cNvSpPr>
            <p:nvPr/>
          </p:nvSpPr>
          <p:spPr bwMode="auto">
            <a:xfrm>
              <a:off x="3152" y="1751"/>
              <a:ext cx="12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× 1.8 × 6.8 </a:t>
              </a:r>
              <a:r>
                <a:rPr lang="ar-SA" sz="2000" b="1">
                  <a:ea typeface="Arial Unicode MS" pitchFamily="34" charset="-128"/>
                  <a:cs typeface="Arial Unicode MS" pitchFamily="34" charset="-128"/>
                </a:rPr>
                <a:t>=</a:t>
              </a:r>
            </a:p>
          </p:txBody>
        </p:sp>
        <p:grpSp>
          <p:nvGrpSpPr>
            <p:cNvPr id="84002" name="Group 34"/>
            <p:cNvGrpSpPr>
              <a:grpSpLocks/>
            </p:cNvGrpSpPr>
            <p:nvPr/>
          </p:nvGrpSpPr>
          <p:grpSpPr bwMode="auto">
            <a:xfrm>
              <a:off x="4209" y="1671"/>
              <a:ext cx="182" cy="453"/>
              <a:chOff x="975" y="3090"/>
              <a:chExt cx="182" cy="453"/>
            </a:xfrm>
          </p:grpSpPr>
          <p:sp>
            <p:nvSpPr>
              <p:cNvPr id="84003" name="Text Box 35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84004" name="Line 36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005" name="Text Box 37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84006" name="Text Box 38"/>
          <p:cNvSpPr txBox="1">
            <a:spLocks noChangeArrowheads="1"/>
          </p:cNvSpPr>
          <p:nvPr/>
        </p:nvSpPr>
        <p:spPr bwMode="auto">
          <a:xfrm>
            <a:off x="71438" y="2781300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6.12 م2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09525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83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3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3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3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3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4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4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8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8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8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3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3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8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3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3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  <p:bldP spid="83972" grpId="0" animBg="1"/>
      <p:bldP spid="83973" grpId="0"/>
      <p:bldP spid="83974" grpId="0"/>
      <p:bldP spid="83975" grpId="0"/>
      <p:bldP spid="83976" grpId="0"/>
      <p:bldP spid="83977" grpId="0" animBg="1"/>
      <p:bldP spid="83978" grpId="0"/>
      <p:bldP spid="83979" grpId="0"/>
      <p:bldP spid="83980" grpId="0"/>
      <p:bldP spid="83982" grpId="0"/>
      <p:bldP spid="83983" grpId="0"/>
      <p:bldP spid="83984" grpId="0"/>
      <p:bldP spid="83985" grpId="0" animBg="1"/>
      <p:bldP spid="83986" grpId="0"/>
      <p:bldP spid="83988" grpId="0"/>
      <p:bldP spid="83989" grpId="0"/>
      <p:bldP spid="83990" grpId="0" animBg="1"/>
      <p:bldP spid="83991" grpId="0"/>
      <p:bldP spid="83992" grpId="0"/>
      <p:bldP spid="83993" grpId="0"/>
      <p:bldP spid="83995" grpId="0"/>
      <p:bldP spid="83996" grpId="0"/>
      <p:bldP spid="83997" grpId="0"/>
      <p:bldP spid="8400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80963"/>
            <a:ext cx="396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AutoShape 3"/>
          <p:cNvSpPr>
            <a:spLocks noChangeArrowheads="1"/>
          </p:cNvSpPr>
          <p:nvPr/>
        </p:nvSpPr>
        <p:spPr bwMode="auto">
          <a:xfrm>
            <a:off x="3924300" y="873125"/>
            <a:ext cx="489585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أوجد المساحة الجانبية والكلية لسطح المنشور المجاور .</a:t>
            </a:r>
            <a:endParaRPr lang="en-US" sz="2000" b="1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5040313" y="1987550"/>
            <a:ext cx="3995737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7415213" y="27797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محيط القاعدة =</a:t>
            </a:r>
            <a:endParaRPr lang="en-US" sz="2000" b="1"/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5508625" y="2794000"/>
            <a:ext cx="190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× ( 21 + 6 ) =</a:t>
            </a:r>
            <a:endParaRPr lang="en-US" sz="2000" b="1"/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7918450" y="3441700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6945313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9 م</a:t>
            </a:r>
            <a:endParaRPr lang="en-US" sz="2000" b="1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5040313" y="4437063"/>
            <a:ext cx="3995737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7307263" y="472281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=</a:t>
            </a:r>
            <a:endParaRPr lang="en-US" sz="2000" b="1"/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6119813" y="5529263"/>
            <a:ext cx="1547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54 × 9 =</a:t>
            </a:r>
            <a:endParaRPr lang="en-US" sz="2000" b="1"/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6478588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مستطيل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4679950" y="2795588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54 م</a:t>
            </a:r>
            <a:endParaRPr lang="en-US" sz="2000" b="1"/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5146675" y="4738688"/>
            <a:ext cx="2268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محيط القاعدة × الارتفاع</a:t>
            </a:r>
            <a:endParaRPr lang="en-US" sz="2000" b="1"/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5364163" y="5530850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486 م2</a:t>
            </a:r>
            <a:endParaRPr lang="en-US" sz="2000" b="1"/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792163" y="1989138"/>
            <a:ext cx="4067175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3132138" y="278130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1979613" y="2795588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 × 21 =</a:t>
            </a:r>
            <a:endParaRPr lang="en-US" sz="2000" b="1"/>
          </a:p>
        </p:txBody>
      </p:sp>
      <p:sp>
        <p:nvSpPr>
          <p:cNvPr id="86036" name="Text Box 20"/>
          <p:cNvSpPr txBox="1">
            <a:spLocks noChangeArrowheads="1"/>
          </p:cNvSpPr>
          <p:nvPr/>
        </p:nvSpPr>
        <p:spPr bwMode="auto">
          <a:xfrm>
            <a:off x="2843213" y="3443288"/>
            <a:ext cx="1909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القاعدتين  =</a:t>
            </a:r>
            <a:endParaRPr lang="en-US" sz="2000" b="1"/>
          </a:p>
        </p:txBody>
      </p:sp>
      <p:sp>
        <p:nvSpPr>
          <p:cNvPr id="86037" name="Text Box 21"/>
          <p:cNvSpPr txBox="1">
            <a:spLocks noChangeArrowheads="1"/>
          </p:cNvSpPr>
          <p:nvPr/>
        </p:nvSpPr>
        <p:spPr bwMode="auto">
          <a:xfrm>
            <a:off x="1655763" y="3463925"/>
            <a:ext cx="1331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× 126 =</a:t>
            </a:r>
            <a:endParaRPr lang="en-US" sz="2000" b="1"/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179388" y="4438650"/>
            <a:ext cx="4679950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6039" name="Text Box 23"/>
          <p:cNvSpPr txBox="1">
            <a:spLocks noChangeArrowheads="1"/>
          </p:cNvSpPr>
          <p:nvPr/>
        </p:nvSpPr>
        <p:spPr bwMode="auto">
          <a:xfrm>
            <a:off x="3130550" y="4724400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الكلية =</a:t>
            </a:r>
            <a:endParaRPr lang="en-US" sz="2000" b="1"/>
          </a:p>
        </p:txBody>
      </p: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1871663" y="5530850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486 + 252 =</a:t>
            </a:r>
            <a:endParaRPr lang="en-US" sz="2000" b="1"/>
          </a:p>
        </p:txBody>
      </p:sp>
      <p:sp>
        <p:nvSpPr>
          <p:cNvPr id="86041" name="Text Box 25"/>
          <p:cNvSpPr txBox="1">
            <a:spLocks noChangeArrowheads="1"/>
          </p:cNvSpPr>
          <p:nvPr/>
        </p:nvSpPr>
        <p:spPr bwMode="auto">
          <a:xfrm>
            <a:off x="2195513" y="2097088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مستطيل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86042" name="Text Box 26"/>
          <p:cNvSpPr txBox="1">
            <a:spLocks noChangeArrowheads="1"/>
          </p:cNvSpPr>
          <p:nvPr/>
        </p:nvSpPr>
        <p:spPr bwMode="auto">
          <a:xfrm>
            <a:off x="1116013" y="2797175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126 م2</a:t>
            </a:r>
            <a:endParaRPr lang="en-US" sz="2000" b="1"/>
          </a:p>
        </p:txBody>
      </p:sp>
      <p:sp>
        <p:nvSpPr>
          <p:cNvPr id="86043" name="Text Box 27"/>
          <p:cNvSpPr txBox="1">
            <a:spLocks noChangeArrowheads="1"/>
          </p:cNvSpPr>
          <p:nvPr/>
        </p:nvSpPr>
        <p:spPr bwMode="auto">
          <a:xfrm>
            <a:off x="179388" y="4760913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+ مساحة القاعدتين</a:t>
            </a:r>
            <a:endParaRPr lang="en-US" sz="2000" b="1"/>
          </a:p>
        </p:txBody>
      </p:sp>
      <p:sp>
        <p:nvSpPr>
          <p:cNvPr id="86044" name="Text Box 28"/>
          <p:cNvSpPr txBox="1">
            <a:spLocks noChangeArrowheads="1"/>
          </p:cNvSpPr>
          <p:nvPr/>
        </p:nvSpPr>
        <p:spPr bwMode="auto">
          <a:xfrm>
            <a:off x="1008063" y="5532438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738 م2</a:t>
            </a:r>
            <a:endParaRPr lang="en-US" sz="2000" b="1"/>
          </a:p>
        </p:txBody>
      </p:sp>
      <p:sp>
        <p:nvSpPr>
          <p:cNvPr id="86045" name="Text Box 29"/>
          <p:cNvSpPr txBox="1">
            <a:spLocks noChangeArrowheads="1"/>
          </p:cNvSpPr>
          <p:nvPr/>
        </p:nvSpPr>
        <p:spPr bwMode="auto">
          <a:xfrm>
            <a:off x="684213" y="3465513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252 م2</a:t>
            </a:r>
            <a:endParaRPr lang="en-US" sz="2000" b="1"/>
          </a:p>
        </p:txBody>
      </p:sp>
      <p:pic>
        <p:nvPicPr>
          <p:cNvPr id="86047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48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8300"/>
            <a:ext cx="252095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60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86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86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6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6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8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8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8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6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6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nimBg="1"/>
      <p:bldP spid="86020" grpId="0" animBg="1"/>
      <p:bldP spid="86021" grpId="0"/>
      <p:bldP spid="86022" grpId="0"/>
      <p:bldP spid="86023" grpId="0"/>
      <p:bldP spid="86024" grpId="0"/>
      <p:bldP spid="86025" grpId="0" animBg="1"/>
      <p:bldP spid="86026" grpId="0"/>
      <p:bldP spid="86027" grpId="0"/>
      <p:bldP spid="86028" grpId="0"/>
      <p:bldP spid="86030" grpId="0"/>
      <p:bldP spid="86031" grpId="0"/>
      <p:bldP spid="86032" grpId="0"/>
      <p:bldP spid="86033" grpId="0" animBg="1"/>
      <p:bldP spid="86034" grpId="0"/>
      <p:bldP spid="86035" grpId="0"/>
      <p:bldP spid="86036" grpId="0"/>
      <p:bldP spid="86037" grpId="0"/>
      <p:bldP spid="86038" grpId="0" animBg="1"/>
      <p:bldP spid="86039" grpId="0"/>
      <p:bldP spid="86040" grpId="0"/>
      <p:bldP spid="86041" grpId="0"/>
      <p:bldP spid="86042" grpId="0"/>
      <p:bldP spid="86043" grpId="0"/>
      <p:bldP spid="86044" grpId="0"/>
      <p:bldP spid="8604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80963"/>
            <a:ext cx="396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3924300" y="873125"/>
            <a:ext cx="489585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أوجد المساحة الجانبية والكلية لسطح المنشور المجاور .</a:t>
            </a:r>
            <a:endParaRPr lang="en-US" sz="2000" b="1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040313" y="1987550"/>
            <a:ext cx="3995737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7415213" y="27797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محيط القاعدة =</a:t>
            </a:r>
            <a:endParaRPr lang="en-US" sz="2000" b="1"/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5795963" y="2794000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 + 3 + 5 =</a:t>
            </a:r>
            <a:endParaRPr lang="en-US" sz="2000" b="1"/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7918450" y="3441700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6945313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 سم</a:t>
            </a:r>
            <a:endParaRPr lang="en-US" sz="2000" b="1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5040313" y="4437063"/>
            <a:ext cx="3995737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7307263" y="472281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=</a:t>
            </a:r>
            <a:endParaRPr lang="en-US" sz="2000" b="1"/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6119813" y="5529263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12 × 6 =</a:t>
            </a:r>
            <a:endParaRPr lang="en-US" sz="2000" b="1"/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6478588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مثلث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5364163" y="2795588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12 سم</a:t>
            </a:r>
            <a:endParaRPr lang="en-US" sz="2000" b="1"/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5146675" y="4738688"/>
            <a:ext cx="2268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محيط القاعدة × الارتفاع</a:t>
            </a:r>
            <a:endParaRPr lang="en-US" sz="2000" b="1"/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5543550" y="5559425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72 سم2</a:t>
            </a:r>
            <a:endParaRPr lang="en-US" sz="2000" b="1"/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215900" y="1989138"/>
            <a:ext cx="4643438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3132138" y="278130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2843213" y="3443288"/>
            <a:ext cx="1909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القاعدتين  =</a:t>
            </a:r>
            <a:endParaRPr lang="en-US" sz="2000" b="1"/>
          </a:p>
        </p:txBody>
      </p:sp>
      <p:sp>
        <p:nvSpPr>
          <p:cNvPr id="85011" name="Text Box 19"/>
          <p:cNvSpPr txBox="1">
            <a:spLocks noChangeArrowheads="1"/>
          </p:cNvSpPr>
          <p:nvPr/>
        </p:nvSpPr>
        <p:spPr bwMode="auto">
          <a:xfrm>
            <a:off x="1619250" y="346392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× 6 =</a:t>
            </a:r>
            <a:endParaRPr lang="en-US" sz="2000" b="1"/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179388" y="4438650"/>
            <a:ext cx="4679950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5013" name="Text Box 21"/>
          <p:cNvSpPr txBox="1">
            <a:spLocks noChangeArrowheads="1"/>
          </p:cNvSpPr>
          <p:nvPr/>
        </p:nvSpPr>
        <p:spPr bwMode="auto">
          <a:xfrm>
            <a:off x="3130550" y="4724400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الكلية =</a:t>
            </a:r>
            <a:endParaRPr lang="en-US" sz="2000" b="1"/>
          </a:p>
        </p:txBody>
      </p: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1439863" y="5530850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72 + 12 =</a:t>
            </a:r>
            <a:endParaRPr lang="en-US" sz="2000" b="1"/>
          </a:p>
        </p:txBody>
      </p:sp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2195513" y="2097088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مثلث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85016" name="Text Box 24"/>
          <p:cNvSpPr txBox="1">
            <a:spLocks noChangeArrowheads="1"/>
          </p:cNvSpPr>
          <p:nvPr/>
        </p:nvSpPr>
        <p:spPr bwMode="auto">
          <a:xfrm>
            <a:off x="179388" y="4760913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+ مساحة القاعدتين</a:t>
            </a:r>
            <a:endParaRPr lang="en-US" sz="2000" b="1"/>
          </a:p>
        </p:txBody>
      </p:sp>
      <p:sp>
        <p:nvSpPr>
          <p:cNvPr id="85017" name="Text Box 25"/>
          <p:cNvSpPr txBox="1">
            <a:spLocks noChangeArrowheads="1"/>
          </p:cNvSpPr>
          <p:nvPr/>
        </p:nvSpPr>
        <p:spPr bwMode="auto">
          <a:xfrm>
            <a:off x="1044575" y="5546725"/>
            <a:ext cx="122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84 سم2</a:t>
            </a:r>
            <a:endParaRPr lang="en-US" sz="2000" b="1"/>
          </a:p>
        </p:txBody>
      </p:sp>
      <p:sp>
        <p:nvSpPr>
          <p:cNvPr id="85018" name="Text Box 26"/>
          <p:cNvSpPr txBox="1">
            <a:spLocks noChangeArrowheads="1"/>
          </p:cNvSpPr>
          <p:nvPr/>
        </p:nvSpPr>
        <p:spPr bwMode="auto">
          <a:xfrm>
            <a:off x="896938" y="3465513"/>
            <a:ext cx="1190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12 سم2</a:t>
            </a:r>
            <a:endParaRPr lang="en-US" sz="2000" b="1"/>
          </a:p>
        </p:txBody>
      </p:sp>
      <p:grpSp>
        <p:nvGrpSpPr>
          <p:cNvPr id="85021" name="Group 29"/>
          <p:cNvGrpSpPr>
            <a:grpSpLocks/>
          </p:cNvGrpSpPr>
          <p:nvPr/>
        </p:nvGrpSpPr>
        <p:grpSpPr bwMode="auto">
          <a:xfrm>
            <a:off x="1150938" y="2652713"/>
            <a:ext cx="2017712" cy="719137"/>
            <a:chOff x="3152" y="1671"/>
            <a:chExt cx="1271" cy="453"/>
          </a:xfrm>
        </p:grpSpPr>
        <p:sp>
          <p:nvSpPr>
            <p:cNvPr id="85022" name="Text Box 30"/>
            <p:cNvSpPr txBox="1">
              <a:spLocks noChangeArrowheads="1"/>
            </p:cNvSpPr>
            <p:nvPr/>
          </p:nvSpPr>
          <p:spPr bwMode="auto">
            <a:xfrm>
              <a:off x="3152" y="1751"/>
              <a:ext cx="12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× 4 × 3 </a:t>
              </a:r>
              <a:r>
                <a:rPr lang="ar-SA" sz="2000" b="1">
                  <a:ea typeface="Arial Unicode MS" pitchFamily="34" charset="-128"/>
                  <a:cs typeface="Arial Unicode MS" pitchFamily="34" charset="-128"/>
                </a:rPr>
                <a:t>=</a:t>
              </a:r>
            </a:p>
          </p:txBody>
        </p:sp>
        <p:grpSp>
          <p:nvGrpSpPr>
            <p:cNvPr id="85023" name="Group 31"/>
            <p:cNvGrpSpPr>
              <a:grpSpLocks/>
            </p:cNvGrpSpPr>
            <p:nvPr/>
          </p:nvGrpSpPr>
          <p:grpSpPr bwMode="auto">
            <a:xfrm>
              <a:off x="4209" y="1671"/>
              <a:ext cx="182" cy="453"/>
              <a:chOff x="975" y="3090"/>
              <a:chExt cx="182" cy="453"/>
            </a:xfrm>
          </p:grpSpPr>
          <p:sp>
            <p:nvSpPr>
              <p:cNvPr id="85024" name="Text Box 32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85025" name="Line 33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026" name="Text Box 34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85027" name="Text Box 35"/>
          <p:cNvSpPr txBox="1">
            <a:spLocks noChangeArrowheads="1"/>
          </p:cNvSpPr>
          <p:nvPr/>
        </p:nvSpPr>
        <p:spPr bwMode="auto">
          <a:xfrm>
            <a:off x="574675" y="2781300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 سم2</a:t>
            </a:r>
            <a:endParaRPr lang="en-US" sz="2000" b="1"/>
          </a:p>
        </p:txBody>
      </p:sp>
      <p:pic>
        <p:nvPicPr>
          <p:cNvPr id="85028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29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77838"/>
            <a:ext cx="22685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0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85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8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nimBg="1"/>
      <p:bldP spid="84996" grpId="0" animBg="1"/>
      <p:bldP spid="84997" grpId="0"/>
      <p:bldP spid="84998" grpId="0"/>
      <p:bldP spid="84999" grpId="0"/>
      <p:bldP spid="85000" grpId="0"/>
      <p:bldP spid="85001" grpId="0" animBg="1"/>
      <p:bldP spid="85002" grpId="0"/>
      <p:bldP spid="85003" grpId="0"/>
      <p:bldP spid="85004" grpId="0"/>
      <p:bldP spid="85005" grpId="0"/>
      <p:bldP spid="85006" grpId="0"/>
      <p:bldP spid="85007" grpId="0"/>
      <p:bldP spid="85008" grpId="0" animBg="1"/>
      <p:bldP spid="85009" grpId="0"/>
      <p:bldP spid="85010" grpId="0"/>
      <p:bldP spid="85011" grpId="0"/>
      <p:bldP spid="85012" grpId="0" animBg="1"/>
      <p:bldP spid="85013" grpId="0"/>
      <p:bldP spid="85014" grpId="0"/>
      <p:bldP spid="85015" grpId="0"/>
      <p:bldP spid="85016" grpId="0"/>
      <p:bldP spid="85017" grpId="0"/>
      <p:bldP spid="85018" grpId="0"/>
      <p:bldP spid="8502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80963"/>
            <a:ext cx="396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AutoShape 3"/>
          <p:cNvSpPr>
            <a:spLocks noChangeArrowheads="1"/>
          </p:cNvSpPr>
          <p:nvPr/>
        </p:nvSpPr>
        <p:spPr bwMode="auto">
          <a:xfrm>
            <a:off x="3635375" y="873125"/>
            <a:ext cx="5184775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أوجد المساحة الجانبية والكلية لسطح الأسطوانة المجاورة .</a:t>
            </a:r>
            <a:endParaRPr lang="en-US" sz="2000" b="1"/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5040313" y="2312988"/>
            <a:ext cx="3995737" cy="3924300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7307263" y="2528888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=</a:t>
            </a:r>
            <a:endParaRPr lang="en-US" sz="2000" b="1"/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5292725" y="3335338"/>
            <a:ext cx="2338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2 × 3.14 × 2 × 3</a:t>
            </a:r>
            <a:endParaRPr lang="en-US" sz="2000" b="1"/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6264275" y="2544763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ط نـق ع</a:t>
            </a:r>
            <a:endParaRPr lang="en-US" sz="2000" b="1"/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5976938" y="4221163"/>
            <a:ext cx="1654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37.7 م2</a:t>
            </a:r>
            <a:endParaRPr lang="en-US" sz="2000" b="1"/>
          </a:p>
        </p:txBody>
      </p:sp>
      <p:sp>
        <p:nvSpPr>
          <p:cNvPr id="87061" name="Rectangle 21"/>
          <p:cNvSpPr>
            <a:spLocks noChangeArrowheads="1"/>
          </p:cNvSpPr>
          <p:nvPr/>
        </p:nvSpPr>
        <p:spPr bwMode="auto">
          <a:xfrm>
            <a:off x="179388" y="2314575"/>
            <a:ext cx="4679950" cy="3924300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3130550" y="4708525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الكلية =</a:t>
            </a:r>
            <a:endParaRPr lang="en-US" sz="2000" b="1"/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1584325" y="5514975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37.7 + 25.1 </a:t>
            </a: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</a:p>
        </p:txBody>
      </p:sp>
      <p:sp>
        <p:nvSpPr>
          <p:cNvPr id="87066" name="Text Box 26"/>
          <p:cNvSpPr txBox="1">
            <a:spLocks noChangeArrowheads="1"/>
          </p:cNvSpPr>
          <p:nvPr/>
        </p:nvSpPr>
        <p:spPr bwMode="auto">
          <a:xfrm>
            <a:off x="179388" y="4745038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+ مساحة القاعدتين</a:t>
            </a:r>
            <a:endParaRPr lang="en-US" sz="2000" b="1"/>
          </a:p>
        </p:txBody>
      </p:sp>
      <p:sp>
        <p:nvSpPr>
          <p:cNvPr id="87067" name="Text Box 27"/>
          <p:cNvSpPr txBox="1">
            <a:spLocks noChangeArrowheads="1"/>
          </p:cNvSpPr>
          <p:nvPr/>
        </p:nvSpPr>
        <p:spPr bwMode="auto">
          <a:xfrm>
            <a:off x="539750" y="5516563"/>
            <a:ext cx="122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62.8 م2</a:t>
            </a:r>
            <a:endParaRPr lang="en-US" sz="2000" b="1"/>
          </a:p>
        </p:txBody>
      </p:sp>
      <p:pic>
        <p:nvPicPr>
          <p:cNvPr id="87071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15888"/>
            <a:ext cx="140335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72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1728788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73" name="Text Box 33"/>
          <p:cNvSpPr txBox="1">
            <a:spLocks noChangeArrowheads="1"/>
          </p:cNvSpPr>
          <p:nvPr/>
        </p:nvSpPr>
        <p:spPr bwMode="auto">
          <a:xfrm>
            <a:off x="3240088" y="2565400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87074" name="Text Box 34"/>
          <p:cNvSpPr txBox="1">
            <a:spLocks noChangeArrowheads="1"/>
          </p:cNvSpPr>
          <p:nvPr/>
        </p:nvSpPr>
        <p:spPr bwMode="auto">
          <a:xfrm>
            <a:off x="2519363" y="2565400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ط نـق2</a:t>
            </a:r>
            <a:endParaRPr lang="en-US" sz="2000" b="1"/>
          </a:p>
        </p:txBody>
      </p:sp>
      <p:sp>
        <p:nvSpPr>
          <p:cNvPr id="87075" name="Text Box 35"/>
          <p:cNvSpPr txBox="1">
            <a:spLocks noChangeArrowheads="1"/>
          </p:cNvSpPr>
          <p:nvPr/>
        </p:nvSpPr>
        <p:spPr bwMode="auto">
          <a:xfrm>
            <a:off x="1871663" y="3176588"/>
            <a:ext cx="1763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3.14 × </a:t>
            </a:r>
            <a:r>
              <a:rPr lang="ar-SA" sz="2800" b="1" baseline="30000"/>
              <a:t>2</a:t>
            </a:r>
            <a:r>
              <a:rPr lang="ar-SA" sz="2000" b="1"/>
              <a:t>2 </a:t>
            </a: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=</a:t>
            </a:r>
          </a:p>
        </p:txBody>
      </p:sp>
      <p:sp>
        <p:nvSpPr>
          <p:cNvPr id="87076" name="Text Box 36"/>
          <p:cNvSpPr txBox="1">
            <a:spLocks noChangeArrowheads="1"/>
          </p:cNvSpPr>
          <p:nvPr/>
        </p:nvSpPr>
        <p:spPr bwMode="auto">
          <a:xfrm>
            <a:off x="792163" y="3176588"/>
            <a:ext cx="1258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12.56 م2</a:t>
            </a:r>
            <a:endParaRPr lang="en-US" sz="2000" b="1"/>
          </a:p>
        </p:txBody>
      </p:sp>
      <p:sp>
        <p:nvSpPr>
          <p:cNvPr id="87077" name="Text Box 37"/>
          <p:cNvSpPr txBox="1">
            <a:spLocks noChangeArrowheads="1"/>
          </p:cNvSpPr>
          <p:nvPr/>
        </p:nvSpPr>
        <p:spPr bwMode="auto">
          <a:xfrm>
            <a:off x="3059113" y="3787775"/>
            <a:ext cx="183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القاعدتين =</a:t>
            </a:r>
            <a:endParaRPr lang="en-US" sz="2000" b="1"/>
          </a:p>
        </p:txBody>
      </p:sp>
      <p:sp>
        <p:nvSpPr>
          <p:cNvPr id="87078" name="Text Box 38"/>
          <p:cNvSpPr txBox="1">
            <a:spLocks noChangeArrowheads="1"/>
          </p:cNvSpPr>
          <p:nvPr/>
        </p:nvSpPr>
        <p:spPr bwMode="auto">
          <a:xfrm>
            <a:off x="1584325" y="3789363"/>
            <a:ext cx="154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× 12.56 </a:t>
            </a: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</a:p>
        </p:txBody>
      </p:sp>
      <p:sp>
        <p:nvSpPr>
          <p:cNvPr id="87079" name="Text Box 39"/>
          <p:cNvSpPr txBox="1">
            <a:spLocks noChangeArrowheads="1"/>
          </p:cNvSpPr>
          <p:nvPr/>
        </p:nvSpPr>
        <p:spPr bwMode="auto">
          <a:xfrm>
            <a:off x="287338" y="3789363"/>
            <a:ext cx="1406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25.1 م2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83235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87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87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7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7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8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7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7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8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7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7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7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7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8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7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7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7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7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7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7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8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nimBg="1"/>
      <p:bldP spid="87049" grpId="0" animBg="1"/>
      <p:bldP spid="87050" grpId="0"/>
      <p:bldP spid="87051" grpId="0"/>
      <p:bldP spid="87054" grpId="0"/>
      <p:bldP spid="87055" grpId="0"/>
      <p:bldP spid="87061" grpId="0" animBg="1"/>
      <p:bldP spid="87062" grpId="0"/>
      <p:bldP spid="87063" grpId="0"/>
      <p:bldP spid="87066" grpId="0"/>
      <p:bldP spid="87067" grpId="0"/>
      <p:bldP spid="87073" grpId="0"/>
      <p:bldP spid="87074" grpId="0"/>
      <p:bldP spid="87075" grpId="0"/>
      <p:bldP spid="87076" grpId="0"/>
      <p:bldP spid="87077" grpId="0"/>
      <p:bldP spid="87078" grpId="0"/>
      <p:bldP spid="8707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80963"/>
            <a:ext cx="396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AutoShape 3"/>
          <p:cNvSpPr>
            <a:spLocks noChangeArrowheads="1"/>
          </p:cNvSpPr>
          <p:nvPr/>
        </p:nvSpPr>
        <p:spPr bwMode="auto">
          <a:xfrm>
            <a:off x="2159000" y="873125"/>
            <a:ext cx="687705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أوجد المساحة الجانبية والكلية لسطح كل اسطوانة مقربا الجواب إلى أقرب عشر .</a:t>
            </a:r>
            <a:endParaRPr lang="en-US" sz="2000" b="1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5040313" y="2312988"/>
            <a:ext cx="3995737" cy="3924300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7307263" y="2528888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=</a:t>
            </a:r>
            <a:endParaRPr lang="en-US" sz="2000" b="1"/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5184775" y="3335338"/>
            <a:ext cx="2446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2 × 3.14 × 5 × 10</a:t>
            </a:r>
            <a:endParaRPr lang="en-US" sz="2000" b="1"/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6264275" y="2544763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ط نـق ع</a:t>
            </a:r>
            <a:endParaRPr lang="en-US" sz="2000" b="1"/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5976938" y="4221163"/>
            <a:ext cx="1654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314 ملم2</a:t>
            </a:r>
            <a:endParaRPr lang="en-US" sz="2000" b="1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179388" y="2314575"/>
            <a:ext cx="4679950" cy="3924300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3130550" y="4708525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الكلية =</a:t>
            </a:r>
            <a:endParaRPr lang="en-US" sz="2000" b="1"/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1584325" y="5514975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314 + 157  </a:t>
            </a: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=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179388" y="4745038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+ مساحة القاعدتين</a:t>
            </a:r>
            <a:endParaRPr lang="en-US" sz="2000" b="1"/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719138" y="5516563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471 ملم2</a:t>
            </a:r>
            <a:endParaRPr lang="en-US" sz="2000" b="1"/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3240088" y="2565400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2519363" y="2565400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ط نـق2</a:t>
            </a:r>
            <a:endParaRPr lang="en-US" sz="2000" b="1"/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1871663" y="3176588"/>
            <a:ext cx="1763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3.14 × </a:t>
            </a:r>
            <a:r>
              <a:rPr lang="ar-SA" sz="2800" b="1" baseline="30000"/>
              <a:t>2</a:t>
            </a:r>
            <a:r>
              <a:rPr lang="ar-SA" sz="2000" b="1"/>
              <a:t>5 </a:t>
            </a: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=</a:t>
            </a: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684213" y="3176588"/>
            <a:ext cx="1366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78.5 ملم2</a:t>
            </a:r>
            <a:endParaRPr lang="en-US" sz="2000" b="1"/>
          </a:p>
        </p:txBody>
      </p: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3059113" y="3787775"/>
            <a:ext cx="183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القاعدتين =</a:t>
            </a:r>
            <a:endParaRPr lang="en-US" sz="2000" b="1"/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1584325" y="3789363"/>
            <a:ext cx="154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× 78.5  </a:t>
            </a: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=</a:t>
            </a:r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393700" y="3789363"/>
            <a:ext cx="1406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157 ملم2</a:t>
            </a:r>
            <a:endParaRPr lang="en-US" sz="2000" b="1"/>
          </a:p>
        </p:txBody>
      </p:sp>
      <p:pic>
        <p:nvPicPr>
          <p:cNvPr id="8808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8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52400"/>
            <a:ext cx="15494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6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nimBg="1"/>
      <p:bldP spid="88068" grpId="0" animBg="1"/>
      <p:bldP spid="88069" grpId="0"/>
      <p:bldP spid="88070" grpId="0"/>
      <p:bldP spid="88071" grpId="0"/>
      <p:bldP spid="88072" grpId="0"/>
      <p:bldP spid="88073" grpId="0" animBg="1"/>
      <p:bldP spid="88074" grpId="0"/>
      <p:bldP spid="88075" grpId="0"/>
      <p:bldP spid="88076" grpId="0"/>
      <p:bldP spid="88077" grpId="0"/>
      <p:bldP spid="88080" grpId="0"/>
      <p:bldP spid="88081" grpId="0"/>
      <p:bldP spid="88082" grpId="0"/>
      <p:bldP spid="88083" grpId="0"/>
      <p:bldP spid="88084" grpId="0"/>
      <p:bldP spid="88085" grpId="0"/>
      <p:bldP spid="8808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80963"/>
            <a:ext cx="396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2159000" y="873125"/>
            <a:ext cx="6877050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أوجد المساحة الجانبية والكلية لسطح كل اسطوانة مقربا الجواب إلى أقرب عشر .</a:t>
            </a:r>
            <a:endParaRPr lang="en-US" sz="2000" b="1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5040313" y="2312988"/>
            <a:ext cx="3995737" cy="3924300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7307263" y="2528888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=</a:t>
            </a:r>
            <a:endParaRPr lang="en-US" sz="2000" b="1"/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5148263" y="3335338"/>
            <a:ext cx="3132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2 × 3.14 × 3.5× 14.8</a:t>
            </a:r>
            <a:endParaRPr lang="en-US" sz="2000" b="1"/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6264275" y="2544763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ط نـق ع</a:t>
            </a:r>
            <a:endParaRPr lang="en-US" sz="2000" b="1"/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6480175" y="4221163"/>
            <a:ext cx="1833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325.3 سم2</a:t>
            </a:r>
            <a:endParaRPr lang="en-US" sz="2000" b="1"/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179388" y="2314575"/>
            <a:ext cx="4679950" cy="3924300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3130550" y="4708525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الكلية =</a:t>
            </a:r>
            <a:endParaRPr lang="en-US" sz="2000" b="1"/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1511300" y="5514975"/>
            <a:ext cx="248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325.3 + 76.93  </a:t>
            </a: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179388" y="4745038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+ مساحة القاعدتين</a:t>
            </a:r>
            <a:endParaRPr lang="en-US" sz="2000" b="1"/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215900" y="551656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402.2 سم2</a:t>
            </a:r>
            <a:endParaRPr lang="en-US" sz="2000" b="1"/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3240088" y="2565400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2519363" y="2565400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ط نـق2</a:t>
            </a:r>
            <a:endParaRPr lang="en-US" sz="2000" b="1"/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1439863" y="3176588"/>
            <a:ext cx="2195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3.14 × (3.5)</a:t>
            </a:r>
            <a:r>
              <a:rPr lang="ar-SA" sz="2800" b="1" baseline="30000"/>
              <a:t>2</a:t>
            </a:r>
            <a:r>
              <a:rPr lang="ar-SA" sz="2000" b="1"/>
              <a:t> </a:t>
            </a: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=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0" y="3176588"/>
            <a:ext cx="1582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38.465 سم2</a:t>
            </a:r>
            <a:endParaRPr lang="en-US" sz="2000" b="1"/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3059113" y="3787775"/>
            <a:ext cx="183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القاعدتين =</a:t>
            </a:r>
            <a:endParaRPr lang="en-US" sz="2000" b="1"/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1368425" y="378936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× 38.465  </a:t>
            </a: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=</a:t>
            </a:r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104775" y="3789363"/>
            <a:ext cx="1406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76.93 سم2</a:t>
            </a:r>
            <a:endParaRPr lang="en-US" sz="2000" b="1"/>
          </a:p>
        </p:txBody>
      </p:sp>
      <p:pic>
        <p:nvPicPr>
          <p:cNvPr id="8910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208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11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28663"/>
            <a:ext cx="1836737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94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  <p:bldP spid="89092" grpId="0" animBg="1"/>
      <p:bldP spid="89093" grpId="0"/>
      <p:bldP spid="89094" grpId="0"/>
      <p:bldP spid="89095" grpId="0"/>
      <p:bldP spid="89096" grpId="0"/>
      <p:bldP spid="89097" grpId="0" animBg="1"/>
      <p:bldP spid="89098" grpId="0"/>
      <p:bldP spid="89099" grpId="0"/>
      <p:bldP spid="89100" grpId="0"/>
      <p:bldP spid="89101" grpId="0"/>
      <p:bldP spid="89102" grpId="0"/>
      <p:bldP spid="89103" grpId="0"/>
      <p:bldP spid="89104" grpId="0"/>
      <p:bldP spid="89105" grpId="0"/>
      <p:bldP spid="89106" grpId="0"/>
      <p:bldP spid="89107" grpId="0"/>
      <p:bldP spid="8910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195263"/>
            <a:ext cx="338455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2951163" y="873125"/>
            <a:ext cx="60848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5040313" y="1987550"/>
            <a:ext cx="3995737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7415213" y="27797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محيط القاعدة =</a:t>
            </a:r>
            <a:endParaRPr lang="en-US" sz="2000" b="1"/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5726113" y="2794000"/>
            <a:ext cx="190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× ( 5 + 3 ) =</a:t>
            </a:r>
            <a:endParaRPr lang="en-US" sz="2000" b="1"/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7918450" y="3441700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6945313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 سم</a:t>
            </a:r>
            <a:endParaRPr lang="en-US" sz="2000" b="1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5040313" y="4437063"/>
            <a:ext cx="3995737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7307263" y="472281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=</a:t>
            </a:r>
            <a:endParaRPr lang="en-US" sz="2000" b="1"/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6119813" y="5529263"/>
            <a:ext cx="1547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16 × 4 =</a:t>
            </a:r>
            <a:endParaRPr lang="en-US" sz="2000" b="1"/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6478588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مستطيل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5005388" y="2816225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16 سم</a:t>
            </a:r>
            <a:endParaRPr lang="en-US" sz="2000" b="1"/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5146675" y="4738688"/>
            <a:ext cx="2268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محيط القاعدة × الارتفاع</a:t>
            </a:r>
            <a:endParaRPr lang="en-US" sz="2000" b="1"/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5437188" y="5530850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64 سم2</a:t>
            </a:r>
            <a:endParaRPr lang="en-US" sz="2000" b="1"/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792163" y="1989138"/>
            <a:ext cx="4067175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3132138" y="278130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2051050" y="2795588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5 × 3 =</a:t>
            </a:r>
            <a:endParaRPr lang="en-US" sz="2000" b="1"/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2843213" y="3443288"/>
            <a:ext cx="1909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القاعدتين  =</a:t>
            </a:r>
            <a:endParaRPr lang="en-US" sz="2000" b="1"/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1655763" y="3463925"/>
            <a:ext cx="1331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× 15 =</a:t>
            </a:r>
            <a:endParaRPr lang="en-US" sz="2000" b="1"/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179388" y="4438650"/>
            <a:ext cx="4679950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3130550" y="4724400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الكلية =</a:t>
            </a:r>
            <a:endParaRPr lang="en-US" sz="2000" b="1"/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1835150" y="5530850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64 + 30 =</a:t>
            </a:r>
            <a:endParaRPr lang="en-US" sz="2000" b="1"/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2195513" y="2097088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مستطيل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1296988" y="2816225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15 سم2</a:t>
            </a:r>
            <a:endParaRPr lang="en-US" sz="2000" b="1"/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179388" y="4760913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+ مساحة القاعدتين</a:t>
            </a:r>
            <a:endParaRPr lang="en-US" sz="2000" b="1"/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1260475" y="5553075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94 سم2</a:t>
            </a:r>
            <a:endParaRPr lang="en-US" sz="2000" b="1"/>
          </a:p>
        </p:txBody>
      </p:sp>
      <p:sp>
        <p:nvSpPr>
          <p:cNvPr id="90140" name="Text Box 28"/>
          <p:cNvSpPr txBox="1">
            <a:spLocks noChangeArrowheads="1"/>
          </p:cNvSpPr>
          <p:nvPr/>
        </p:nvSpPr>
        <p:spPr bwMode="auto">
          <a:xfrm>
            <a:off x="898525" y="3465513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30سم2</a:t>
            </a:r>
            <a:endParaRPr lang="en-US" sz="2000" b="1"/>
          </a:p>
        </p:txBody>
      </p:sp>
      <p:pic>
        <p:nvPicPr>
          <p:cNvPr id="90143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34925"/>
            <a:ext cx="23891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44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25425"/>
            <a:ext cx="233997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0147" name="Group 35"/>
          <p:cNvGrpSpPr>
            <a:grpSpLocks noChangeAspect="1"/>
          </p:cNvGrpSpPr>
          <p:nvPr/>
        </p:nvGrpSpPr>
        <p:grpSpPr bwMode="auto">
          <a:xfrm>
            <a:off x="3132138" y="1060450"/>
            <a:ext cx="5795962" cy="388938"/>
            <a:chOff x="2109" y="640"/>
            <a:chExt cx="3341" cy="245"/>
          </a:xfrm>
        </p:grpSpPr>
        <p:sp>
          <p:nvSpPr>
            <p:cNvPr id="90146" name="AutoShape 34"/>
            <p:cNvSpPr>
              <a:spLocks noChangeAspect="1" noChangeArrowheads="1" noTextEdit="1"/>
            </p:cNvSpPr>
            <p:nvPr/>
          </p:nvSpPr>
          <p:spPr bwMode="auto">
            <a:xfrm>
              <a:off x="2109" y="640"/>
              <a:ext cx="3341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90148" name="Picture 3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640"/>
              <a:ext cx="3347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117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9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1" dur="10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nimBg="1"/>
      <p:bldP spid="90116" grpId="0" animBg="1"/>
      <p:bldP spid="90117" grpId="0"/>
      <p:bldP spid="90118" grpId="0"/>
      <p:bldP spid="90119" grpId="0"/>
      <p:bldP spid="90120" grpId="0"/>
      <p:bldP spid="90121" grpId="0" animBg="1"/>
      <p:bldP spid="90122" grpId="0"/>
      <p:bldP spid="90123" grpId="0"/>
      <p:bldP spid="90124" grpId="0"/>
      <p:bldP spid="90125" grpId="0"/>
      <p:bldP spid="90126" grpId="0"/>
      <p:bldP spid="90127" grpId="0"/>
      <p:bldP spid="90128" grpId="0" animBg="1"/>
      <p:bldP spid="90129" grpId="0"/>
      <p:bldP spid="90130" grpId="0"/>
      <p:bldP spid="90131" grpId="0"/>
      <p:bldP spid="90132" grpId="0"/>
      <p:bldP spid="90133" grpId="0" animBg="1"/>
      <p:bldP spid="90134" grpId="0"/>
      <p:bldP spid="90135" grpId="0"/>
      <p:bldP spid="90136" grpId="0"/>
      <p:bldP spid="90137" grpId="0"/>
      <p:bldP spid="90138" grpId="0"/>
      <p:bldP spid="90139" grpId="0"/>
      <p:bldP spid="90140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80963"/>
            <a:ext cx="396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5040313" y="1987550"/>
            <a:ext cx="3995737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7415213" y="27797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محيط القاعدة =</a:t>
            </a:r>
            <a:endParaRPr lang="en-US" sz="2000" b="1"/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6011863" y="2794000"/>
            <a:ext cx="1655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 + 8 + 10 =</a:t>
            </a:r>
            <a:endParaRPr lang="en-US" sz="2000" b="1"/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7918450" y="3441700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6945313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7 ملم</a:t>
            </a:r>
            <a:endParaRPr lang="en-US" sz="2000" b="1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5040313" y="4437063"/>
            <a:ext cx="3995737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7307263" y="472281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=</a:t>
            </a:r>
            <a:endParaRPr lang="en-US" sz="2000" b="1"/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6119813" y="5529263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24 × 7 =</a:t>
            </a:r>
            <a:endParaRPr lang="en-US" sz="2000" b="1"/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6478588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مثلث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5219700" y="2816225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24 ملم</a:t>
            </a:r>
            <a:endParaRPr lang="en-US" sz="2000" b="1"/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5146675" y="4738688"/>
            <a:ext cx="2268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محيط القاعدة × الارتفاع</a:t>
            </a:r>
            <a:endParaRPr lang="en-US" sz="2000" b="1"/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5508625" y="5559425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168 ملم2</a:t>
            </a:r>
            <a:endParaRPr lang="en-US" sz="2000" b="1"/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215900" y="1989138"/>
            <a:ext cx="4643438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3132138" y="278130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2843213" y="3443288"/>
            <a:ext cx="1909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القاعدتين  =</a:t>
            </a:r>
            <a:endParaRPr lang="en-US" sz="2000" b="1"/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1619250" y="346392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× 24 =</a:t>
            </a:r>
            <a:endParaRPr lang="en-US" sz="2000" b="1"/>
          </a:p>
        </p:txBody>
      </p:sp>
      <p:sp>
        <p:nvSpPr>
          <p:cNvPr id="91156" name="Rectangle 20"/>
          <p:cNvSpPr>
            <a:spLocks noChangeArrowheads="1"/>
          </p:cNvSpPr>
          <p:nvPr/>
        </p:nvSpPr>
        <p:spPr bwMode="auto">
          <a:xfrm>
            <a:off x="179388" y="4438650"/>
            <a:ext cx="4679950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3130550" y="4724400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الكلية =</a:t>
            </a:r>
            <a:endParaRPr lang="en-US" sz="2000" b="1"/>
          </a:p>
        </p:txBody>
      </p: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1439863" y="5530850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168 + 48 =</a:t>
            </a:r>
            <a:endParaRPr lang="en-US" sz="2000" b="1"/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2195513" y="2097088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مثلث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179388" y="4760913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+ مساحة القاعدتين</a:t>
            </a:r>
            <a:endParaRPr lang="en-US" sz="2000" b="1"/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935038" y="5553075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216 ملم2</a:t>
            </a:r>
            <a:endParaRPr lang="en-US" sz="2000" b="1"/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788988" y="3486150"/>
            <a:ext cx="1190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48 ملم2</a:t>
            </a:r>
            <a:endParaRPr lang="en-US" sz="2000" b="1"/>
          </a:p>
        </p:txBody>
      </p:sp>
      <p:grpSp>
        <p:nvGrpSpPr>
          <p:cNvPr id="91165" name="Group 29"/>
          <p:cNvGrpSpPr>
            <a:grpSpLocks/>
          </p:cNvGrpSpPr>
          <p:nvPr/>
        </p:nvGrpSpPr>
        <p:grpSpPr bwMode="auto">
          <a:xfrm>
            <a:off x="1150938" y="2652713"/>
            <a:ext cx="2017712" cy="719137"/>
            <a:chOff x="3152" y="1671"/>
            <a:chExt cx="1271" cy="453"/>
          </a:xfrm>
        </p:grpSpPr>
        <p:sp>
          <p:nvSpPr>
            <p:cNvPr id="91166" name="Text Box 30"/>
            <p:cNvSpPr txBox="1">
              <a:spLocks noChangeArrowheads="1"/>
            </p:cNvSpPr>
            <p:nvPr/>
          </p:nvSpPr>
          <p:spPr bwMode="auto">
            <a:xfrm>
              <a:off x="3152" y="1751"/>
              <a:ext cx="12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× 8 × 6 </a:t>
              </a:r>
              <a:r>
                <a:rPr lang="ar-SA" sz="2000" b="1">
                  <a:ea typeface="Arial Unicode MS" pitchFamily="34" charset="-128"/>
                  <a:cs typeface="Arial Unicode MS" pitchFamily="34" charset="-128"/>
                </a:rPr>
                <a:t>=</a:t>
              </a:r>
            </a:p>
          </p:txBody>
        </p:sp>
        <p:grpSp>
          <p:nvGrpSpPr>
            <p:cNvPr id="91167" name="Group 31"/>
            <p:cNvGrpSpPr>
              <a:grpSpLocks/>
            </p:cNvGrpSpPr>
            <p:nvPr/>
          </p:nvGrpSpPr>
          <p:grpSpPr bwMode="auto">
            <a:xfrm>
              <a:off x="4209" y="1671"/>
              <a:ext cx="182" cy="453"/>
              <a:chOff x="975" y="3090"/>
              <a:chExt cx="182" cy="453"/>
            </a:xfrm>
          </p:grpSpPr>
          <p:sp>
            <p:nvSpPr>
              <p:cNvPr id="91168" name="Text Box 32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91169" name="Line 33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170" name="Text Box 34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91171" name="Text Box 35"/>
          <p:cNvSpPr txBox="1">
            <a:spLocks noChangeArrowheads="1"/>
          </p:cNvSpPr>
          <p:nvPr/>
        </p:nvSpPr>
        <p:spPr bwMode="auto">
          <a:xfrm>
            <a:off x="574675" y="2816225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24 ملم2</a:t>
            </a:r>
            <a:endParaRPr lang="en-US" sz="2000" b="1"/>
          </a:p>
        </p:txBody>
      </p:sp>
      <p:pic>
        <p:nvPicPr>
          <p:cNvPr id="91172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34925"/>
            <a:ext cx="23891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73" name="AutoShape 37"/>
          <p:cNvSpPr>
            <a:spLocks noChangeArrowheads="1"/>
          </p:cNvSpPr>
          <p:nvPr/>
        </p:nvSpPr>
        <p:spPr bwMode="auto">
          <a:xfrm>
            <a:off x="2951163" y="873125"/>
            <a:ext cx="60848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grpSp>
        <p:nvGrpSpPr>
          <p:cNvPr id="91174" name="Group 38"/>
          <p:cNvGrpSpPr>
            <a:grpSpLocks noChangeAspect="1"/>
          </p:cNvGrpSpPr>
          <p:nvPr/>
        </p:nvGrpSpPr>
        <p:grpSpPr bwMode="auto">
          <a:xfrm>
            <a:off x="3132138" y="1060450"/>
            <a:ext cx="5795962" cy="388938"/>
            <a:chOff x="2109" y="640"/>
            <a:chExt cx="3341" cy="245"/>
          </a:xfrm>
        </p:grpSpPr>
        <p:sp>
          <p:nvSpPr>
            <p:cNvPr id="91175" name="AutoShape 39"/>
            <p:cNvSpPr>
              <a:spLocks noChangeAspect="1" noChangeArrowheads="1" noTextEdit="1"/>
            </p:cNvSpPr>
            <p:nvPr/>
          </p:nvSpPr>
          <p:spPr bwMode="auto">
            <a:xfrm>
              <a:off x="2109" y="640"/>
              <a:ext cx="3341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91176" name="Picture 4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640"/>
              <a:ext cx="3347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117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2320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30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1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1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1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1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1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9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1" dur="10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  <p:bldP spid="91141" grpId="0"/>
      <p:bldP spid="91142" grpId="0"/>
      <p:bldP spid="91143" grpId="0"/>
      <p:bldP spid="91144" grpId="0"/>
      <p:bldP spid="91145" grpId="0" animBg="1"/>
      <p:bldP spid="91146" grpId="0"/>
      <p:bldP spid="91147" grpId="0"/>
      <p:bldP spid="91148" grpId="0"/>
      <p:bldP spid="91149" grpId="0"/>
      <p:bldP spid="91150" grpId="0"/>
      <p:bldP spid="91151" grpId="0"/>
      <p:bldP spid="91152" grpId="0" animBg="1"/>
      <p:bldP spid="91153" grpId="0"/>
      <p:bldP spid="91154" grpId="0"/>
      <p:bldP spid="91155" grpId="0"/>
      <p:bldP spid="91156" grpId="0" animBg="1"/>
      <p:bldP spid="91157" grpId="0"/>
      <p:bldP spid="91158" grpId="0"/>
      <p:bldP spid="91159" grpId="0"/>
      <p:bldP spid="91160" grpId="0"/>
      <p:bldP spid="91161" grpId="0"/>
      <p:bldP spid="91162" grpId="0"/>
      <p:bldP spid="91171" grpId="0"/>
      <p:bldP spid="9117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95263"/>
            <a:ext cx="396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5040313" y="2312988"/>
            <a:ext cx="3995737" cy="3924300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7307263" y="2528888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=</a:t>
            </a:r>
            <a:endParaRPr lang="en-US" sz="2000" b="1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5148263" y="3335338"/>
            <a:ext cx="3132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2 × 3.14 ×  4 × 9.4</a:t>
            </a:r>
            <a:endParaRPr lang="en-US" sz="2000" b="1"/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6264275" y="2544763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ط نـق ع</a:t>
            </a:r>
            <a:endParaRPr lang="en-US" sz="2000" b="1"/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6480175" y="4221163"/>
            <a:ext cx="1833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236.1 م2</a:t>
            </a:r>
            <a:endParaRPr lang="en-US" sz="2000" b="1"/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179388" y="2314575"/>
            <a:ext cx="4679950" cy="3924300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3130550" y="4708525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الكلية =</a:t>
            </a:r>
            <a:endParaRPr lang="en-US" sz="2000" b="1"/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1511300" y="5514975"/>
            <a:ext cx="248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236.1 + 100.48  </a:t>
            </a: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179388" y="4745038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+ مساحة القاعدتين</a:t>
            </a:r>
            <a:endParaRPr lang="en-US" sz="2000" b="1"/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71438" y="551656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336.6 م2</a:t>
            </a:r>
            <a:endParaRPr lang="en-US" sz="2000" b="1"/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3240088" y="2565400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2519363" y="2565400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ط نـق2</a:t>
            </a:r>
            <a:endParaRPr lang="en-US" sz="2000" b="1"/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1439863" y="3176588"/>
            <a:ext cx="2195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3.14 × </a:t>
            </a:r>
            <a:r>
              <a:rPr lang="ar-SA" sz="2800" b="1" baseline="30000"/>
              <a:t>2</a:t>
            </a:r>
            <a:r>
              <a:rPr lang="ar-SA" sz="2000" b="1"/>
              <a:t>4 </a:t>
            </a: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=</a:t>
            </a:r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468313" y="3176588"/>
            <a:ext cx="1582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50.24 م2</a:t>
            </a:r>
            <a:endParaRPr lang="en-US" sz="2000" b="1"/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3059113" y="3787775"/>
            <a:ext cx="183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القاعدتين =</a:t>
            </a:r>
            <a:endParaRPr lang="en-US" sz="2000" b="1"/>
          </a:p>
        </p:txBody>
      </p:sp>
      <p:sp>
        <p:nvSpPr>
          <p:cNvPr id="92179" name="Text Box 19"/>
          <p:cNvSpPr txBox="1">
            <a:spLocks noChangeArrowheads="1"/>
          </p:cNvSpPr>
          <p:nvPr/>
        </p:nvSpPr>
        <p:spPr bwMode="auto">
          <a:xfrm>
            <a:off x="1368425" y="378936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× 50.24  </a:t>
            </a: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=</a:t>
            </a: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249238" y="3789363"/>
            <a:ext cx="1406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100.48 م2</a:t>
            </a:r>
            <a:endParaRPr lang="en-US" sz="2000" b="1"/>
          </a:p>
        </p:txBody>
      </p:sp>
      <p:sp>
        <p:nvSpPr>
          <p:cNvPr id="92183" name="AutoShape 23"/>
          <p:cNvSpPr>
            <a:spLocks noChangeArrowheads="1"/>
          </p:cNvSpPr>
          <p:nvPr/>
        </p:nvSpPr>
        <p:spPr bwMode="auto">
          <a:xfrm>
            <a:off x="2951163" y="873125"/>
            <a:ext cx="60848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grpSp>
        <p:nvGrpSpPr>
          <p:cNvPr id="92184" name="Group 24"/>
          <p:cNvGrpSpPr>
            <a:grpSpLocks noChangeAspect="1"/>
          </p:cNvGrpSpPr>
          <p:nvPr/>
        </p:nvGrpSpPr>
        <p:grpSpPr bwMode="auto">
          <a:xfrm>
            <a:off x="3132138" y="1060450"/>
            <a:ext cx="5795962" cy="388938"/>
            <a:chOff x="2109" y="640"/>
            <a:chExt cx="3341" cy="245"/>
          </a:xfrm>
        </p:grpSpPr>
        <p:sp>
          <p:nvSpPr>
            <p:cNvPr id="92185" name="AutoShape 25"/>
            <p:cNvSpPr>
              <a:spLocks noChangeAspect="1" noChangeArrowheads="1" noTextEdit="1"/>
            </p:cNvSpPr>
            <p:nvPr/>
          </p:nvSpPr>
          <p:spPr bwMode="auto">
            <a:xfrm>
              <a:off x="2109" y="640"/>
              <a:ext cx="3341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92186" name="Picture 2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640"/>
              <a:ext cx="3347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187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6525"/>
            <a:ext cx="15113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8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34925"/>
            <a:ext cx="23891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59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2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2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2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nimBg="1"/>
      <p:bldP spid="92165" grpId="0"/>
      <p:bldP spid="92166" grpId="0"/>
      <p:bldP spid="92167" grpId="0"/>
      <p:bldP spid="92168" grpId="0"/>
      <p:bldP spid="92169" grpId="0" animBg="1"/>
      <p:bldP spid="92170" grpId="0"/>
      <p:bldP spid="92171" grpId="0"/>
      <p:bldP spid="92172" grpId="0"/>
      <p:bldP spid="92173" grpId="0"/>
      <p:bldP spid="92174" grpId="0"/>
      <p:bldP spid="92175" grpId="0"/>
      <p:bldP spid="92176" grpId="0"/>
      <p:bldP spid="92177" grpId="0"/>
      <p:bldP spid="92178" grpId="0"/>
      <p:bldP spid="92179" grpId="0"/>
      <p:bldP spid="92180" grpId="0"/>
      <p:bldP spid="921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80963"/>
            <a:ext cx="3006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5472113" y="873125"/>
            <a:ext cx="334803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400" b="1"/>
              <a:t>أوجد مساحة الشكل التالي :</a:t>
            </a:r>
            <a:endParaRPr lang="en-US" sz="2400" b="1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787900" y="1917700"/>
            <a:ext cx="3997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الشكل مقسم إلى نصف دائرة وشبه منحرف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7127875" y="5445125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الشكل =</a:t>
            </a:r>
            <a:endParaRPr lang="en-US" sz="2000" b="1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5364163" y="5480050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14.1</a:t>
            </a:r>
            <a:r>
              <a:rPr lang="ar-SA" sz="2000" b="1"/>
              <a:t> + </a:t>
            </a:r>
            <a:r>
              <a:rPr lang="ar-SA" sz="2000" b="1">
                <a:solidFill>
                  <a:srgbClr val="FF0000"/>
                </a:solidFill>
              </a:rPr>
              <a:t>64 </a:t>
            </a:r>
            <a:r>
              <a:rPr lang="ar-SA" sz="2000" b="1"/>
              <a:t> =</a:t>
            </a:r>
            <a:endParaRPr lang="en-US" sz="2000" b="1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4392613" y="5487988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78.1 م2</a:t>
            </a:r>
            <a:endParaRPr lang="en-US" sz="2000" b="1"/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7667625" y="32115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م </a:t>
            </a:r>
            <a:r>
              <a:rPr lang="ar-SA" sz="2000" b="1"/>
              <a:t>=</a:t>
            </a:r>
            <a:endParaRPr lang="en-US" sz="2000" b="1"/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5940425" y="4256088"/>
            <a:ext cx="205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</a:t>
            </a:r>
            <a:r>
              <a:rPr lang="ar-SA" sz="2000" b="1">
                <a:solidFill>
                  <a:srgbClr val="006600"/>
                </a:solidFill>
              </a:rPr>
              <a:t>14.1 م2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6264275" y="2528888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6600"/>
                </a:solidFill>
              </a:rPr>
              <a:t>مساحة نصف الدائرة</a:t>
            </a:r>
            <a:endParaRPr lang="en-US" sz="2000" b="1">
              <a:solidFill>
                <a:srgbClr val="006600"/>
              </a:solidFill>
            </a:endParaRPr>
          </a:p>
        </p:txBody>
      </p:sp>
      <p:grpSp>
        <p:nvGrpSpPr>
          <p:cNvPr id="32803" name="Group 35"/>
          <p:cNvGrpSpPr>
            <a:grpSpLocks/>
          </p:cNvGrpSpPr>
          <p:nvPr/>
        </p:nvGrpSpPr>
        <p:grpSpPr bwMode="auto">
          <a:xfrm>
            <a:off x="6567488" y="3090863"/>
            <a:ext cx="1173162" cy="700087"/>
            <a:chOff x="2948" y="2309"/>
            <a:chExt cx="739" cy="441"/>
          </a:xfrm>
        </p:grpSpPr>
        <p:grpSp>
          <p:nvGrpSpPr>
            <p:cNvPr id="32804" name="Group 36"/>
            <p:cNvGrpSpPr>
              <a:grpSpLocks/>
            </p:cNvGrpSpPr>
            <p:nvPr/>
          </p:nvGrpSpPr>
          <p:grpSpPr bwMode="auto">
            <a:xfrm>
              <a:off x="3438" y="2309"/>
              <a:ext cx="249" cy="441"/>
              <a:chOff x="3438" y="2309"/>
              <a:chExt cx="249" cy="441"/>
            </a:xfrm>
          </p:grpSpPr>
          <p:sp>
            <p:nvSpPr>
              <p:cNvPr id="32805" name="Text Box 37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32806" name="Line 38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07" name="Text Box 39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  <p:sp>
          <p:nvSpPr>
            <p:cNvPr id="32808" name="Text Box 40"/>
            <p:cNvSpPr txBox="1">
              <a:spLocks noChangeArrowheads="1"/>
            </p:cNvSpPr>
            <p:nvPr/>
          </p:nvSpPr>
          <p:spPr bwMode="auto">
            <a:xfrm>
              <a:off x="2948" y="2386"/>
              <a:ext cx="5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rgbClr val="006600"/>
                  </a:solidFill>
                </a:rPr>
                <a:t>ط نـق2</a:t>
              </a:r>
              <a:endParaRPr lang="en-US" sz="20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32809" name="Group 41"/>
          <p:cNvGrpSpPr>
            <a:grpSpLocks/>
          </p:cNvGrpSpPr>
          <p:nvPr/>
        </p:nvGrpSpPr>
        <p:grpSpPr bwMode="auto">
          <a:xfrm>
            <a:off x="5402263" y="3630613"/>
            <a:ext cx="2590800" cy="700087"/>
            <a:chOff x="3198" y="2287"/>
            <a:chExt cx="1632" cy="441"/>
          </a:xfrm>
        </p:grpSpPr>
        <p:sp>
          <p:nvSpPr>
            <p:cNvPr id="32810" name="Text Box 42"/>
            <p:cNvSpPr txBox="1">
              <a:spLocks noChangeArrowheads="1"/>
            </p:cNvSpPr>
            <p:nvPr/>
          </p:nvSpPr>
          <p:spPr bwMode="auto">
            <a:xfrm>
              <a:off x="3198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=      </a:t>
              </a:r>
              <a:r>
                <a:rPr lang="ar-SA" sz="2000" b="1">
                  <a:solidFill>
                    <a:srgbClr val="006600"/>
                  </a:solidFill>
                </a:rPr>
                <a:t>×</a:t>
              </a:r>
              <a:r>
                <a:rPr lang="ar-SA" sz="2000" b="1"/>
                <a:t> </a:t>
              </a:r>
              <a:r>
                <a:rPr lang="ar-SA" sz="2000" b="1">
                  <a:solidFill>
                    <a:srgbClr val="006600"/>
                  </a:solidFill>
                </a:rPr>
                <a:t>3.14 × </a:t>
              </a:r>
              <a:r>
                <a:rPr lang="ar-SA" sz="2800" b="1" baseline="30000">
                  <a:solidFill>
                    <a:srgbClr val="006600"/>
                  </a:solidFill>
                </a:rPr>
                <a:t>2</a:t>
              </a:r>
              <a:r>
                <a:rPr lang="ar-SA" sz="2000" b="1">
                  <a:solidFill>
                    <a:srgbClr val="006600"/>
                  </a:solidFill>
                </a:rPr>
                <a:t>3</a:t>
              </a:r>
              <a:endParaRPr lang="en-US" sz="28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32811" name="Group 43"/>
            <p:cNvGrpSpPr>
              <a:grpSpLocks/>
            </p:cNvGrpSpPr>
            <p:nvPr/>
          </p:nvGrpSpPr>
          <p:grpSpPr bwMode="auto">
            <a:xfrm>
              <a:off x="4400" y="2287"/>
              <a:ext cx="249" cy="441"/>
              <a:chOff x="3438" y="2309"/>
              <a:chExt cx="249" cy="441"/>
            </a:xfrm>
          </p:grpSpPr>
          <p:sp>
            <p:nvSpPr>
              <p:cNvPr id="32812" name="Text Box 44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32813" name="Line 45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14" name="Text Box 46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32815" name="Text Box 47"/>
          <p:cNvSpPr txBox="1">
            <a:spLocks noChangeArrowheads="1"/>
          </p:cNvSpPr>
          <p:nvPr/>
        </p:nvSpPr>
        <p:spPr bwMode="auto">
          <a:xfrm>
            <a:off x="4208463" y="32115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م</a:t>
            </a:r>
            <a:r>
              <a:rPr lang="ar-SA" sz="2000" b="1">
                <a:solidFill>
                  <a:srgbClr val="006600"/>
                </a:solidFill>
              </a:rPr>
              <a:t> </a:t>
            </a:r>
            <a:r>
              <a:rPr lang="ar-SA" sz="2000" b="1"/>
              <a:t>=</a:t>
            </a:r>
            <a:endParaRPr lang="en-US" sz="2000" b="1"/>
          </a:p>
        </p:txBody>
      </p:sp>
      <p:sp>
        <p:nvSpPr>
          <p:cNvPr id="32816" name="Text Box 48"/>
          <p:cNvSpPr txBox="1">
            <a:spLocks noChangeArrowheads="1"/>
          </p:cNvSpPr>
          <p:nvPr/>
        </p:nvSpPr>
        <p:spPr bwMode="auto">
          <a:xfrm>
            <a:off x="2517775" y="4256088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</a:t>
            </a:r>
            <a:r>
              <a:rPr lang="ar-SA" sz="2000" b="1">
                <a:solidFill>
                  <a:srgbClr val="FF0000"/>
                </a:solidFill>
              </a:rPr>
              <a:t>64</a:t>
            </a:r>
            <a:r>
              <a:rPr lang="ar-SA" sz="2000" b="1">
                <a:solidFill>
                  <a:srgbClr val="006600"/>
                </a:solidFill>
              </a:rPr>
              <a:t> </a:t>
            </a:r>
            <a:r>
              <a:rPr lang="ar-SA" sz="2000" b="1">
                <a:solidFill>
                  <a:srgbClr val="FF0000"/>
                </a:solidFill>
              </a:rPr>
              <a:t>م2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2817" name="Text Box 49"/>
          <p:cNvSpPr txBox="1">
            <a:spLocks noChangeArrowheads="1"/>
          </p:cNvSpPr>
          <p:nvPr/>
        </p:nvSpPr>
        <p:spPr bwMode="auto">
          <a:xfrm>
            <a:off x="2805113" y="2528888"/>
            <a:ext cx="1944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مساحة شبه المنحرف</a:t>
            </a:r>
            <a:endParaRPr lang="en-US" sz="2000" b="1">
              <a:solidFill>
                <a:srgbClr val="FF0000"/>
              </a:solidFill>
            </a:endParaRPr>
          </a:p>
        </p:txBody>
      </p:sp>
      <p:grpSp>
        <p:nvGrpSpPr>
          <p:cNvPr id="32818" name="Group 50"/>
          <p:cNvGrpSpPr>
            <a:grpSpLocks/>
          </p:cNvGrpSpPr>
          <p:nvPr/>
        </p:nvGrpSpPr>
        <p:grpSpPr bwMode="auto">
          <a:xfrm>
            <a:off x="2084388" y="3090863"/>
            <a:ext cx="2197100" cy="700087"/>
            <a:chOff x="3492" y="1947"/>
            <a:chExt cx="1384" cy="441"/>
          </a:xfrm>
        </p:grpSpPr>
        <p:grpSp>
          <p:nvGrpSpPr>
            <p:cNvPr id="32819" name="Group 51"/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32820" name="Text Box 52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32821" name="Line 53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22" name="Text Box 54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  <p:sp>
          <p:nvSpPr>
            <p:cNvPr id="32823" name="Text Box 55"/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rgbClr val="FF0000"/>
                  </a:solidFill>
                </a:rPr>
                <a:t>ع ( ق</a:t>
              </a:r>
              <a:r>
                <a:rPr lang="ar-SA" sz="2800" b="1" baseline="-25000">
                  <a:solidFill>
                    <a:srgbClr val="FF0000"/>
                  </a:solidFill>
                </a:rPr>
                <a:t>1</a:t>
              </a:r>
              <a:r>
                <a:rPr lang="ar-SA" sz="2000" b="1">
                  <a:solidFill>
                    <a:srgbClr val="FF0000"/>
                  </a:solidFill>
                </a:rPr>
                <a:t> + ق</a:t>
              </a:r>
              <a:r>
                <a:rPr lang="ar-SA" sz="2800" b="1" baseline="-25000">
                  <a:solidFill>
                    <a:srgbClr val="FF0000"/>
                  </a:solidFill>
                </a:rPr>
                <a:t>2</a:t>
              </a:r>
              <a:r>
                <a:rPr lang="ar-SA" sz="2000" b="1">
                  <a:solidFill>
                    <a:srgbClr val="FF0000"/>
                  </a:solidFill>
                </a:rPr>
                <a:t> )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2824" name="Group 56"/>
          <p:cNvGrpSpPr>
            <a:grpSpLocks/>
          </p:cNvGrpSpPr>
          <p:nvPr/>
        </p:nvGrpSpPr>
        <p:grpSpPr bwMode="auto">
          <a:xfrm>
            <a:off x="1943100" y="3630613"/>
            <a:ext cx="2590800" cy="700087"/>
            <a:chOff x="3403" y="2287"/>
            <a:chExt cx="1632" cy="441"/>
          </a:xfrm>
        </p:grpSpPr>
        <p:sp>
          <p:nvSpPr>
            <p:cNvPr id="32825" name="Text Box 57"/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=      </a:t>
              </a:r>
              <a:r>
                <a:rPr lang="ar-SA" sz="2000" b="1">
                  <a:solidFill>
                    <a:srgbClr val="FF0000"/>
                  </a:solidFill>
                </a:rPr>
                <a:t>× 8</a:t>
              </a:r>
              <a:r>
                <a:rPr lang="ar-SA" sz="2000" b="1">
                  <a:solidFill>
                    <a:srgbClr val="006600"/>
                  </a:solidFill>
                </a:rPr>
                <a:t> </a:t>
              </a:r>
              <a:r>
                <a:rPr lang="ar-SA" sz="2000" b="1">
                  <a:solidFill>
                    <a:srgbClr val="FF0000"/>
                  </a:solidFill>
                </a:rPr>
                <a:t>( 10 + 6 )</a:t>
              </a:r>
              <a:endParaRPr lang="en-US" sz="2800" b="1" baseline="30000">
                <a:solidFill>
                  <a:srgbClr val="FF0000"/>
                </a:solidFill>
              </a:endParaRPr>
            </a:p>
          </p:txBody>
        </p:sp>
        <p:grpSp>
          <p:nvGrpSpPr>
            <p:cNvPr id="32826" name="Group 58"/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32827" name="Text Box 59"/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32828" name="Line 60"/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829" name="Text Box 61"/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pic>
        <p:nvPicPr>
          <p:cNvPr id="32830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728663"/>
            <a:ext cx="19796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31" name="Picture 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78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70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2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28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2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2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/>
      <p:bldP spid="32782" grpId="0"/>
      <p:bldP spid="32783" grpId="0"/>
      <p:bldP spid="32784" grpId="0"/>
      <p:bldP spid="32800" grpId="0"/>
      <p:bldP spid="32801" grpId="0"/>
      <p:bldP spid="32802" grpId="0"/>
      <p:bldP spid="32815" grpId="0"/>
      <p:bldP spid="3281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5263"/>
            <a:ext cx="396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5040313" y="2312988"/>
            <a:ext cx="3995737" cy="3924300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7307263" y="2528888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=</a:t>
            </a:r>
            <a:endParaRPr lang="en-US" sz="2000" b="1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5148263" y="3335338"/>
            <a:ext cx="3132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2 × 3.14 ×  16 × 25</a:t>
            </a:r>
            <a:endParaRPr lang="en-US" sz="2000" b="1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264275" y="2544763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ط نـق ع</a:t>
            </a:r>
            <a:endParaRPr lang="en-US" sz="2000" b="1"/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6264275" y="4221163"/>
            <a:ext cx="2049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ar-SA" sz="2000" b="1"/>
              <a:t> 2512 قدم مربعة</a:t>
            </a:r>
            <a:endParaRPr lang="en-US" sz="2000" b="1"/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179388" y="2314575"/>
            <a:ext cx="4679950" cy="3924300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3130550" y="4708525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الكلية =</a:t>
            </a:r>
            <a:endParaRPr lang="en-US" sz="2000" b="1"/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1403350" y="5514975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2512 + 1607.68  </a:t>
            </a: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179388" y="4745038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+ مساحة القاعدتين</a:t>
            </a:r>
            <a:endParaRPr lang="en-US" sz="2000" b="1"/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287338" y="5516563"/>
            <a:ext cx="1296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4119.7     قدم مربعة</a:t>
            </a:r>
            <a:endParaRPr lang="en-US" sz="2000" b="1"/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3240088" y="2565400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2519363" y="2565400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ط نـق2</a:t>
            </a:r>
            <a:endParaRPr lang="en-US" sz="2000" b="1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1439863" y="3176588"/>
            <a:ext cx="2195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3.14 × </a:t>
            </a:r>
            <a:r>
              <a:rPr lang="ar-SA" sz="2800" b="1" baseline="30000"/>
              <a:t>2</a:t>
            </a:r>
            <a:r>
              <a:rPr lang="ar-SA" sz="2000" b="1"/>
              <a:t>16 </a:t>
            </a: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=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107950" y="3176588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803.84 ق مربعة</a:t>
            </a:r>
            <a:endParaRPr lang="en-US" sz="2000" b="1"/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3059113" y="3787775"/>
            <a:ext cx="183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القاعدتين =</a:t>
            </a:r>
            <a:endParaRPr lang="en-US" sz="2000" b="1"/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1368425" y="378936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× 803.84  </a:t>
            </a: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=</a:t>
            </a: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142875" y="3789363"/>
            <a:ext cx="1406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1607.68 قدم مربعة</a:t>
            </a:r>
            <a:endParaRPr lang="en-US" sz="2000" b="1"/>
          </a:p>
        </p:txBody>
      </p:sp>
      <p:sp>
        <p:nvSpPr>
          <p:cNvPr id="93205" name="AutoShape 21"/>
          <p:cNvSpPr>
            <a:spLocks noChangeArrowheads="1"/>
          </p:cNvSpPr>
          <p:nvPr/>
        </p:nvSpPr>
        <p:spPr bwMode="auto">
          <a:xfrm>
            <a:off x="2951163" y="873125"/>
            <a:ext cx="60848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grpSp>
        <p:nvGrpSpPr>
          <p:cNvPr id="93206" name="Group 22"/>
          <p:cNvGrpSpPr>
            <a:grpSpLocks noChangeAspect="1"/>
          </p:cNvGrpSpPr>
          <p:nvPr/>
        </p:nvGrpSpPr>
        <p:grpSpPr bwMode="auto">
          <a:xfrm>
            <a:off x="3132138" y="1060450"/>
            <a:ext cx="5795962" cy="388938"/>
            <a:chOff x="2109" y="640"/>
            <a:chExt cx="3341" cy="245"/>
          </a:xfrm>
        </p:grpSpPr>
        <p:sp>
          <p:nvSpPr>
            <p:cNvPr id="93207" name="AutoShape 23"/>
            <p:cNvSpPr>
              <a:spLocks noChangeAspect="1" noChangeArrowheads="1" noTextEdit="1"/>
            </p:cNvSpPr>
            <p:nvPr/>
          </p:nvSpPr>
          <p:spPr bwMode="auto">
            <a:xfrm>
              <a:off x="2109" y="640"/>
              <a:ext cx="3341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93208" name="Picture 2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640"/>
              <a:ext cx="3347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321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34925"/>
            <a:ext cx="23891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1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25425"/>
            <a:ext cx="230505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39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nimBg="1"/>
      <p:bldP spid="93188" grpId="0"/>
      <p:bldP spid="93189" grpId="0"/>
      <p:bldP spid="93190" grpId="0"/>
      <p:bldP spid="93191" grpId="0"/>
      <p:bldP spid="93192" grpId="0" animBg="1"/>
      <p:bldP spid="93193" grpId="0"/>
      <p:bldP spid="93194" grpId="0"/>
      <p:bldP spid="93195" grpId="0"/>
      <p:bldP spid="93196" grpId="0"/>
      <p:bldP spid="93197" grpId="0"/>
      <p:bldP spid="93198" grpId="0"/>
      <p:bldP spid="93199" grpId="0"/>
      <p:bldP spid="93200" grpId="0"/>
      <p:bldP spid="93201" grpId="0"/>
      <p:bldP spid="93202" grpId="0"/>
      <p:bldP spid="93203" grpId="0"/>
      <p:bldP spid="9320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5263"/>
            <a:ext cx="396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5040313" y="2312988"/>
            <a:ext cx="3995737" cy="2952750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7307263" y="2528888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=</a:t>
            </a:r>
            <a:endParaRPr lang="en-US" sz="2000" b="1"/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5148263" y="3335338"/>
            <a:ext cx="3132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2 × 3.14 ×  2 × 6.5</a:t>
            </a:r>
            <a:endParaRPr lang="en-US" sz="2000" b="1"/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6264275" y="2544763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ط نـق ع</a:t>
            </a:r>
            <a:endParaRPr lang="en-US" sz="2000" b="1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5795963" y="4221163"/>
            <a:ext cx="2517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ar-SA" sz="2000" b="1"/>
              <a:t> 81.64 بوصة مربعة</a:t>
            </a:r>
            <a:endParaRPr lang="en-US" sz="2000" b="1"/>
          </a:p>
        </p:txBody>
      </p:sp>
      <p:sp>
        <p:nvSpPr>
          <p:cNvPr id="94228" name="AutoShape 20"/>
          <p:cNvSpPr>
            <a:spLocks noChangeArrowheads="1"/>
          </p:cNvSpPr>
          <p:nvPr/>
        </p:nvSpPr>
        <p:spPr bwMode="auto">
          <a:xfrm>
            <a:off x="358775" y="873125"/>
            <a:ext cx="8677275" cy="9715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تغلف بعض علب العصير الأسطوانية الشكل بورق كما في الشكل المجاور .</a:t>
            </a:r>
          </a:p>
          <a:p>
            <a:r>
              <a:rPr lang="ar-SA" sz="2000" b="1"/>
              <a:t>أوجد مساحة ورقة تغليف علبة العصير .</a:t>
            </a:r>
            <a:endParaRPr lang="en-US" sz="2000" b="1"/>
          </a:p>
        </p:txBody>
      </p:sp>
      <p:pic>
        <p:nvPicPr>
          <p:cNvPr id="9423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34925"/>
            <a:ext cx="23891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2757488"/>
            <a:ext cx="19812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5" name="Text Box 27"/>
          <p:cNvSpPr txBox="1">
            <a:spLocks noChangeArrowheads="1"/>
          </p:cNvSpPr>
          <p:nvPr/>
        </p:nvSpPr>
        <p:spPr bwMode="auto">
          <a:xfrm>
            <a:off x="5111750" y="5734050"/>
            <a:ext cx="3201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مساحة ورقة تغليف علبة العصير =</a:t>
            </a:r>
            <a:endParaRPr lang="en-US" sz="2000" b="1"/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3167063" y="5735638"/>
            <a:ext cx="2085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81.64 بوصة مربعة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51474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94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nimBg="1"/>
      <p:bldP spid="94212" grpId="0"/>
      <p:bldP spid="94213" grpId="0"/>
      <p:bldP spid="94214" grpId="0"/>
      <p:bldP spid="94215" grpId="0"/>
      <p:bldP spid="94228" grpId="0" animBg="1"/>
      <p:bldP spid="94235" grpId="0"/>
      <p:bldP spid="9423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195263"/>
            <a:ext cx="396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4824413" y="1987550"/>
            <a:ext cx="4211637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7415213" y="27797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محيط القاعدة =</a:t>
            </a:r>
            <a:endParaRPr lang="en-US" sz="2000" b="1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5400675" y="2794000"/>
            <a:ext cx="2266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8.2 + 11.2 + 8.5 =</a:t>
            </a:r>
            <a:endParaRPr lang="en-US" sz="2000" b="1"/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7918450" y="3441700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6945313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9.5 م</a:t>
            </a:r>
            <a:endParaRPr lang="en-US" sz="2000" b="1"/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5040313" y="4437063"/>
            <a:ext cx="3995737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7307263" y="472281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=</a:t>
            </a:r>
            <a:endParaRPr lang="en-US" sz="2000" b="1"/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6119813" y="5529263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27.9 × 9.5 =</a:t>
            </a:r>
            <a:endParaRPr lang="en-US" sz="2000" b="1"/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6478588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مثلث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4608513" y="2816225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27.9م</a:t>
            </a:r>
            <a:endParaRPr lang="en-US" sz="2000" b="1"/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5146675" y="4738688"/>
            <a:ext cx="2268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محيط القاعدة × الارتفاع</a:t>
            </a:r>
            <a:endParaRPr lang="en-US" sz="2000" b="1"/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5041900" y="5559425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265.1 م2</a:t>
            </a:r>
            <a:endParaRPr lang="en-US" sz="2000" b="1"/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215900" y="1989138"/>
            <a:ext cx="4535488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3132138" y="278130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2843213" y="3443288"/>
            <a:ext cx="1909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القاعدتين  =</a:t>
            </a:r>
            <a:endParaRPr lang="en-US" sz="2000" b="1"/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1619250" y="346392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× 33.6 =</a:t>
            </a:r>
            <a:endParaRPr lang="en-US" sz="2000" b="1"/>
          </a:p>
        </p:txBody>
      </p:sp>
      <p:sp>
        <p:nvSpPr>
          <p:cNvPr id="96275" name="Rectangle 19"/>
          <p:cNvSpPr>
            <a:spLocks noChangeArrowheads="1"/>
          </p:cNvSpPr>
          <p:nvPr/>
        </p:nvSpPr>
        <p:spPr bwMode="auto">
          <a:xfrm>
            <a:off x="179388" y="4438650"/>
            <a:ext cx="4679950" cy="1800225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3130550" y="4724400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الكلية =</a:t>
            </a:r>
            <a:endParaRPr lang="en-US" sz="2000" b="1"/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1439863" y="5530850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265.1 + 67.2 =</a:t>
            </a:r>
            <a:endParaRPr lang="en-US" sz="2000" b="1"/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2195513" y="2097088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مثلث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179388" y="4760913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+ مساحة القاعدتين</a:t>
            </a:r>
            <a:endParaRPr lang="en-US" sz="2000" b="1"/>
          </a:p>
        </p:txBody>
      </p:sp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431800" y="5553075"/>
            <a:ext cx="122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332.3 م2</a:t>
            </a:r>
            <a:endParaRPr lang="en-US" sz="2000" b="1"/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358775" y="348615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67.2 م2</a:t>
            </a:r>
            <a:endParaRPr lang="en-US" sz="2000" b="1"/>
          </a:p>
        </p:txBody>
      </p:sp>
      <p:grpSp>
        <p:nvGrpSpPr>
          <p:cNvPr id="96282" name="Group 26"/>
          <p:cNvGrpSpPr>
            <a:grpSpLocks/>
          </p:cNvGrpSpPr>
          <p:nvPr/>
        </p:nvGrpSpPr>
        <p:grpSpPr bwMode="auto">
          <a:xfrm>
            <a:off x="1150938" y="2652713"/>
            <a:ext cx="2017712" cy="719137"/>
            <a:chOff x="3152" y="1671"/>
            <a:chExt cx="1271" cy="453"/>
          </a:xfrm>
        </p:grpSpPr>
        <p:sp>
          <p:nvSpPr>
            <p:cNvPr id="96283" name="Text Box 27"/>
            <p:cNvSpPr txBox="1">
              <a:spLocks noChangeArrowheads="1"/>
            </p:cNvSpPr>
            <p:nvPr/>
          </p:nvSpPr>
          <p:spPr bwMode="auto">
            <a:xfrm>
              <a:off x="3152" y="1751"/>
              <a:ext cx="12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× 11.2 × 6 </a:t>
              </a:r>
              <a:r>
                <a:rPr lang="ar-SA" sz="2000" b="1">
                  <a:ea typeface="Arial Unicode MS" pitchFamily="34" charset="-128"/>
                  <a:cs typeface="Arial Unicode MS" pitchFamily="34" charset="-128"/>
                </a:rPr>
                <a:t>=</a:t>
              </a:r>
            </a:p>
          </p:txBody>
        </p:sp>
        <p:grpSp>
          <p:nvGrpSpPr>
            <p:cNvPr id="96284" name="Group 28"/>
            <p:cNvGrpSpPr>
              <a:grpSpLocks/>
            </p:cNvGrpSpPr>
            <p:nvPr/>
          </p:nvGrpSpPr>
          <p:grpSpPr bwMode="auto">
            <a:xfrm>
              <a:off x="4209" y="1671"/>
              <a:ext cx="182" cy="453"/>
              <a:chOff x="975" y="3090"/>
              <a:chExt cx="182" cy="453"/>
            </a:xfrm>
          </p:grpSpPr>
          <p:sp>
            <p:nvSpPr>
              <p:cNvPr id="96285" name="Text Box 29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96286" name="Line 30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6287" name="Text Box 31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96288" name="Text Box 32"/>
          <p:cNvSpPr txBox="1">
            <a:spLocks noChangeArrowheads="1"/>
          </p:cNvSpPr>
          <p:nvPr/>
        </p:nvSpPr>
        <p:spPr bwMode="auto">
          <a:xfrm>
            <a:off x="250825" y="2816225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33.6 م2</a:t>
            </a:r>
            <a:endParaRPr lang="en-US" sz="2000" b="1"/>
          </a:p>
        </p:txBody>
      </p:sp>
      <p:sp>
        <p:nvSpPr>
          <p:cNvPr id="96290" name="AutoShape 34"/>
          <p:cNvSpPr>
            <a:spLocks noChangeArrowheads="1"/>
          </p:cNvSpPr>
          <p:nvPr/>
        </p:nvSpPr>
        <p:spPr bwMode="auto">
          <a:xfrm>
            <a:off x="2951163" y="873125"/>
            <a:ext cx="60848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grpSp>
        <p:nvGrpSpPr>
          <p:cNvPr id="96291" name="Group 35"/>
          <p:cNvGrpSpPr>
            <a:grpSpLocks noChangeAspect="1"/>
          </p:cNvGrpSpPr>
          <p:nvPr/>
        </p:nvGrpSpPr>
        <p:grpSpPr bwMode="auto">
          <a:xfrm>
            <a:off x="3132138" y="1060450"/>
            <a:ext cx="5795962" cy="388938"/>
            <a:chOff x="2109" y="640"/>
            <a:chExt cx="3341" cy="245"/>
          </a:xfrm>
        </p:grpSpPr>
        <p:sp>
          <p:nvSpPr>
            <p:cNvPr id="96292" name="AutoShape 36"/>
            <p:cNvSpPr>
              <a:spLocks noChangeAspect="1" noChangeArrowheads="1" noTextEdit="1"/>
            </p:cNvSpPr>
            <p:nvPr/>
          </p:nvSpPr>
          <p:spPr bwMode="auto">
            <a:xfrm>
              <a:off x="2109" y="640"/>
              <a:ext cx="3341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96293" name="Picture 3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640"/>
              <a:ext cx="3347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6295" name="Picture 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9EAE9"/>
              </a:clrFrom>
              <a:clrTo>
                <a:srgbClr val="E9EA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5888"/>
            <a:ext cx="2413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96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3825"/>
            <a:ext cx="2052638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78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6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6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6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6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6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6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6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9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6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6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9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6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6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1" dur="10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nimBg="1"/>
      <p:bldP spid="96260" grpId="0"/>
      <p:bldP spid="96261" grpId="0"/>
      <p:bldP spid="96262" grpId="0"/>
      <p:bldP spid="96263" grpId="0"/>
      <p:bldP spid="96264" grpId="0" animBg="1"/>
      <p:bldP spid="96265" grpId="0"/>
      <p:bldP spid="96266" grpId="0"/>
      <p:bldP spid="96267" grpId="0"/>
      <p:bldP spid="96268" grpId="0"/>
      <p:bldP spid="96269" grpId="0"/>
      <p:bldP spid="96270" grpId="0"/>
      <p:bldP spid="96271" grpId="0" animBg="1"/>
      <p:bldP spid="96272" grpId="0"/>
      <p:bldP spid="96273" grpId="0"/>
      <p:bldP spid="96274" grpId="0"/>
      <p:bldP spid="96275" grpId="0" animBg="1"/>
      <p:bldP spid="96276" grpId="0"/>
      <p:bldP spid="96277" grpId="0"/>
      <p:bldP spid="96278" grpId="0"/>
      <p:bldP spid="96279" grpId="0"/>
      <p:bldP spid="96280" grpId="0"/>
      <p:bldP spid="96281" grpId="0"/>
      <p:bldP spid="96288" grpId="0"/>
      <p:bldP spid="9629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5263"/>
            <a:ext cx="396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5040313" y="2312988"/>
            <a:ext cx="3995737" cy="3924300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7307263" y="2528888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=</a:t>
            </a:r>
            <a:endParaRPr lang="en-US" sz="2000" b="1"/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5148263" y="3335338"/>
            <a:ext cx="3132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2 × 3.14 ×  7.5 × 17</a:t>
            </a:r>
            <a:endParaRPr lang="en-US" sz="2000" b="1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6264275" y="2544763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ط نـق ع</a:t>
            </a:r>
            <a:endParaRPr lang="en-US" sz="2000" b="1"/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6264275" y="4221163"/>
            <a:ext cx="2049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ar-SA" sz="2000" b="1"/>
              <a:t> 800.7  سم</a:t>
            </a:r>
            <a:endParaRPr lang="en-US" sz="2000" b="1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179388" y="2314575"/>
            <a:ext cx="4679950" cy="3924300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3130550" y="4708525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الكلية =</a:t>
            </a:r>
            <a:endParaRPr lang="en-US" sz="2000" b="1"/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1403350" y="5514975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800.7 + 353.25  </a:t>
            </a: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179388" y="4745038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+ مساحة القاعدتين</a:t>
            </a:r>
            <a:endParaRPr lang="en-US" sz="2000" b="1"/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287338" y="5516563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1154 سم2</a:t>
            </a:r>
            <a:endParaRPr lang="en-US" sz="2000" b="1"/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3240088" y="2565400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2519363" y="2565400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ط نـق2</a:t>
            </a:r>
            <a:endParaRPr lang="en-US" sz="2000" b="1"/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1439863" y="3176588"/>
            <a:ext cx="2195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3.14 × (7.5)</a:t>
            </a:r>
            <a:r>
              <a:rPr lang="ar-SA" sz="2800" b="1" baseline="30000"/>
              <a:t>2</a:t>
            </a:r>
            <a:r>
              <a:rPr lang="ar-SA" sz="2000" b="1"/>
              <a:t> </a:t>
            </a: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=</a:t>
            </a: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34925" y="3176588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176.625 سم2</a:t>
            </a:r>
            <a:endParaRPr lang="en-US" sz="2000" b="1"/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3059113" y="3787775"/>
            <a:ext cx="183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القاعدتين =</a:t>
            </a:r>
            <a:endParaRPr lang="en-US" sz="2000" b="1"/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1185863" y="3789363"/>
            <a:ext cx="2017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× 176.625 </a:t>
            </a:r>
            <a:r>
              <a:rPr lang="ar-SA" sz="2000" b="1">
                <a:ea typeface="Arial Unicode MS" pitchFamily="34" charset="-128"/>
                <a:cs typeface="Arial Unicode MS" pitchFamily="34" charset="-128"/>
              </a:rPr>
              <a:t>=</a:t>
            </a:r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0" y="3789363"/>
            <a:ext cx="154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353.25 سم2</a:t>
            </a:r>
            <a:endParaRPr lang="en-US" sz="2000" b="1"/>
          </a:p>
        </p:txBody>
      </p:sp>
      <p:sp>
        <p:nvSpPr>
          <p:cNvPr id="95252" name="AutoShape 20"/>
          <p:cNvSpPr>
            <a:spLocks noChangeArrowheads="1"/>
          </p:cNvSpPr>
          <p:nvPr/>
        </p:nvSpPr>
        <p:spPr bwMode="auto">
          <a:xfrm>
            <a:off x="2951163" y="873125"/>
            <a:ext cx="60848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grpSp>
        <p:nvGrpSpPr>
          <p:cNvPr id="95253" name="Group 21"/>
          <p:cNvGrpSpPr>
            <a:grpSpLocks noChangeAspect="1"/>
          </p:cNvGrpSpPr>
          <p:nvPr/>
        </p:nvGrpSpPr>
        <p:grpSpPr bwMode="auto">
          <a:xfrm>
            <a:off x="3132138" y="1060450"/>
            <a:ext cx="5795962" cy="388938"/>
            <a:chOff x="2109" y="640"/>
            <a:chExt cx="3341" cy="245"/>
          </a:xfrm>
        </p:grpSpPr>
        <p:sp>
          <p:nvSpPr>
            <p:cNvPr id="95254" name="AutoShape 22"/>
            <p:cNvSpPr>
              <a:spLocks noChangeAspect="1" noChangeArrowheads="1" noTextEdit="1"/>
            </p:cNvSpPr>
            <p:nvPr/>
          </p:nvSpPr>
          <p:spPr bwMode="auto">
            <a:xfrm>
              <a:off x="2109" y="640"/>
              <a:ext cx="3341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95255" name="Picture 2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640"/>
              <a:ext cx="3347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5258" name="Picture 2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9EAE9"/>
              </a:clrFrom>
              <a:clrTo>
                <a:srgbClr val="E9EA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5888"/>
            <a:ext cx="2413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59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514350"/>
            <a:ext cx="226853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87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5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5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5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nimBg="1"/>
      <p:bldP spid="95236" grpId="0"/>
      <p:bldP spid="95237" grpId="0"/>
      <p:bldP spid="95238" grpId="0"/>
      <p:bldP spid="95239" grpId="0"/>
      <p:bldP spid="95240" grpId="0" animBg="1"/>
      <p:bldP spid="95241" grpId="0"/>
      <p:bldP spid="95242" grpId="0"/>
      <p:bldP spid="95243" grpId="0"/>
      <p:bldP spid="95244" grpId="0"/>
      <p:bldP spid="95245" grpId="0"/>
      <p:bldP spid="95246" grpId="0"/>
      <p:bldP spid="95247" grpId="0"/>
      <p:bldP spid="95248" grpId="0"/>
      <p:bldP spid="95249" grpId="0"/>
      <p:bldP spid="95250" grpId="0"/>
      <p:bldP spid="95251" grpId="0"/>
      <p:bldP spid="9525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5263"/>
            <a:ext cx="396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219700" y="2312988"/>
            <a:ext cx="3816350" cy="3924300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7488238" y="2528888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محيط القاعدة =</a:t>
            </a:r>
            <a:endParaRPr lang="en-US" sz="2000" b="1"/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5867400" y="2544763"/>
            <a:ext cx="187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× ( 12 + 4 ) =</a:t>
            </a:r>
            <a:endParaRPr lang="en-US" sz="2000" b="1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179388" y="2314575"/>
            <a:ext cx="4897437" cy="3924300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142875" y="2528888"/>
            <a:ext cx="489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الكلية = المساحة الجانبية + مساحة القاعدتين</a:t>
            </a:r>
            <a:endParaRPr lang="en-US" sz="2000" b="1"/>
          </a:p>
        </p:txBody>
      </p:sp>
      <p:sp>
        <p:nvSpPr>
          <p:cNvPr id="97300" name="AutoShape 20"/>
          <p:cNvSpPr>
            <a:spLocks noChangeArrowheads="1"/>
          </p:cNvSpPr>
          <p:nvPr/>
        </p:nvSpPr>
        <p:spPr bwMode="auto">
          <a:xfrm>
            <a:off x="2087563" y="765175"/>
            <a:ext cx="6948487" cy="107950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pic>
        <p:nvPicPr>
          <p:cNvPr id="97304" name="Picture 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9EAE9"/>
              </a:clrFrom>
              <a:clrTo>
                <a:srgbClr val="E9EA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5888"/>
            <a:ext cx="2413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308" name="Group 28"/>
          <p:cNvGrpSpPr>
            <a:grpSpLocks noChangeAspect="1"/>
          </p:cNvGrpSpPr>
          <p:nvPr/>
        </p:nvGrpSpPr>
        <p:grpSpPr bwMode="auto">
          <a:xfrm>
            <a:off x="2339975" y="909638"/>
            <a:ext cx="6337300" cy="863600"/>
            <a:chOff x="1791" y="640"/>
            <a:chExt cx="3675" cy="454"/>
          </a:xfrm>
        </p:grpSpPr>
        <p:sp>
          <p:nvSpPr>
            <p:cNvPr id="97307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791" y="640"/>
              <a:ext cx="3675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97309" name="Picture 2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640"/>
              <a:ext cx="3682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7310" name="Text Box 30"/>
          <p:cNvSpPr txBox="1">
            <a:spLocks noChangeArrowheads="1"/>
          </p:cNvSpPr>
          <p:nvPr/>
        </p:nvSpPr>
        <p:spPr bwMode="auto">
          <a:xfrm>
            <a:off x="5111750" y="2543175"/>
            <a:ext cx="865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32 سم</a:t>
            </a:r>
            <a:endParaRPr lang="en-US" sz="2000" b="1"/>
          </a:p>
        </p:txBody>
      </p:sp>
      <p:sp>
        <p:nvSpPr>
          <p:cNvPr id="97311" name="Text Box 31"/>
          <p:cNvSpPr txBox="1">
            <a:spLocks noChangeArrowheads="1"/>
          </p:cNvSpPr>
          <p:nvPr/>
        </p:nvSpPr>
        <p:spPr bwMode="auto">
          <a:xfrm>
            <a:off x="7416800" y="3411538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97312" name="Text Box 32"/>
          <p:cNvSpPr txBox="1">
            <a:spLocks noChangeArrowheads="1"/>
          </p:cNvSpPr>
          <p:nvPr/>
        </p:nvSpPr>
        <p:spPr bwMode="auto">
          <a:xfrm>
            <a:off x="6408738" y="3427413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12 × 4 = </a:t>
            </a:r>
            <a:endParaRPr lang="en-US" sz="2000" b="1"/>
          </a:p>
        </p:txBody>
      </p:sp>
      <p:sp>
        <p:nvSpPr>
          <p:cNvPr id="97313" name="Text Box 33"/>
          <p:cNvSpPr txBox="1">
            <a:spLocks noChangeArrowheads="1"/>
          </p:cNvSpPr>
          <p:nvPr/>
        </p:nvSpPr>
        <p:spPr bwMode="auto">
          <a:xfrm>
            <a:off x="5686425" y="3463925"/>
            <a:ext cx="865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48 سم</a:t>
            </a:r>
            <a:endParaRPr lang="en-US" sz="2000" b="1"/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7164388" y="4240213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القاعدتين =</a:t>
            </a:r>
            <a:endParaRPr lang="en-US" sz="2000" b="1"/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6227763" y="4256088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× 48 = </a:t>
            </a:r>
            <a:endParaRPr lang="en-US" sz="2000" b="1"/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5472113" y="4292600"/>
            <a:ext cx="865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96 سم</a:t>
            </a:r>
            <a:endParaRPr lang="en-US" sz="2000" b="1"/>
          </a:p>
        </p:txBody>
      </p:sp>
      <p:sp>
        <p:nvSpPr>
          <p:cNvPr id="97317" name="Text Box 37"/>
          <p:cNvSpPr txBox="1">
            <a:spLocks noChangeArrowheads="1"/>
          </p:cNvSpPr>
          <p:nvPr/>
        </p:nvSpPr>
        <p:spPr bwMode="auto">
          <a:xfrm>
            <a:off x="142875" y="3033713"/>
            <a:ext cx="489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الكلية = محيط القاعدة × ع + مساحة القاعدتين</a:t>
            </a:r>
            <a:endParaRPr lang="en-US" sz="2000" b="1"/>
          </a:p>
        </p:txBody>
      </p:sp>
      <p:sp>
        <p:nvSpPr>
          <p:cNvPr id="97318" name="Text Box 38"/>
          <p:cNvSpPr txBox="1">
            <a:spLocks noChangeArrowheads="1"/>
          </p:cNvSpPr>
          <p:nvPr/>
        </p:nvSpPr>
        <p:spPr bwMode="auto">
          <a:xfrm>
            <a:off x="2124075" y="3536950"/>
            <a:ext cx="2916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467  =  32 ×  ع  +  96</a:t>
            </a:r>
            <a:endParaRPr lang="en-US" sz="2000" b="1"/>
          </a:p>
        </p:txBody>
      </p:sp>
      <p:sp>
        <p:nvSpPr>
          <p:cNvPr id="97319" name="Text Box 39"/>
          <p:cNvSpPr txBox="1">
            <a:spLocks noChangeArrowheads="1"/>
          </p:cNvSpPr>
          <p:nvPr/>
        </p:nvSpPr>
        <p:spPr bwMode="auto">
          <a:xfrm>
            <a:off x="2124075" y="4040188"/>
            <a:ext cx="2916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467 – 96 = 32 ع</a:t>
            </a:r>
            <a:endParaRPr lang="en-US" sz="2000" b="1"/>
          </a:p>
        </p:txBody>
      </p:sp>
      <p:sp>
        <p:nvSpPr>
          <p:cNvPr id="97320" name="Text Box 40"/>
          <p:cNvSpPr txBox="1">
            <a:spLocks noChangeArrowheads="1"/>
          </p:cNvSpPr>
          <p:nvPr/>
        </p:nvSpPr>
        <p:spPr bwMode="auto">
          <a:xfrm>
            <a:off x="2124075" y="4545013"/>
            <a:ext cx="2916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371  =  32 ع</a:t>
            </a:r>
            <a:endParaRPr lang="en-US" sz="2000" b="1"/>
          </a:p>
        </p:txBody>
      </p:sp>
      <p:sp>
        <p:nvSpPr>
          <p:cNvPr id="97321" name="Text Box 41"/>
          <p:cNvSpPr txBox="1">
            <a:spLocks noChangeArrowheads="1"/>
          </p:cNvSpPr>
          <p:nvPr/>
        </p:nvSpPr>
        <p:spPr bwMode="auto">
          <a:xfrm>
            <a:off x="2124075" y="5084763"/>
            <a:ext cx="2916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ع =  371 ÷ 32</a:t>
            </a:r>
            <a:endParaRPr lang="en-US" sz="2000" b="1"/>
          </a:p>
        </p:txBody>
      </p:sp>
      <p:sp>
        <p:nvSpPr>
          <p:cNvPr id="97322" name="Text Box 42"/>
          <p:cNvSpPr txBox="1">
            <a:spLocks noChangeArrowheads="1"/>
          </p:cNvSpPr>
          <p:nvPr/>
        </p:nvSpPr>
        <p:spPr bwMode="auto">
          <a:xfrm>
            <a:off x="3311525" y="5624513"/>
            <a:ext cx="172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ع  </a:t>
            </a:r>
            <a:r>
              <a:rPr lang="ar-SA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000" b="1"/>
              <a:t> 11.6 سم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37861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7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9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7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7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7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7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7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7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7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7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7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7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7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7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nimBg="1"/>
      <p:bldP spid="97284" grpId="0"/>
      <p:bldP spid="97286" grpId="0"/>
      <p:bldP spid="97288" grpId="0" animBg="1"/>
      <p:bldP spid="97293" grpId="0"/>
      <p:bldP spid="97300" grpId="0" animBg="1"/>
      <p:bldP spid="97310" grpId="0"/>
      <p:bldP spid="97311" grpId="0"/>
      <p:bldP spid="97312" grpId="0"/>
      <p:bldP spid="97313" grpId="0"/>
      <p:bldP spid="97314" grpId="0"/>
      <p:bldP spid="97315" grpId="0"/>
      <p:bldP spid="97316" grpId="0"/>
      <p:bldP spid="97317" grpId="0"/>
      <p:bldP spid="97318" grpId="0"/>
      <p:bldP spid="97319" grpId="0"/>
      <p:bldP spid="97320" grpId="0"/>
      <p:bldP spid="97321" grpId="0"/>
      <p:bldP spid="9732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195263"/>
            <a:ext cx="36417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2" name="AutoShape 8"/>
          <p:cNvSpPr>
            <a:spLocks noChangeArrowheads="1"/>
          </p:cNvSpPr>
          <p:nvPr/>
        </p:nvSpPr>
        <p:spPr bwMode="auto">
          <a:xfrm>
            <a:off x="3887788" y="765175"/>
            <a:ext cx="5148262" cy="900113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/>
              <a:t>ينتج مصنع خياما بلاستيكية كما في الشكل المجاور . </a:t>
            </a:r>
          </a:p>
          <a:p>
            <a:r>
              <a:rPr lang="ar-SA" sz="2000" b="1"/>
              <a:t>فما مساحة قطعة البلاستيك التي تلزم لصنع خيمة ؟</a:t>
            </a:r>
            <a:endParaRPr lang="en-US" sz="2000" b="1"/>
          </a:p>
        </p:txBody>
      </p:sp>
      <p:pic>
        <p:nvPicPr>
          <p:cNvPr id="98313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9EAE9"/>
              </a:clrFrom>
              <a:clrTo>
                <a:srgbClr val="E9EA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5888"/>
            <a:ext cx="2413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31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6038"/>
            <a:ext cx="273685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50" name="Rectangle 46"/>
          <p:cNvSpPr>
            <a:spLocks noChangeArrowheads="1"/>
          </p:cNvSpPr>
          <p:nvPr/>
        </p:nvSpPr>
        <p:spPr bwMode="auto">
          <a:xfrm>
            <a:off x="5040313" y="1987550"/>
            <a:ext cx="3995737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8351" name="Text Box 47"/>
          <p:cNvSpPr txBox="1">
            <a:spLocks noChangeArrowheads="1"/>
          </p:cNvSpPr>
          <p:nvPr/>
        </p:nvSpPr>
        <p:spPr bwMode="auto">
          <a:xfrm>
            <a:off x="7415213" y="2600325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محيط القاعدة =</a:t>
            </a:r>
            <a:endParaRPr lang="en-US" sz="2000" b="1"/>
          </a:p>
        </p:txBody>
      </p:sp>
      <p:sp>
        <p:nvSpPr>
          <p:cNvPr id="98352" name="Text Box 48"/>
          <p:cNvSpPr txBox="1">
            <a:spLocks noChangeArrowheads="1"/>
          </p:cNvSpPr>
          <p:nvPr/>
        </p:nvSpPr>
        <p:spPr bwMode="auto">
          <a:xfrm>
            <a:off x="5111750" y="2614613"/>
            <a:ext cx="255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152 + 143.7 + 143.7</a:t>
            </a:r>
            <a:endParaRPr lang="en-US" sz="2000" b="1"/>
          </a:p>
        </p:txBody>
      </p:sp>
      <p:sp>
        <p:nvSpPr>
          <p:cNvPr id="98353" name="Text Box 49"/>
          <p:cNvSpPr txBox="1">
            <a:spLocks noChangeArrowheads="1"/>
          </p:cNvSpPr>
          <p:nvPr/>
        </p:nvSpPr>
        <p:spPr bwMode="auto">
          <a:xfrm>
            <a:off x="7918450" y="3441700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الارتفاع  =</a:t>
            </a:r>
            <a:endParaRPr lang="en-US" sz="2000" b="1"/>
          </a:p>
        </p:txBody>
      </p:sp>
      <p:sp>
        <p:nvSpPr>
          <p:cNvPr id="98354" name="Text Box 50"/>
          <p:cNvSpPr txBox="1">
            <a:spLocks noChangeArrowheads="1"/>
          </p:cNvSpPr>
          <p:nvPr/>
        </p:nvSpPr>
        <p:spPr bwMode="auto">
          <a:xfrm>
            <a:off x="6945313" y="3462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183 م</a:t>
            </a:r>
            <a:endParaRPr lang="en-US" sz="2000" b="1"/>
          </a:p>
        </p:txBody>
      </p:sp>
      <p:sp>
        <p:nvSpPr>
          <p:cNvPr id="98355" name="Rectangle 51"/>
          <p:cNvSpPr>
            <a:spLocks noChangeArrowheads="1"/>
          </p:cNvSpPr>
          <p:nvPr/>
        </p:nvSpPr>
        <p:spPr bwMode="auto">
          <a:xfrm>
            <a:off x="5040313" y="4221163"/>
            <a:ext cx="3995737" cy="1474787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8356" name="Text Box 52"/>
          <p:cNvSpPr txBox="1">
            <a:spLocks noChangeArrowheads="1"/>
          </p:cNvSpPr>
          <p:nvPr/>
        </p:nvSpPr>
        <p:spPr bwMode="auto">
          <a:xfrm>
            <a:off x="7307263" y="450691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=</a:t>
            </a:r>
            <a:endParaRPr lang="en-US" sz="2000" b="1"/>
          </a:p>
        </p:txBody>
      </p:sp>
      <p:sp>
        <p:nvSpPr>
          <p:cNvPr id="98357" name="Text Box 53"/>
          <p:cNvSpPr txBox="1">
            <a:spLocks noChangeArrowheads="1"/>
          </p:cNvSpPr>
          <p:nvPr/>
        </p:nvSpPr>
        <p:spPr bwMode="auto">
          <a:xfrm>
            <a:off x="6443663" y="5157788"/>
            <a:ext cx="2052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439.4 × 183 =</a:t>
            </a:r>
            <a:endParaRPr lang="en-US" sz="2000" b="1"/>
          </a:p>
        </p:txBody>
      </p:sp>
      <p:sp>
        <p:nvSpPr>
          <p:cNvPr id="98358" name="Text Box 54"/>
          <p:cNvSpPr txBox="1">
            <a:spLocks noChangeArrowheads="1"/>
          </p:cNvSpPr>
          <p:nvPr/>
        </p:nvSpPr>
        <p:spPr bwMode="auto">
          <a:xfrm>
            <a:off x="6478588" y="2095500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مثلث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98359" name="Text Box 55"/>
          <p:cNvSpPr txBox="1">
            <a:spLocks noChangeArrowheads="1"/>
          </p:cNvSpPr>
          <p:nvPr/>
        </p:nvSpPr>
        <p:spPr bwMode="auto">
          <a:xfrm>
            <a:off x="6551613" y="2960688"/>
            <a:ext cx="1366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439.4 م</a:t>
            </a:r>
            <a:endParaRPr lang="en-US" sz="2000" b="1"/>
          </a:p>
        </p:txBody>
      </p:sp>
      <p:sp>
        <p:nvSpPr>
          <p:cNvPr id="98360" name="Text Box 56"/>
          <p:cNvSpPr txBox="1">
            <a:spLocks noChangeArrowheads="1"/>
          </p:cNvSpPr>
          <p:nvPr/>
        </p:nvSpPr>
        <p:spPr bwMode="auto">
          <a:xfrm>
            <a:off x="5146675" y="4522788"/>
            <a:ext cx="2268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محيط القاعدة × الارتفاع</a:t>
            </a:r>
            <a:endParaRPr lang="en-US" sz="2000" b="1"/>
          </a:p>
        </p:txBody>
      </p:sp>
      <p:sp>
        <p:nvSpPr>
          <p:cNvPr id="98361" name="Text Box 57"/>
          <p:cNvSpPr txBox="1">
            <a:spLocks noChangeArrowheads="1"/>
          </p:cNvSpPr>
          <p:nvPr/>
        </p:nvSpPr>
        <p:spPr bwMode="auto">
          <a:xfrm>
            <a:off x="5075238" y="5187950"/>
            <a:ext cx="154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80410.2 م2</a:t>
            </a:r>
            <a:endParaRPr lang="en-US" sz="2000" b="1"/>
          </a:p>
        </p:txBody>
      </p:sp>
      <p:sp>
        <p:nvSpPr>
          <p:cNvPr id="98362" name="Rectangle 58"/>
          <p:cNvSpPr>
            <a:spLocks noChangeArrowheads="1"/>
          </p:cNvSpPr>
          <p:nvPr/>
        </p:nvSpPr>
        <p:spPr bwMode="auto">
          <a:xfrm>
            <a:off x="215900" y="1989138"/>
            <a:ext cx="4643438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27000"/>
                </a:schemeClr>
              </a:gs>
              <a:gs pos="50000">
                <a:srgbClr val="FFFFCC">
                  <a:alpha val="30000"/>
                </a:srgbClr>
              </a:gs>
              <a:gs pos="100000">
                <a:schemeClr val="accent2">
                  <a:alpha val="2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8363" name="Text Box 59"/>
          <p:cNvSpPr txBox="1">
            <a:spLocks noChangeArrowheads="1"/>
          </p:cNvSpPr>
          <p:nvPr/>
        </p:nvSpPr>
        <p:spPr bwMode="auto">
          <a:xfrm>
            <a:off x="3238500" y="2781300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القاعدة =</a:t>
            </a:r>
            <a:endParaRPr lang="en-US" sz="2000" b="1"/>
          </a:p>
        </p:txBody>
      </p:sp>
      <p:sp>
        <p:nvSpPr>
          <p:cNvPr id="98364" name="Text Box 60"/>
          <p:cNvSpPr txBox="1">
            <a:spLocks noChangeArrowheads="1"/>
          </p:cNvSpPr>
          <p:nvPr/>
        </p:nvSpPr>
        <p:spPr bwMode="auto">
          <a:xfrm>
            <a:off x="2949575" y="3443288"/>
            <a:ext cx="1909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القاعدتين  =</a:t>
            </a:r>
            <a:endParaRPr lang="en-US" sz="2000" b="1"/>
          </a:p>
        </p:txBody>
      </p:sp>
      <p:sp>
        <p:nvSpPr>
          <p:cNvPr id="98365" name="Text Box 61"/>
          <p:cNvSpPr txBox="1">
            <a:spLocks noChangeArrowheads="1"/>
          </p:cNvSpPr>
          <p:nvPr/>
        </p:nvSpPr>
        <p:spPr bwMode="auto">
          <a:xfrm>
            <a:off x="1584325" y="3463925"/>
            <a:ext cx="1509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2 × 9272 =</a:t>
            </a:r>
            <a:endParaRPr lang="en-US" sz="2000" b="1"/>
          </a:p>
        </p:txBody>
      </p:sp>
      <p:sp>
        <p:nvSpPr>
          <p:cNvPr id="98366" name="Rectangle 62"/>
          <p:cNvSpPr>
            <a:spLocks noChangeArrowheads="1"/>
          </p:cNvSpPr>
          <p:nvPr/>
        </p:nvSpPr>
        <p:spPr bwMode="auto">
          <a:xfrm>
            <a:off x="179388" y="4222750"/>
            <a:ext cx="4679950" cy="1474788"/>
          </a:xfrm>
          <a:prstGeom prst="rect">
            <a:avLst/>
          </a:prstGeom>
          <a:gradFill rotWithShape="1">
            <a:gsLst>
              <a:gs pos="0">
                <a:srgbClr val="FF66CC">
                  <a:alpha val="46001"/>
                </a:srgbClr>
              </a:gs>
              <a:gs pos="50000">
                <a:srgbClr val="FFFFCC">
                  <a:alpha val="48000"/>
                </a:srgbClr>
              </a:gs>
              <a:gs pos="100000">
                <a:srgbClr val="FF66CC">
                  <a:alpha val="46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8367" name="Text Box 63"/>
          <p:cNvSpPr txBox="1">
            <a:spLocks noChangeArrowheads="1"/>
          </p:cNvSpPr>
          <p:nvPr/>
        </p:nvSpPr>
        <p:spPr bwMode="auto">
          <a:xfrm>
            <a:off x="3130550" y="4508500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الكلية =</a:t>
            </a:r>
            <a:endParaRPr lang="en-US" sz="2000" b="1"/>
          </a:p>
        </p:txBody>
      </p:sp>
      <p:sp>
        <p:nvSpPr>
          <p:cNvPr id="98368" name="Text Box 64"/>
          <p:cNvSpPr txBox="1">
            <a:spLocks noChangeArrowheads="1"/>
          </p:cNvSpPr>
          <p:nvPr/>
        </p:nvSpPr>
        <p:spPr bwMode="auto">
          <a:xfrm>
            <a:off x="1620838" y="5159375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= 80410.2 + 18544 =</a:t>
            </a:r>
            <a:endParaRPr lang="en-US" sz="2000" b="1"/>
          </a:p>
        </p:txBody>
      </p:sp>
      <p:sp>
        <p:nvSpPr>
          <p:cNvPr id="98369" name="Text Box 65"/>
          <p:cNvSpPr txBox="1">
            <a:spLocks noChangeArrowheads="1"/>
          </p:cNvSpPr>
          <p:nvPr/>
        </p:nvSpPr>
        <p:spPr bwMode="auto">
          <a:xfrm>
            <a:off x="2301875" y="2097088"/>
            <a:ext cx="2557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القاعدة على شكل </a:t>
            </a:r>
            <a:r>
              <a:rPr lang="ar-SA" sz="2000" b="1">
                <a:solidFill>
                  <a:srgbClr val="FF0000"/>
                </a:solidFill>
              </a:rPr>
              <a:t>مثلث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98370" name="Text Box 66"/>
          <p:cNvSpPr txBox="1">
            <a:spLocks noChangeArrowheads="1"/>
          </p:cNvSpPr>
          <p:nvPr/>
        </p:nvSpPr>
        <p:spPr bwMode="auto">
          <a:xfrm>
            <a:off x="179388" y="4545013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+ مساحة القاعدتين</a:t>
            </a:r>
            <a:endParaRPr lang="en-US" sz="2000" b="1"/>
          </a:p>
        </p:txBody>
      </p:sp>
      <p:sp>
        <p:nvSpPr>
          <p:cNvPr id="98371" name="Text Box 67"/>
          <p:cNvSpPr txBox="1">
            <a:spLocks noChangeArrowheads="1"/>
          </p:cNvSpPr>
          <p:nvPr/>
        </p:nvSpPr>
        <p:spPr bwMode="auto">
          <a:xfrm>
            <a:off x="180975" y="5181600"/>
            <a:ext cx="1619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98954.2 م2</a:t>
            </a:r>
            <a:endParaRPr lang="en-US" sz="2000" b="1"/>
          </a:p>
        </p:txBody>
      </p:sp>
      <p:sp>
        <p:nvSpPr>
          <p:cNvPr id="98372" name="Text Box 68"/>
          <p:cNvSpPr txBox="1">
            <a:spLocks noChangeArrowheads="1"/>
          </p:cNvSpPr>
          <p:nvPr/>
        </p:nvSpPr>
        <p:spPr bwMode="auto">
          <a:xfrm>
            <a:off x="395288" y="348615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18544 م2</a:t>
            </a:r>
            <a:endParaRPr lang="en-US" sz="2000" b="1"/>
          </a:p>
        </p:txBody>
      </p:sp>
      <p:grpSp>
        <p:nvGrpSpPr>
          <p:cNvPr id="98373" name="Group 69"/>
          <p:cNvGrpSpPr>
            <a:grpSpLocks/>
          </p:cNvGrpSpPr>
          <p:nvPr/>
        </p:nvGrpSpPr>
        <p:grpSpPr bwMode="auto">
          <a:xfrm>
            <a:off x="1149350" y="2652713"/>
            <a:ext cx="2125663" cy="719137"/>
            <a:chOff x="3152" y="1671"/>
            <a:chExt cx="1271" cy="453"/>
          </a:xfrm>
        </p:grpSpPr>
        <p:sp>
          <p:nvSpPr>
            <p:cNvPr id="98374" name="Text Box 70"/>
            <p:cNvSpPr txBox="1">
              <a:spLocks noChangeArrowheads="1"/>
            </p:cNvSpPr>
            <p:nvPr/>
          </p:nvSpPr>
          <p:spPr bwMode="auto">
            <a:xfrm>
              <a:off x="3152" y="1751"/>
              <a:ext cx="12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× 152 × 122 </a:t>
              </a:r>
              <a:r>
                <a:rPr lang="ar-SA" sz="2000" b="1">
                  <a:ea typeface="Arial Unicode MS" pitchFamily="34" charset="-128"/>
                  <a:cs typeface="Arial Unicode MS" pitchFamily="34" charset="-128"/>
                </a:rPr>
                <a:t>=</a:t>
              </a:r>
            </a:p>
          </p:txBody>
        </p:sp>
        <p:grpSp>
          <p:nvGrpSpPr>
            <p:cNvPr id="98375" name="Group 71"/>
            <p:cNvGrpSpPr>
              <a:grpSpLocks/>
            </p:cNvGrpSpPr>
            <p:nvPr/>
          </p:nvGrpSpPr>
          <p:grpSpPr bwMode="auto">
            <a:xfrm>
              <a:off x="4209" y="1671"/>
              <a:ext cx="182" cy="453"/>
              <a:chOff x="975" y="3090"/>
              <a:chExt cx="182" cy="453"/>
            </a:xfrm>
          </p:grpSpPr>
          <p:sp>
            <p:nvSpPr>
              <p:cNvPr id="98376" name="Text Box 72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98377" name="Line 73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8378" name="Text Box 74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98379" name="Text Box 75"/>
          <p:cNvSpPr txBox="1">
            <a:spLocks noChangeArrowheads="1"/>
          </p:cNvSpPr>
          <p:nvPr/>
        </p:nvSpPr>
        <p:spPr bwMode="auto">
          <a:xfrm>
            <a:off x="141288" y="2816225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9272 م2</a:t>
            </a:r>
            <a:endParaRPr lang="en-US" sz="2000" b="1"/>
          </a:p>
        </p:txBody>
      </p:sp>
      <p:sp>
        <p:nvSpPr>
          <p:cNvPr id="98380" name="Rectangle 76"/>
          <p:cNvSpPr>
            <a:spLocks noChangeArrowheads="1"/>
          </p:cNvSpPr>
          <p:nvPr/>
        </p:nvSpPr>
        <p:spPr bwMode="auto">
          <a:xfrm>
            <a:off x="2665413" y="5840413"/>
            <a:ext cx="4535487" cy="792162"/>
          </a:xfrm>
          <a:prstGeom prst="rect">
            <a:avLst/>
          </a:prstGeom>
          <a:solidFill>
            <a:srgbClr val="FFFF00">
              <a:alpha val="46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400" b="1"/>
              <a:t>مساحة قطعة البلاستيك = 98954.2 م2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413180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98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9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8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8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8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8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8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8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8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8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9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9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9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8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8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9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9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8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8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9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9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9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8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8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9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9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9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8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8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9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8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8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9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9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9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8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8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9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9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8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8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9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9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 animBg="1"/>
      <p:bldP spid="98350" grpId="0" animBg="1"/>
      <p:bldP spid="98351" grpId="0"/>
      <p:bldP spid="98352" grpId="0"/>
      <p:bldP spid="98353" grpId="0"/>
      <p:bldP spid="98354" grpId="0"/>
      <p:bldP spid="98355" grpId="0" animBg="1"/>
      <p:bldP spid="98356" grpId="0"/>
      <p:bldP spid="98357" grpId="0"/>
      <p:bldP spid="98358" grpId="0"/>
      <p:bldP spid="98359" grpId="0"/>
      <p:bldP spid="98360" grpId="0"/>
      <p:bldP spid="98361" grpId="0"/>
      <p:bldP spid="98362" grpId="0" animBg="1"/>
      <p:bldP spid="98363" grpId="0"/>
      <p:bldP spid="98364" grpId="0"/>
      <p:bldP spid="98365" grpId="0"/>
      <p:bldP spid="98366" grpId="0" animBg="1"/>
      <p:bldP spid="98367" grpId="0"/>
      <p:bldP spid="98368" grpId="0"/>
      <p:bldP spid="98369" grpId="0"/>
      <p:bldP spid="98370" grpId="0"/>
      <p:bldP spid="98371" grpId="0"/>
      <p:bldP spid="98372" grpId="0"/>
      <p:bldP spid="98379" grpId="0"/>
      <p:bldP spid="98380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2" name="Picture 4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88913"/>
            <a:ext cx="2209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" name="Rectangle 412"/>
          <p:cNvSpPr>
            <a:spLocks noChangeArrowheads="1"/>
          </p:cNvSpPr>
          <p:nvPr/>
        </p:nvSpPr>
        <p:spPr bwMode="auto">
          <a:xfrm>
            <a:off x="3167063" y="1016000"/>
            <a:ext cx="5545137" cy="1081088"/>
          </a:xfrm>
          <a:prstGeom prst="rect">
            <a:avLst/>
          </a:prstGeom>
          <a:solidFill>
            <a:srgbClr val="99CC00">
              <a:alpha val="2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sz="2000" b="1">
                <a:solidFill>
                  <a:srgbClr val="0000CC"/>
                </a:solidFill>
              </a:rPr>
              <a:t>الهرم المنتظم</a:t>
            </a:r>
            <a:r>
              <a:rPr lang="ar-SA" sz="2000" b="1"/>
              <a:t> هو : هرم قاعدته </a:t>
            </a:r>
            <a:r>
              <a:rPr lang="ar-SA" sz="2000" b="1">
                <a:solidFill>
                  <a:srgbClr val="FF3300"/>
                </a:solidFill>
              </a:rPr>
              <a:t>منتظمة</a:t>
            </a:r>
            <a:r>
              <a:rPr lang="ar-SA" sz="2000" b="1"/>
              <a:t> ، وأوجهه الجانبية مثلثات</a:t>
            </a:r>
          </a:p>
          <a:p>
            <a:endParaRPr lang="ar-SA" sz="2000" b="1"/>
          </a:p>
          <a:p>
            <a:r>
              <a:rPr lang="ar-SA" sz="2000" b="1">
                <a:solidFill>
                  <a:srgbClr val="FF3300"/>
                </a:solidFill>
              </a:rPr>
              <a:t>متطابقة</a:t>
            </a:r>
            <a:r>
              <a:rPr lang="ar-SA" sz="2000" b="1"/>
              <a:t> وكل منها </a:t>
            </a:r>
            <a:r>
              <a:rPr lang="ar-SA" sz="2000" b="1">
                <a:solidFill>
                  <a:srgbClr val="FF3300"/>
                </a:solidFill>
              </a:rPr>
              <a:t>متطابق الساقين</a:t>
            </a:r>
            <a:r>
              <a:rPr lang="ar-SA" sz="2000" b="1"/>
              <a:t> .</a:t>
            </a:r>
            <a:endParaRPr lang="en-US" sz="2000" b="1"/>
          </a:p>
        </p:txBody>
      </p:sp>
      <p:pic>
        <p:nvPicPr>
          <p:cNvPr id="2467" name="Picture 4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97200"/>
            <a:ext cx="22002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8" name="Picture 4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2960688"/>
            <a:ext cx="24288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9" name="Rectangle 421"/>
          <p:cNvSpPr>
            <a:spLocks noChangeArrowheads="1"/>
          </p:cNvSpPr>
          <p:nvPr/>
        </p:nvSpPr>
        <p:spPr bwMode="auto">
          <a:xfrm>
            <a:off x="1979613" y="2600325"/>
            <a:ext cx="2268537" cy="3384550"/>
          </a:xfrm>
          <a:prstGeom prst="rect">
            <a:avLst/>
          </a:prstGeom>
          <a:solidFill>
            <a:srgbClr val="FFFF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000" b="1">
                <a:solidFill>
                  <a:srgbClr val="0000CC"/>
                </a:solidFill>
              </a:rPr>
              <a:t>هرم رباعي</a:t>
            </a:r>
            <a:r>
              <a:rPr lang="ar-SA" sz="2000" b="1"/>
              <a:t> </a:t>
            </a:r>
          </a:p>
          <a:p>
            <a:pPr algn="ctr"/>
            <a:endParaRPr lang="ar-SA" sz="2000" b="1"/>
          </a:p>
          <a:p>
            <a:pPr algn="ctr"/>
            <a:r>
              <a:rPr lang="ar-SA" sz="2000" b="1">
                <a:solidFill>
                  <a:srgbClr val="006600"/>
                </a:solidFill>
              </a:rPr>
              <a:t>قاعدته منتظمة</a:t>
            </a:r>
          </a:p>
          <a:p>
            <a:pPr algn="ctr"/>
            <a:endParaRPr lang="ar-SA" sz="2000" b="1"/>
          </a:p>
          <a:p>
            <a:pPr algn="ctr"/>
            <a:r>
              <a:rPr lang="ar-SA" sz="2000" b="1">
                <a:solidFill>
                  <a:srgbClr val="FF0000"/>
                </a:solidFill>
              </a:rPr>
              <a:t>وأوجهه الجانبية مثلثات </a:t>
            </a:r>
          </a:p>
          <a:p>
            <a:pPr algn="ctr"/>
            <a:endParaRPr lang="ar-SA" sz="2000" b="1">
              <a:solidFill>
                <a:srgbClr val="FF0000"/>
              </a:solidFill>
            </a:endParaRPr>
          </a:p>
          <a:p>
            <a:pPr algn="ctr"/>
            <a:r>
              <a:rPr lang="ar-SA" sz="2000" b="1">
                <a:solidFill>
                  <a:srgbClr val="FF0000"/>
                </a:solidFill>
              </a:rPr>
              <a:t>متطابقة</a:t>
            </a:r>
          </a:p>
          <a:p>
            <a:pPr algn="ctr"/>
            <a:endParaRPr lang="ar-SA" sz="2000" b="1">
              <a:solidFill>
                <a:srgbClr val="FF0000"/>
              </a:solidFill>
            </a:endParaRPr>
          </a:p>
          <a:p>
            <a:pPr algn="ctr"/>
            <a:r>
              <a:rPr lang="ar-SA" sz="2000" b="1">
                <a:solidFill>
                  <a:srgbClr val="FF0000"/>
                </a:solidFill>
              </a:rPr>
              <a:t>ومتطابقة الساقين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470" name="Rectangle 422"/>
          <p:cNvSpPr>
            <a:spLocks noChangeArrowheads="1"/>
          </p:cNvSpPr>
          <p:nvPr/>
        </p:nvSpPr>
        <p:spPr bwMode="auto">
          <a:xfrm>
            <a:off x="1979613" y="2600325"/>
            <a:ext cx="2268537" cy="3384550"/>
          </a:xfrm>
          <a:prstGeom prst="rect">
            <a:avLst/>
          </a:prstGeom>
          <a:solidFill>
            <a:srgbClr val="FFFF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000" b="1">
                <a:solidFill>
                  <a:srgbClr val="0000CC"/>
                </a:solidFill>
              </a:rPr>
              <a:t>هرم خماسي</a:t>
            </a:r>
            <a:r>
              <a:rPr lang="ar-SA" sz="2000" b="1"/>
              <a:t> </a:t>
            </a:r>
          </a:p>
          <a:p>
            <a:pPr algn="ctr"/>
            <a:endParaRPr lang="ar-SA" sz="2000" b="1"/>
          </a:p>
          <a:p>
            <a:pPr algn="ctr"/>
            <a:r>
              <a:rPr lang="ar-SA" sz="2000" b="1">
                <a:solidFill>
                  <a:srgbClr val="006600"/>
                </a:solidFill>
              </a:rPr>
              <a:t>قاعدته منتظمة</a:t>
            </a:r>
          </a:p>
          <a:p>
            <a:pPr algn="ctr"/>
            <a:endParaRPr lang="ar-SA" sz="2000" b="1"/>
          </a:p>
          <a:p>
            <a:pPr algn="ctr"/>
            <a:r>
              <a:rPr lang="ar-SA" sz="2000" b="1">
                <a:solidFill>
                  <a:srgbClr val="FF0000"/>
                </a:solidFill>
              </a:rPr>
              <a:t>وأوجهه الجانبية مثلثات </a:t>
            </a:r>
          </a:p>
          <a:p>
            <a:pPr algn="ctr"/>
            <a:endParaRPr lang="ar-SA" sz="2000" b="1">
              <a:solidFill>
                <a:srgbClr val="FF0000"/>
              </a:solidFill>
            </a:endParaRPr>
          </a:p>
          <a:p>
            <a:pPr algn="ctr"/>
            <a:r>
              <a:rPr lang="ar-SA" sz="2000" b="1">
                <a:solidFill>
                  <a:srgbClr val="FF0000"/>
                </a:solidFill>
              </a:rPr>
              <a:t>متطابقة</a:t>
            </a:r>
          </a:p>
          <a:p>
            <a:pPr algn="ctr"/>
            <a:endParaRPr lang="ar-SA" sz="2000" b="1">
              <a:solidFill>
                <a:srgbClr val="FF0000"/>
              </a:solidFill>
            </a:endParaRPr>
          </a:p>
          <a:p>
            <a:pPr algn="ctr"/>
            <a:r>
              <a:rPr lang="ar-SA" sz="2000" b="1">
                <a:solidFill>
                  <a:srgbClr val="FF0000"/>
                </a:solidFill>
              </a:rPr>
              <a:t>ومتطابقة الساقين</a:t>
            </a:r>
            <a:endParaRPr lang="en-US" sz="2000" b="1">
              <a:solidFill>
                <a:srgbClr val="FF0000"/>
              </a:solidFill>
            </a:endParaRPr>
          </a:p>
        </p:txBody>
      </p:sp>
      <p:pic>
        <p:nvPicPr>
          <p:cNvPr id="2471" name="Picture 4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213100"/>
            <a:ext cx="20002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2" name="Picture 42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127375"/>
            <a:ext cx="24479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73" name="Rectangle 425"/>
          <p:cNvSpPr>
            <a:spLocks noChangeArrowheads="1"/>
          </p:cNvSpPr>
          <p:nvPr/>
        </p:nvSpPr>
        <p:spPr bwMode="auto">
          <a:xfrm>
            <a:off x="1979613" y="2600325"/>
            <a:ext cx="2268537" cy="3384550"/>
          </a:xfrm>
          <a:prstGeom prst="rect">
            <a:avLst/>
          </a:prstGeom>
          <a:solidFill>
            <a:srgbClr val="FFFF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000" b="1">
                <a:solidFill>
                  <a:srgbClr val="0000CC"/>
                </a:solidFill>
              </a:rPr>
              <a:t>هرم ثلاثي</a:t>
            </a:r>
            <a:r>
              <a:rPr lang="ar-SA" sz="2000" b="1"/>
              <a:t> </a:t>
            </a:r>
          </a:p>
          <a:p>
            <a:pPr algn="ctr"/>
            <a:endParaRPr lang="ar-SA" sz="2000" b="1"/>
          </a:p>
          <a:p>
            <a:pPr algn="ctr"/>
            <a:r>
              <a:rPr lang="ar-SA" sz="2000" b="1">
                <a:solidFill>
                  <a:srgbClr val="006600"/>
                </a:solidFill>
              </a:rPr>
              <a:t>قاعدته منتظمة</a:t>
            </a:r>
          </a:p>
          <a:p>
            <a:pPr algn="ctr"/>
            <a:endParaRPr lang="ar-SA" sz="2000" b="1"/>
          </a:p>
          <a:p>
            <a:pPr algn="ctr"/>
            <a:r>
              <a:rPr lang="ar-SA" sz="2000" b="1">
                <a:solidFill>
                  <a:srgbClr val="FF0000"/>
                </a:solidFill>
              </a:rPr>
              <a:t>وأوجهه الجانبية مثلثات </a:t>
            </a:r>
          </a:p>
          <a:p>
            <a:pPr algn="ctr"/>
            <a:endParaRPr lang="ar-SA" sz="2000" b="1">
              <a:solidFill>
                <a:srgbClr val="FF0000"/>
              </a:solidFill>
            </a:endParaRPr>
          </a:p>
          <a:p>
            <a:pPr algn="ctr"/>
            <a:r>
              <a:rPr lang="ar-SA" sz="2000" b="1">
                <a:solidFill>
                  <a:srgbClr val="FF0000"/>
                </a:solidFill>
              </a:rPr>
              <a:t>متطابقة</a:t>
            </a:r>
          </a:p>
          <a:p>
            <a:pPr algn="ctr"/>
            <a:endParaRPr lang="ar-SA" sz="2000" b="1">
              <a:solidFill>
                <a:srgbClr val="FF0000"/>
              </a:solidFill>
            </a:endParaRPr>
          </a:p>
          <a:p>
            <a:pPr algn="ctr"/>
            <a:r>
              <a:rPr lang="ar-SA" sz="2000" b="1">
                <a:solidFill>
                  <a:srgbClr val="FF0000"/>
                </a:solidFill>
              </a:rPr>
              <a:t>ومتطابقة الساقين</a:t>
            </a:r>
            <a:endParaRPr lang="en-US" sz="2000" b="1">
              <a:solidFill>
                <a:srgbClr val="FF0000"/>
              </a:solidFill>
            </a:endParaRPr>
          </a:p>
        </p:txBody>
      </p:sp>
      <p:pic>
        <p:nvPicPr>
          <p:cNvPr id="2474" name="Picture 4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3176588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5" name="Picture 42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3206750"/>
            <a:ext cx="229552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84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1000"/>
                                        <p:tgtEl>
                                          <p:spTgt spid="2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1000"/>
                                        <p:tgtEl>
                                          <p:spTgt spid="2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45" dur="1000"/>
                                        <p:tgtEl>
                                          <p:spTgt spid="2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78" dur="1000"/>
                                        <p:tgtEl>
                                          <p:spTgt spid="2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" dur="1000"/>
                                        <p:tgtEl>
                                          <p:spTgt spid="2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1000"/>
                                        <p:tgtEl>
                                          <p:spTgt spid="2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" grpId="0" animBg="1"/>
      <p:bldP spid="2469" grpId="0" animBg="1"/>
      <p:bldP spid="2469" grpId="1" animBg="1"/>
      <p:bldP spid="2470" grpId="0" animBg="1"/>
      <p:bldP spid="2470" grpId="1" animBg="1"/>
      <p:bldP spid="247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88913"/>
            <a:ext cx="2209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2744788"/>
            <a:ext cx="22002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64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735263"/>
            <a:ext cx="24288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65" name="Line 13"/>
          <p:cNvSpPr>
            <a:spLocks noChangeShapeType="1"/>
          </p:cNvSpPr>
          <p:nvPr/>
        </p:nvSpPr>
        <p:spPr bwMode="auto">
          <a:xfrm flipV="1">
            <a:off x="6086475" y="3249613"/>
            <a:ext cx="287338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366" name="AutoShape 14"/>
          <p:cNvSpPr>
            <a:spLocks noChangeArrowheads="1"/>
          </p:cNvSpPr>
          <p:nvPr/>
        </p:nvSpPr>
        <p:spPr bwMode="auto">
          <a:xfrm>
            <a:off x="6985000" y="2600325"/>
            <a:ext cx="1223963" cy="431800"/>
          </a:xfrm>
          <a:prstGeom prst="wedgeRoundRectCallout">
            <a:avLst>
              <a:gd name="adj1" fmla="val -105903"/>
              <a:gd name="adj2" fmla="val 13713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000" b="1"/>
          </a:p>
        </p:txBody>
      </p:sp>
      <p:sp>
        <p:nvSpPr>
          <p:cNvPr id="100367" name="AutoShape 15"/>
          <p:cNvSpPr>
            <a:spLocks noChangeArrowheads="1"/>
          </p:cNvSpPr>
          <p:nvPr/>
        </p:nvSpPr>
        <p:spPr bwMode="auto">
          <a:xfrm>
            <a:off x="4306888" y="2549525"/>
            <a:ext cx="1223962" cy="431800"/>
          </a:xfrm>
          <a:prstGeom prst="wedgeRoundRectCallout">
            <a:avLst>
              <a:gd name="adj1" fmla="val 94227"/>
              <a:gd name="adj2" fmla="val 2507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000" b="1"/>
          </a:p>
        </p:txBody>
      </p:sp>
      <p:sp>
        <p:nvSpPr>
          <p:cNvPr id="100368" name="AutoShape 16"/>
          <p:cNvSpPr>
            <a:spLocks noChangeArrowheads="1"/>
          </p:cNvSpPr>
          <p:nvPr/>
        </p:nvSpPr>
        <p:spPr bwMode="auto">
          <a:xfrm>
            <a:off x="7416800" y="3968750"/>
            <a:ext cx="1223963" cy="431800"/>
          </a:xfrm>
          <a:prstGeom prst="wedgeRoundRectCallout">
            <a:avLst>
              <a:gd name="adj1" fmla="val -125356"/>
              <a:gd name="adj2" fmla="val -2610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000" b="1"/>
          </a:p>
        </p:txBody>
      </p:sp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250825" y="3968750"/>
            <a:ext cx="1223963" cy="431800"/>
          </a:xfrm>
          <a:prstGeom prst="wedgeRoundRectCallout">
            <a:avLst>
              <a:gd name="adj1" fmla="val 135472"/>
              <a:gd name="adj2" fmla="val -3492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000" b="1"/>
          </a:p>
        </p:txBody>
      </p:sp>
      <p:sp>
        <p:nvSpPr>
          <p:cNvPr id="100370" name="Line 18"/>
          <p:cNvSpPr>
            <a:spLocks noChangeShapeType="1"/>
          </p:cNvSpPr>
          <p:nvPr/>
        </p:nvSpPr>
        <p:spPr bwMode="auto">
          <a:xfrm flipV="1">
            <a:off x="3095625" y="3068638"/>
            <a:ext cx="252413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371" name="AutoShape 19"/>
          <p:cNvSpPr>
            <a:spLocks noChangeArrowheads="1"/>
          </p:cNvSpPr>
          <p:nvPr/>
        </p:nvSpPr>
        <p:spPr bwMode="auto">
          <a:xfrm>
            <a:off x="1835150" y="2097088"/>
            <a:ext cx="1223963" cy="431800"/>
          </a:xfrm>
          <a:prstGeom prst="wedgeRoundRectCallout">
            <a:avLst>
              <a:gd name="adj1" fmla="val 66472"/>
              <a:gd name="adj2" fmla="val 19227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000" b="1"/>
          </a:p>
        </p:txBody>
      </p:sp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6999288" y="2636838"/>
            <a:ext cx="1189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ارتفاع مائل</a:t>
            </a:r>
            <a:endParaRPr lang="en-US" sz="2000" b="1"/>
          </a:p>
        </p:txBody>
      </p:sp>
      <p:sp>
        <p:nvSpPr>
          <p:cNvPr id="100373" name="Text Box 21"/>
          <p:cNvSpPr txBox="1">
            <a:spLocks noChangeArrowheads="1"/>
          </p:cNvSpPr>
          <p:nvPr/>
        </p:nvSpPr>
        <p:spPr bwMode="auto">
          <a:xfrm>
            <a:off x="7431088" y="3983038"/>
            <a:ext cx="1189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وجه جانبي</a:t>
            </a:r>
            <a:endParaRPr lang="en-US" sz="2000" b="1"/>
          </a:p>
        </p:txBody>
      </p:sp>
      <p:sp>
        <p:nvSpPr>
          <p:cNvPr id="100374" name="Text Box 22"/>
          <p:cNvSpPr txBox="1">
            <a:spLocks noChangeArrowheads="1"/>
          </p:cNvSpPr>
          <p:nvPr/>
        </p:nvSpPr>
        <p:spPr bwMode="auto">
          <a:xfrm>
            <a:off x="4319588" y="2565400"/>
            <a:ext cx="1189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رأس الهرم</a:t>
            </a:r>
            <a:endParaRPr lang="en-US" sz="2000" b="1"/>
          </a:p>
        </p:txBody>
      </p:sp>
      <p:sp>
        <p:nvSpPr>
          <p:cNvPr id="100375" name="Text Box 23"/>
          <p:cNvSpPr txBox="1">
            <a:spLocks noChangeArrowheads="1"/>
          </p:cNvSpPr>
          <p:nvPr/>
        </p:nvSpPr>
        <p:spPr bwMode="auto">
          <a:xfrm>
            <a:off x="273050" y="3997325"/>
            <a:ext cx="1189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قاعدة الهرم</a:t>
            </a:r>
            <a:endParaRPr lang="en-US" sz="2000" b="1"/>
          </a:p>
        </p:txBody>
      </p:sp>
      <p:sp>
        <p:nvSpPr>
          <p:cNvPr id="100376" name="Text Box 24"/>
          <p:cNvSpPr txBox="1">
            <a:spLocks noChangeArrowheads="1"/>
          </p:cNvSpPr>
          <p:nvPr/>
        </p:nvSpPr>
        <p:spPr bwMode="auto">
          <a:xfrm>
            <a:off x="1863725" y="2117725"/>
            <a:ext cx="1189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ارتفاع مائل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74435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56059E-6 L -0.32795 -0.0043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5" grpId="0" animBg="1"/>
      <p:bldP spid="100366" grpId="0" animBg="1"/>
      <p:bldP spid="100367" grpId="0" animBg="1"/>
      <p:bldP spid="100368" grpId="0" animBg="1"/>
      <p:bldP spid="100369" grpId="0" animBg="1"/>
      <p:bldP spid="100370" grpId="0" animBg="1"/>
      <p:bldP spid="100371" grpId="0" animBg="1"/>
      <p:bldP spid="100372" grpId="0"/>
      <p:bldP spid="100373" grpId="0"/>
      <p:bldP spid="100374" grpId="0"/>
      <p:bldP spid="100375" grpId="0"/>
      <p:bldP spid="10037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67" name="Picture 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1700213"/>
            <a:ext cx="3238500" cy="36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770" name="Text Box 210"/>
          <p:cNvSpPr txBox="1">
            <a:spLocks noChangeArrowheads="1"/>
          </p:cNvSpPr>
          <p:nvPr/>
        </p:nvSpPr>
        <p:spPr bwMode="auto">
          <a:xfrm>
            <a:off x="5688013" y="657225"/>
            <a:ext cx="3348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نرمز لقاعدة المثلث بالرمز  </a:t>
            </a:r>
            <a:r>
              <a:rPr lang="ar-SA" sz="2800" b="1">
                <a:solidFill>
                  <a:srgbClr val="0000CC"/>
                </a:solidFill>
              </a:rPr>
              <a:t>ق</a:t>
            </a:r>
            <a:endParaRPr lang="en-US" sz="2800" b="1">
              <a:solidFill>
                <a:srgbClr val="0000CC"/>
              </a:solidFill>
            </a:endParaRPr>
          </a:p>
        </p:txBody>
      </p:sp>
      <p:pic>
        <p:nvPicPr>
          <p:cNvPr id="66771" name="Picture 2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88913"/>
            <a:ext cx="2209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772" name="Group 212"/>
          <p:cNvGrpSpPr>
            <a:grpSpLocks/>
          </p:cNvGrpSpPr>
          <p:nvPr/>
        </p:nvGrpSpPr>
        <p:grpSpPr bwMode="auto">
          <a:xfrm>
            <a:off x="5508625" y="1881188"/>
            <a:ext cx="2017713" cy="719137"/>
            <a:chOff x="3152" y="1671"/>
            <a:chExt cx="1271" cy="453"/>
          </a:xfrm>
        </p:grpSpPr>
        <p:sp>
          <p:nvSpPr>
            <p:cNvPr id="66773" name="Text Box 213"/>
            <p:cNvSpPr txBox="1">
              <a:spLocks noChangeArrowheads="1"/>
            </p:cNvSpPr>
            <p:nvPr/>
          </p:nvSpPr>
          <p:spPr bwMode="auto">
            <a:xfrm>
              <a:off x="3152" y="1751"/>
              <a:ext cx="12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× ق ×  ل</a:t>
              </a:r>
              <a:endParaRPr lang="ar-SA" sz="2000" b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66774" name="Group 214"/>
            <p:cNvGrpSpPr>
              <a:grpSpLocks/>
            </p:cNvGrpSpPr>
            <p:nvPr/>
          </p:nvGrpSpPr>
          <p:grpSpPr bwMode="auto">
            <a:xfrm>
              <a:off x="4209" y="1671"/>
              <a:ext cx="182" cy="453"/>
              <a:chOff x="975" y="3090"/>
              <a:chExt cx="182" cy="453"/>
            </a:xfrm>
          </p:grpSpPr>
          <p:sp>
            <p:nvSpPr>
              <p:cNvPr id="66775" name="Text Box 215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66776" name="Line 216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777" name="Text Box 217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grpSp>
        <p:nvGrpSpPr>
          <p:cNvPr id="66779" name="Group 219"/>
          <p:cNvGrpSpPr>
            <a:grpSpLocks/>
          </p:cNvGrpSpPr>
          <p:nvPr/>
        </p:nvGrpSpPr>
        <p:grpSpPr bwMode="auto">
          <a:xfrm>
            <a:off x="2446338" y="2528888"/>
            <a:ext cx="466725" cy="936625"/>
            <a:chOff x="1497" y="1593"/>
            <a:chExt cx="294" cy="590"/>
          </a:xfrm>
        </p:grpSpPr>
        <p:sp>
          <p:nvSpPr>
            <p:cNvPr id="66769" name="Line 209"/>
            <p:cNvSpPr>
              <a:spLocks noChangeShapeType="1"/>
            </p:cNvSpPr>
            <p:nvPr/>
          </p:nvSpPr>
          <p:spPr bwMode="auto">
            <a:xfrm flipV="1">
              <a:off x="1519" y="1593"/>
              <a:ext cx="272" cy="5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6778" name="Text Box 218"/>
            <p:cNvSpPr txBox="1">
              <a:spLocks noChangeArrowheads="1"/>
            </p:cNvSpPr>
            <p:nvPr/>
          </p:nvSpPr>
          <p:spPr bwMode="auto">
            <a:xfrm>
              <a:off x="1497" y="1683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/>
                <a:t>ل</a:t>
              </a:r>
              <a:endParaRPr lang="en-US" sz="2000" b="1"/>
            </a:p>
          </p:txBody>
        </p:sp>
      </p:grpSp>
      <p:grpSp>
        <p:nvGrpSpPr>
          <p:cNvPr id="66784" name="Group 224"/>
          <p:cNvGrpSpPr>
            <a:grpSpLocks/>
          </p:cNvGrpSpPr>
          <p:nvPr/>
        </p:nvGrpSpPr>
        <p:grpSpPr bwMode="auto">
          <a:xfrm>
            <a:off x="2039938" y="2043113"/>
            <a:ext cx="1941512" cy="688975"/>
            <a:chOff x="1241" y="1287"/>
            <a:chExt cx="1223" cy="434"/>
          </a:xfrm>
        </p:grpSpPr>
        <p:sp>
          <p:nvSpPr>
            <p:cNvPr id="66780" name="Text Box 220"/>
            <p:cNvSpPr txBox="1">
              <a:spLocks noChangeArrowheads="1"/>
            </p:cNvSpPr>
            <p:nvPr/>
          </p:nvSpPr>
          <p:spPr bwMode="auto">
            <a:xfrm rot="1781471">
              <a:off x="1711" y="1321"/>
              <a:ext cx="2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/>
                <a:t>ق</a:t>
              </a:r>
              <a:endParaRPr lang="en-US" sz="2000" b="1"/>
            </a:p>
          </p:txBody>
        </p:sp>
        <p:sp>
          <p:nvSpPr>
            <p:cNvPr id="66781" name="Line 221"/>
            <p:cNvSpPr>
              <a:spLocks noChangeShapeType="1"/>
            </p:cNvSpPr>
            <p:nvPr/>
          </p:nvSpPr>
          <p:spPr bwMode="auto">
            <a:xfrm rot="1781471">
              <a:off x="2001" y="1721"/>
              <a:ext cx="4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6782" name="Line 222"/>
            <p:cNvSpPr>
              <a:spLocks noChangeShapeType="1"/>
            </p:cNvSpPr>
            <p:nvPr/>
          </p:nvSpPr>
          <p:spPr bwMode="auto">
            <a:xfrm rot="1781471">
              <a:off x="1241" y="1287"/>
              <a:ext cx="4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6785" name="Text Box 225"/>
          <p:cNvSpPr txBox="1">
            <a:spLocks noChangeArrowheads="1"/>
          </p:cNvSpPr>
          <p:nvPr/>
        </p:nvSpPr>
        <p:spPr bwMode="auto">
          <a:xfrm>
            <a:off x="5688013" y="1254125"/>
            <a:ext cx="3348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نرمز للارتفاع المائل بالرمز  </a:t>
            </a:r>
            <a:r>
              <a:rPr lang="ar-SA" sz="2800" b="1">
                <a:solidFill>
                  <a:srgbClr val="0000CC"/>
                </a:solidFill>
              </a:rPr>
              <a:t>ل</a:t>
            </a:r>
            <a:endParaRPr lang="en-US" sz="2800" b="1">
              <a:solidFill>
                <a:srgbClr val="0000CC"/>
              </a:solidFill>
            </a:endParaRPr>
          </a:p>
        </p:txBody>
      </p:sp>
      <p:sp>
        <p:nvSpPr>
          <p:cNvPr id="66786" name="Text Box 226"/>
          <p:cNvSpPr txBox="1">
            <a:spLocks noChangeArrowheads="1"/>
          </p:cNvSpPr>
          <p:nvPr/>
        </p:nvSpPr>
        <p:spPr bwMode="auto">
          <a:xfrm>
            <a:off x="7488238" y="2009775"/>
            <a:ext cx="1547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مساحة المثلث = </a:t>
            </a:r>
            <a:endParaRPr lang="en-US" sz="2800" b="1">
              <a:solidFill>
                <a:srgbClr val="0000CC"/>
              </a:solidFill>
            </a:endParaRPr>
          </a:p>
        </p:txBody>
      </p:sp>
      <p:grpSp>
        <p:nvGrpSpPr>
          <p:cNvPr id="66794" name="Group 234"/>
          <p:cNvGrpSpPr>
            <a:grpSpLocks/>
          </p:cNvGrpSpPr>
          <p:nvPr/>
        </p:nvGrpSpPr>
        <p:grpSpPr bwMode="auto">
          <a:xfrm>
            <a:off x="2303463" y="2492375"/>
            <a:ext cx="901700" cy="719138"/>
            <a:chOff x="2381" y="890"/>
            <a:chExt cx="568" cy="453"/>
          </a:xfrm>
        </p:grpSpPr>
        <p:sp>
          <p:nvSpPr>
            <p:cNvPr id="66788" name="Text Box 228"/>
            <p:cNvSpPr txBox="1">
              <a:spLocks noChangeArrowheads="1"/>
            </p:cNvSpPr>
            <p:nvPr/>
          </p:nvSpPr>
          <p:spPr bwMode="auto">
            <a:xfrm>
              <a:off x="2381" y="970"/>
              <a:ext cx="5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ق ل</a:t>
              </a:r>
              <a:endParaRPr lang="ar-SA" sz="2000" b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66789" name="Group 229"/>
            <p:cNvGrpSpPr>
              <a:grpSpLocks/>
            </p:cNvGrpSpPr>
            <p:nvPr/>
          </p:nvGrpSpPr>
          <p:grpSpPr bwMode="auto">
            <a:xfrm>
              <a:off x="2735" y="890"/>
              <a:ext cx="182" cy="453"/>
              <a:chOff x="975" y="3090"/>
              <a:chExt cx="182" cy="453"/>
            </a:xfrm>
          </p:grpSpPr>
          <p:sp>
            <p:nvSpPr>
              <p:cNvPr id="66790" name="Text Box 230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66791" name="Line 231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792" name="Text Box 232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grpSp>
        <p:nvGrpSpPr>
          <p:cNvPr id="66795" name="Group 235"/>
          <p:cNvGrpSpPr>
            <a:grpSpLocks/>
          </p:cNvGrpSpPr>
          <p:nvPr/>
        </p:nvGrpSpPr>
        <p:grpSpPr bwMode="auto">
          <a:xfrm>
            <a:off x="1473200" y="2889250"/>
            <a:ext cx="901700" cy="719138"/>
            <a:chOff x="2381" y="890"/>
            <a:chExt cx="568" cy="453"/>
          </a:xfrm>
        </p:grpSpPr>
        <p:sp>
          <p:nvSpPr>
            <p:cNvPr id="66796" name="Text Box 236"/>
            <p:cNvSpPr txBox="1">
              <a:spLocks noChangeArrowheads="1"/>
            </p:cNvSpPr>
            <p:nvPr/>
          </p:nvSpPr>
          <p:spPr bwMode="auto">
            <a:xfrm>
              <a:off x="2381" y="970"/>
              <a:ext cx="5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ق ل</a:t>
              </a:r>
              <a:endParaRPr lang="ar-SA" sz="2000" b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66797" name="Group 237"/>
            <p:cNvGrpSpPr>
              <a:grpSpLocks/>
            </p:cNvGrpSpPr>
            <p:nvPr/>
          </p:nvGrpSpPr>
          <p:grpSpPr bwMode="auto">
            <a:xfrm>
              <a:off x="2735" y="890"/>
              <a:ext cx="182" cy="453"/>
              <a:chOff x="975" y="3090"/>
              <a:chExt cx="182" cy="453"/>
            </a:xfrm>
          </p:grpSpPr>
          <p:sp>
            <p:nvSpPr>
              <p:cNvPr id="66798" name="Text Box 238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66799" name="Line 239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800" name="Text Box 240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grpSp>
        <p:nvGrpSpPr>
          <p:cNvPr id="66801" name="Group 241"/>
          <p:cNvGrpSpPr>
            <a:grpSpLocks/>
          </p:cNvGrpSpPr>
          <p:nvPr/>
        </p:nvGrpSpPr>
        <p:grpSpPr bwMode="auto">
          <a:xfrm>
            <a:off x="1725613" y="3824288"/>
            <a:ext cx="901700" cy="719137"/>
            <a:chOff x="2381" y="890"/>
            <a:chExt cx="568" cy="453"/>
          </a:xfrm>
        </p:grpSpPr>
        <p:sp>
          <p:nvSpPr>
            <p:cNvPr id="66802" name="Text Box 242"/>
            <p:cNvSpPr txBox="1">
              <a:spLocks noChangeArrowheads="1"/>
            </p:cNvSpPr>
            <p:nvPr/>
          </p:nvSpPr>
          <p:spPr bwMode="auto">
            <a:xfrm>
              <a:off x="2381" y="970"/>
              <a:ext cx="5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ق ل</a:t>
              </a:r>
              <a:endParaRPr lang="ar-SA" sz="2000" b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66803" name="Group 243"/>
            <p:cNvGrpSpPr>
              <a:grpSpLocks/>
            </p:cNvGrpSpPr>
            <p:nvPr/>
          </p:nvGrpSpPr>
          <p:grpSpPr bwMode="auto">
            <a:xfrm>
              <a:off x="2735" y="890"/>
              <a:ext cx="182" cy="453"/>
              <a:chOff x="975" y="3090"/>
              <a:chExt cx="182" cy="453"/>
            </a:xfrm>
          </p:grpSpPr>
          <p:sp>
            <p:nvSpPr>
              <p:cNvPr id="66804" name="Text Box 244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66805" name="Line 245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806" name="Text Box 246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grpSp>
        <p:nvGrpSpPr>
          <p:cNvPr id="66807" name="Group 247"/>
          <p:cNvGrpSpPr>
            <a:grpSpLocks/>
          </p:cNvGrpSpPr>
          <p:nvPr/>
        </p:nvGrpSpPr>
        <p:grpSpPr bwMode="auto">
          <a:xfrm>
            <a:off x="2625725" y="3392488"/>
            <a:ext cx="901700" cy="719137"/>
            <a:chOff x="2381" y="890"/>
            <a:chExt cx="568" cy="453"/>
          </a:xfrm>
        </p:grpSpPr>
        <p:sp>
          <p:nvSpPr>
            <p:cNvPr id="66808" name="Text Box 248"/>
            <p:cNvSpPr txBox="1">
              <a:spLocks noChangeArrowheads="1"/>
            </p:cNvSpPr>
            <p:nvPr/>
          </p:nvSpPr>
          <p:spPr bwMode="auto">
            <a:xfrm>
              <a:off x="2381" y="970"/>
              <a:ext cx="5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     ق ل</a:t>
              </a:r>
              <a:endParaRPr lang="ar-SA" sz="2000" b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66809" name="Group 249"/>
            <p:cNvGrpSpPr>
              <a:grpSpLocks/>
            </p:cNvGrpSpPr>
            <p:nvPr/>
          </p:nvGrpSpPr>
          <p:grpSpPr bwMode="auto">
            <a:xfrm>
              <a:off x="2735" y="890"/>
              <a:ext cx="182" cy="453"/>
              <a:chOff x="975" y="3090"/>
              <a:chExt cx="182" cy="453"/>
            </a:xfrm>
          </p:grpSpPr>
          <p:sp>
            <p:nvSpPr>
              <p:cNvPr id="66810" name="Text Box 250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66811" name="Line 251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812" name="Text Box 252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66813" name="Text Box 253"/>
          <p:cNvSpPr txBox="1">
            <a:spLocks noChangeArrowheads="1"/>
          </p:cNvSpPr>
          <p:nvPr/>
        </p:nvSpPr>
        <p:spPr bwMode="auto">
          <a:xfrm>
            <a:off x="7272338" y="2960688"/>
            <a:ext cx="1763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=</a:t>
            </a:r>
            <a:endParaRPr lang="en-US" sz="2800" b="1">
              <a:solidFill>
                <a:srgbClr val="0000CC"/>
              </a:solidFill>
            </a:endParaRPr>
          </a:p>
        </p:txBody>
      </p:sp>
      <p:grpSp>
        <p:nvGrpSpPr>
          <p:cNvPr id="66820" name="Group 260"/>
          <p:cNvGrpSpPr>
            <a:grpSpLocks/>
          </p:cNvGrpSpPr>
          <p:nvPr/>
        </p:nvGrpSpPr>
        <p:grpSpPr bwMode="auto">
          <a:xfrm>
            <a:off x="5867400" y="2840038"/>
            <a:ext cx="1439863" cy="719137"/>
            <a:chOff x="3878" y="2795"/>
            <a:chExt cx="907" cy="453"/>
          </a:xfrm>
        </p:grpSpPr>
        <p:sp>
          <p:nvSpPr>
            <p:cNvPr id="66815" name="Text Box 255"/>
            <p:cNvSpPr txBox="1">
              <a:spLocks noChangeArrowheads="1"/>
            </p:cNvSpPr>
            <p:nvPr/>
          </p:nvSpPr>
          <p:spPr bwMode="auto">
            <a:xfrm>
              <a:off x="3878" y="2875"/>
              <a:ext cx="9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4×       ق ل</a:t>
              </a:r>
              <a:endParaRPr lang="ar-SA" sz="2000" b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66816" name="Group 256"/>
            <p:cNvGrpSpPr>
              <a:grpSpLocks/>
            </p:cNvGrpSpPr>
            <p:nvPr/>
          </p:nvGrpSpPr>
          <p:grpSpPr bwMode="auto">
            <a:xfrm>
              <a:off x="4300" y="2795"/>
              <a:ext cx="182" cy="453"/>
              <a:chOff x="975" y="3090"/>
              <a:chExt cx="182" cy="453"/>
            </a:xfrm>
          </p:grpSpPr>
          <p:sp>
            <p:nvSpPr>
              <p:cNvPr id="66817" name="Text Box 257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66818" name="Line 258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819" name="Text Box 259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grpSp>
        <p:nvGrpSpPr>
          <p:cNvPr id="66821" name="Group 261"/>
          <p:cNvGrpSpPr>
            <a:grpSpLocks/>
          </p:cNvGrpSpPr>
          <p:nvPr/>
        </p:nvGrpSpPr>
        <p:grpSpPr bwMode="auto">
          <a:xfrm rot="15899892">
            <a:off x="519907" y="2618581"/>
            <a:ext cx="1941512" cy="688975"/>
            <a:chOff x="1241" y="1287"/>
            <a:chExt cx="1223" cy="434"/>
          </a:xfrm>
        </p:grpSpPr>
        <p:sp>
          <p:nvSpPr>
            <p:cNvPr id="66822" name="Text Box 262"/>
            <p:cNvSpPr txBox="1">
              <a:spLocks noChangeArrowheads="1"/>
            </p:cNvSpPr>
            <p:nvPr/>
          </p:nvSpPr>
          <p:spPr bwMode="auto">
            <a:xfrm rot="1781471">
              <a:off x="1711" y="1321"/>
              <a:ext cx="2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/>
                <a:t>ق</a:t>
              </a:r>
              <a:endParaRPr lang="en-US" sz="2000" b="1"/>
            </a:p>
          </p:txBody>
        </p:sp>
        <p:sp>
          <p:nvSpPr>
            <p:cNvPr id="66823" name="Line 263"/>
            <p:cNvSpPr>
              <a:spLocks noChangeShapeType="1"/>
            </p:cNvSpPr>
            <p:nvPr/>
          </p:nvSpPr>
          <p:spPr bwMode="auto">
            <a:xfrm rot="1781471">
              <a:off x="2001" y="1721"/>
              <a:ext cx="4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6824" name="Line 264"/>
            <p:cNvSpPr>
              <a:spLocks noChangeShapeType="1"/>
            </p:cNvSpPr>
            <p:nvPr/>
          </p:nvSpPr>
          <p:spPr bwMode="auto">
            <a:xfrm rot="1781471">
              <a:off x="1241" y="1287"/>
              <a:ext cx="4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6825" name="Group 265"/>
          <p:cNvGrpSpPr>
            <a:grpSpLocks/>
          </p:cNvGrpSpPr>
          <p:nvPr/>
        </p:nvGrpSpPr>
        <p:grpSpPr bwMode="auto">
          <a:xfrm rot="102220276">
            <a:off x="2685256" y="3731419"/>
            <a:ext cx="1941513" cy="688975"/>
            <a:chOff x="1241" y="1287"/>
            <a:chExt cx="1223" cy="434"/>
          </a:xfrm>
        </p:grpSpPr>
        <p:sp>
          <p:nvSpPr>
            <p:cNvPr id="66826" name="Text Box 266"/>
            <p:cNvSpPr txBox="1">
              <a:spLocks noChangeArrowheads="1"/>
            </p:cNvSpPr>
            <p:nvPr/>
          </p:nvSpPr>
          <p:spPr bwMode="auto">
            <a:xfrm rot="1781471">
              <a:off x="1711" y="1321"/>
              <a:ext cx="2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/>
                <a:t>ق</a:t>
              </a:r>
              <a:endParaRPr lang="en-US" sz="2000" b="1"/>
            </a:p>
          </p:txBody>
        </p:sp>
        <p:sp>
          <p:nvSpPr>
            <p:cNvPr id="66827" name="Line 267"/>
            <p:cNvSpPr>
              <a:spLocks noChangeShapeType="1"/>
            </p:cNvSpPr>
            <p:nvPr/>
          </p:nvSpPr>
          <p:spPr bwMode="auto">
            <a:xfrm rot="1781471">
              <a:off x="2001" y="1721"/>
              <a:ext cx="4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6828" name="Line 268"/>
            <p:cNvSpPr>
              <a:spLocks noChangeShapeType="1"/>
            </p:cNvSpPr>
            <p:nvPr/>
          </p:nvSpPr>
          <p:spPr bwMode="auto">
            <a:xfrm rot="1781471">
              <a:off x="1241" y="1287"/>
              <a:ext cx="4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6829" name="Group 269"/>
          <p:cNvGrpSpPr>
            <a:grpSpLocks/>
          </p:cNvGrpSpPr>
          <p:nvPr/>
        </p:nvGrpSpPr>
        <p:grpSpPr bwMode="auto">
          <a:xfrm>
            <a:off x="1008063" y="4437063"/>
            <a:ext cx="1941512" cy="688975"/>
            <a:chOff x="1241" y="1287"/>
            <a:chExt cx="1223" cy="434"/>
          </a:xfrm>
        </p:grpSpPr>
        <p:sp>
          <p:nvSpPr>
            <p:cNvPr id="66830" name="Text Box 270"/>
            <p:cNvSpPr txBox="1">
              <a:spLocks noChangeArrowheads="1"/>
            </p:cNvSpPr>
            <p:nvPr/>
          </p:nvSpPr>
          <p:spPr bwMode="auto">
            <a:xfrm rot="1781471">
              <a:off x="1711" y="1321"/>
              <a:ext cx="2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/>
                <a:t>ق</a:t>
              </a:r>
              <a:endParaRPr lang="en-US" sz="2000" b="1"/>
            </a:p>
          </p:txBody>
        </p:sp>
        <p:sp>
          <p:nvSpPr>
            <p:cNvPr id="66831" name="Line 271"/>
            <p:cNvSpPr>
              <a:spLocks noChangeShapeType="1"/>
            </p:cNvSpPr>
            <p:nvPr/>
          </p:nvSpPr>
          <p:spPr bwMode="auto">
            <a:xfrm rot="1781471">
              <a:off x="2001" y="1721"/>
              <a:ext cx="4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6832" name="Line 272"/>
            <p:cNvSpPr>
              <a:spLocks noChangeShapeType="1"/>
            </p:cNvSpPr>
            <p:nvPr/>
          </p:nvSpPr>
          <p:spPr bwMode="auto">
            <a:xfrm rot="1781471">
              <a:off x="1241" y="1287"/>
              <a:ext cx="4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6839" name="Group 279"/>
          <p:cNvGrpSpPr>
            <a:grpSpLocks/>
          </p:cNvGrpSpPr>
          <p:nvPr/>
        </p:nvGrpSpPr>
        <p:grpSpPr bwMode="auto">
          <a:xfrm>
            <a:off x="5903913" y="3536950"/>
            <a:ext cx="1692275" cy="719138"/>
            <a:chOff x="3560" y="2976"/>
            <a:chExt cx="1066" cy="453"/>
          </a:xfrm>
        </p:grpSpPr>
        <p:sp>
          <p:nvSpPr>
            <p:cNvPr id="66834" name="Text Box 274"/>
            <p:cNvSpPr txBox="1">
              <a:spLocks noChangeArrowheads="1"/>
            </p:cNvSpPr>
            <p:nvPr/>
          </p:nvSpPr>
          <p:spPr bwMode="auto">
            <a:xfrm>
              <a:off x="3560" y="3056"/>
              <a:ext cx="106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=       × </a:t>
              </a:r>
              <a:r>
                <a:rPr lang="ar-SA" sz="2000" b="1">
                  <a:solidFill>
                    <a:srgbClr val="FF0000"/>
                  </a:solidFill>
                </a:rPr>
                <a:t>4ق</a:t>
              </a:r>
              <a:r>
                <a:rPr lang="ar-SA" sz="2000" b="1"/>
                <a:t> ل</a:t>
              </a:r>
              <a:endParaRPr lang="ar-SA" sz="2000" b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66835" name="Group 275"/>
            <p:cNvGrpSpPr>
              <a:grpSpLocks/>
            </p:cNvGrpSpPr>
            <p:nvPr/>
          </p:nvGrpSpPr>
          <p:grpSpPr bwMode="auto">
            <a:xfrm>
              <a:off x="4218" y="2976"/>
              <a:ext cx="182" cy="453"/>
              <a:chOff x="975" y="3090"/>
              <a:chExt cx="182" cy="453"/>
            </a:xfrm>
          </p:grpSpPr>
          <p:sp>
            <p:nvSpPr>
              <p:cNvPr id="66836" name="Text Box 276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66837" name="Line 277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838" name="Text Box 278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sp>
        <p:nvSpPr>
          <p:cNvPr id="66840" name="Text Box 280"/>
          <p:cNvSpPr txBox="1">
            <a:spLocks noChangeArrowheads="1"/>
          </p:cNvSpPr>
          <p:nvPr/>
        </p:nvSpPr>
        <p:spPr bwMode="auto">
          <a:xfrm>
            <a:off x="7343775" y="4400550"/>
            <a:ext cx="169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ولكن  </a:t>
            </a:r>
            <a:r>
              <a:rPr lang="ar-SA" sz="2000" b="1">
                <a:solidFill>
                  <a:srgbClr val="FF0000"/>
                </a:solidFill>
              </a:rPr>
              <a:t>4 ق</a:t>
            </a:r>
            <a:r>
              <a:rPr lang="ar-SA" sz="2000" b="1"/>
              <a:t>   تمثل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6841" name="Text Box 281"/>
          <p:cNvSpPr txBox="1">
            <a:spLocks noChangeArrowheads="1"/>
          </p:cNvSpPr>
          <p:nvPr/>
        </p:nvSpPr>
        <p:spPr bwMode="auto">
          <a:xfrm>
            <a:off x="7272338" y="5337175"/>
            <a:ext cx="1763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الجانبية =</a:t>
            </a:r>
            <a:endParaRPr lang="en-US" sz="2800" b="1">
              <a:solidFill>
                <a:srgbClr val="0000CC"/>
              </a:solidFill>
            </a:endParaRPr>
          </a:p>
        </p:txBody>
      </p:sp>
      <p:grpSp>
        <p:nvGrpSpPr>
          <p:cNvPr id="66848" name="Group 288"/>
          <p:cNvGrpSpPr>
            <a:grpSpLocks/>
          </p:cNvGrpSpPr>
          <p:nvPr/>
        </p:nvGrpSpPr>
        <p:grpSpPr bwMode="auto">
          <a:xfrm>
            <a:off x="4679950" y="5229225"/>
            <a:ext cx="2700338" cy="719138"/>
            <a:chOff x="2948" y="3294"/>
            <a:chExt cx="1701" cy="453"/>
          </a:xfrm>
        </p:grpSpPr>
        <p:sp>
          <p:nvSpPr>
            <p:cNvPr id="66843" name="Text Box 283"/>
            <p:cNvSpPr txBox="1">
              <a:spLocks noChangeArrowheads="1"/>
            </p:cNvSpPr>
            <p:nvPr/>
          </p:nvSpPr>
          <p:spPr bwMode="auto">
            <a:xfrm>
              <a:off x="2948" y="3374"/>
              <a:ext cx="17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=       ×  </a:t>
              </a:r>
              <a:r>
                <a:rPr lang="ar-SA" sz="2000" b="1">
                  <a:solidFill>
                    <a:srgbClr val="FF0000"/>
                  </a:solidFill>
                </a:rPr>
                <a:t>محيط القاعدة </a:t>
              </a:r>
              <a:r>
                <a:rPr lang="ar-SA" sz="2000" b="1"/>
                <a:t>×</a:t>
              </a:r>
              <a:r>
                <a:rPr lang="ar-SA" sz="2000" b="1">
                  <a:solidFill>
                    <a:srgbClr val="FF0000"/>
                  </a:solidFill>
                </a:rPr>
                <a:t> </a:t>
              </a:r>
              <a:r>
                <a:rPr lang="ar-SA" sz="2000" b="1"/>
                <a:t>ل</a:t>
              </a:r>
              <a:endParaRPr lang="ar-SA" sz="2000" b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66844" name="Group 284"/>
            <p:cNvGrpSpPr>
              <a:grpSpLocks/>
            </p:cNvGrpSpPr>
            <p:nvPr/>
          </p:nvGrpSpPr>
          <p:grpSpPr bwMode="auto">
            <a:xfrm>
              <a:off x="4241" y="3294"/>
              <a:ext cx="182" cy="453"/>
              <a:chOff x="975" y="3090"/>
              <a:chExt cx="182" cy="453"/>
            </a:xfrm>
          </p:grpSpPr>
          <p:sp>
            <p:nvSpPr>
              <p:cNvPr id="66845" name="Text Box 285"/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1</a:t>
                </a:r>
                <a:endParaRPr lang="en-US" sz="2000" b="1"/>
              </a:p>
            </p:txBody>
          </p:sp>
          <p:sp>
            <p:nvSpPr>
              <p:cNvPr id="66846" name="Line 286"/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847" name="Text Box 287"/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/>
                  <a:t>2</a:t>
                </a:r>
                <a:endParaRPr lang="en-US" sz="2000" b="1"/>
              </a:p>
            </p:txBody>
          </p:sp>
        </p:grpSp>
      </p:grpSp>
      <p:grpSp>
        <p:nvGrpSpPr>
          <p:cNvPr id="66849" name="Group 289"/>
          <p:cNvGrpSpPr>
            <a:grpSpLocks/>
          </p:cNvGrpSpPr>
          <p:nvPr/>
        </p:nvGrpSpPr>
        <p:grpSpPr bwMode="auto">
          <a:xfrm>
            <a:off x="2051050" y="2055813"/>
            <a:ext cx="1941513" cy="688975"/>
            <a:chOff x="1241" y="1287"/>
            <a:chExt cx="1223" cy="434"/>
          </a:xfrm>
        </p:grpSpPr>
        <p:sp>
          <p:nvSpPr>
            <p:cNvPr id="66850" name="Text Box 290"/>
            <p:cNvSpPr txBox="1">
              <a:spLocks noChangeArrowheads="1"/>
            </p:cNvSpPr>
            <p:nvPr/>
          </p:nvSpPr>
          <p:spPr bwMode="auto">
            <a:xfrm rot="1781471">
              <a:off x="1711" y="1321"/>
              <a:ext cx="2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/>
                <a:t>ق</a:t>
              </a:r>
              <a:endParaRPr lang="en-US" sz="2000" b="1"/>
            </a:p>
          </p:txBody>
        </p:sp>
        <p:sp>
          <p:nvSpPr>
            <p:cNvPr id="66851" name="Line 291"/>
            <p:cNvSpPr>
              <a:spLocks noChangeShapeType="1"/>
            </p:cNvSpPr>
            <p:nvPr/>
          </p:nvSpPr>
          <p:spPr bwMode="auto">
            <a:xfrm rot="1781471">
              <a:off x="2001" y="1721"/>
              <a:ext cx="4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6852" name="Line 292"/>
            <p:cNvSpPr>
              <a:spLocks noChangeShapeType="1"/>
            </p:cNvSpPr>
            <p:nvPr/>
          </p:nvSpPr>
          <p:spPr bwMode="auto">
            <a:xfrm rot="1781471">
              <a:off x="1241" y="1287"/>
              <a:ext cx="4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6853" name="Text Box 293"/>
          <p:cNvSpPr txBox="1">
            <a:spLocks noChangeArrowheads="1"/>
          </p:cNvSpPr>
          <p:nvPr/>
        </p:nvSpPr>
        <p:spPr bwMode="auto">
          <a:xfrm>
            <a:off x="6048375" y="440055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محيط القاعدة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4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6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6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6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6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6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6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6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6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6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66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6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6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6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6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1000"/>
                                        <p:tgtEl>
                                          <p:spTgt spid="66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1000"/>
                                        <p:tgtEl>
                                          <p:spTgt spid="66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6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6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6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6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6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66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66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6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6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66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668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6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6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6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6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6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6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6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6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6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6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6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6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6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66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66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66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66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66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66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66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66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66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668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66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66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66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668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66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66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6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6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6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6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6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6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6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6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6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70" grpId="0"/>
      <p:bldP spid="66785" grpId="0"/>
      <p:bldP spid="66786" grpId="0"/>
      <p:bldP spid="66813" grpId="0"/>
      <p:bldP spid="66840" grpId="0"/>
      <p:bldP spid="66841" grpId="0"/>
      <p:bldP spid="66853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7415213" y="1484313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الكلية =</a:t>
            </a:r>
            <a:endParaRPr lang="en-US" sz="2000" b="1"/>
          </a:p>
        </p:txBody>
      </p:sp>
      <p:grpSp>
        <p:nvGrpSpPr>
          <p:cNvPr id="99350" name="Group 22"/>
          <p:cNvGrpSpPr>
            <a:grpSpLocks/>
          </p:cNvGrpSpPr>
          <p:nvPr/>
        </p:nvGrpSpPr>
        <p:grpSpPr bwMode="auto">
          <a:xfrm>
            <a:off x="468313" y="1665288"/>
            <a:ext cx="3455987" cy="3276600"/>
            <a:chOff x="249" y="981"/>
            <a:chExt cx="2177" cy="2064"/>
          </a:xfrm>
        </p:grpSpPr>
        <p:pic>
          <p:nvPicPr>
            <p:cNvPr id="99345" name="Picture 1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EE"/>
                </a:clrFrom>
                <a:clrTo>
                  <a:srgbClr val="FFFF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981"/>
              <a:ext cx="2177" cy="2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9346" name="Text Box 18"/>
            <p:cNvSpPr txBox="1">
              <a:spLocks noChangeArrowheads="1"/>
            </p:cNvSpPr>
            <p:nvPr/>
          </p:nvSpPr>
          <p:spPr bwMode="auto">
            <a:xfrm>
              <a:off x="1360" y="1321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/>
                <a:t>( 1 )</a:t>
              </a:r>
              <a:endParaRPr lang="en-US" sz="2400" b="1"/>
            </a:p>
          </p:txBody>
        </p:sp>
        <p:sp>
          <p:nvSpPr>
            <p:cNvPr id="99347" name="Text Box 19"/>
            <p:cNvSpPr txBox="1">
              <a:spLocks noChangeArrowheads="1"/>
            </p:cNvSpPr>
            <p:nvPr/>
          </p:nvSpPr>
          <p:spPr bwMode="auto">
            <a:xfrm>
              <a:off x="1655" y="2083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/>
                <a:t>( 2 )</a:t>
              </a:r>
              <a:endParaRPr lang="en-US" sz="2400" b="1"/>
            </a:p>
          </p:txBody>
        </p:sp>
        <p:sp>
          <p:nvSpPr>
            <p:cNvPr id="99348" name="Text Box 20"/>
            <p:cNvSpPr txBox="1">
              <a:spLocks noChangeArrowheads="1"/>
            </p:cNvSpPr>
            <p:nvPr/>
          </p:nvSpPr>
          <p:spPr bwMode="auto">
            <a:xfrm>
              <a:off x="816" y="2341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/>
                <a:t>( 3 )</a:t>
              </a:r>
              <a:endParaRPr lang="en-US" sz="2400" b="1"/>
            </a:p>
          </p:txBody>
        </p:sp>
        <p:sp>
          <p:nvSpPr>
            <p:cNvPr id="99349" name="Text Box 21"/>
            <p:cNvSpPr txBox="1">
              <a:spLocks noChangeArrowheads="1"/>
            </p:cNvSpPr>
            <p:nvPr/>
          </p:nvSpPr>
          <p:spPr bwMode="auto">
            <a:xfrm>
              <a:off x="499" y="1616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/>
                <a:t>( 4 )</a:t>
              </a:r>
              <a:endParaRPr lang="en-US" sz="2400" b="1"/>
            </a:p>
          </p:txBody>
        </p:sp>
      </p:grpSp>
      <p:sp>
        <p:nvSpPr>
          <p:cNvPr id="99351" name="Text Box 23"/>
          <p:cNvSpPr txBox="1">
            <a:spLocks noChangeArrowheads="1"/>
          </p:cNvSpPr>
          <p:nvPr/>
        </p:nvSpPr>
        <p:spPr bwMode="auto">
          <a:xfrm>
            <a:off x="3635375" y="1500188"/>
            <a:ext cx="388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CC"/>
                </a:solidFill>
              </a:rPr>
              <a:t>مساحات المثلثات الأربعة</a:t>
            </a:r>
            <a:r>
              <a:rPr lang="ar-SA" sz="2000" b="1"/>
              <a:t>  + مساحة القاعدة</a:t>
            </a:r>
            <a:endParaRPr lang="en-US" sz="2000" b="1"/>
          </a:p>
        </p:txBody>
      </p:sp>
      <p:pic>
        <p:nvPicPr>
          <p:cNvPr id="99352" name="Picture 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88913"/>
            <a:ext cx="2209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53" name="Text Box 25"/>
          <p:cNvSpPr txBox="1">
            <a:spLocks noChangeArrowheads="1"/>
          </p:cNvSpPr>
          <p:nvPr/>
        </p:nvSpPr>
        <p:spPr bwMode="auto">
          <a:xfrm>
            <a:off x="5616575" y="2600325"/>
            <a:ext cx="3240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ولكن  </a:t>
            </a:r>
            <a:r>
              <a:rPr lang="ar-SA" sz="2000" b="1">
                <a:solidFill>
                  <a:srgbClr val="0000CC"/>
                </a:solidFill>
              </a:rPr>
              <a:t>مساحات المثلثات الأربعة</a:t>
            </a:r>
            <a:r>
              <a:rPr lang="ar-SA" sz="2000" b="1"/>
              <a:t> تمثل</a:t>
            </a:r>
            <a:endParaRPr lang="en-US" sz="2000" b="1"/>
          </a:p>
        </p:txBody>
      </p:sp>
      <p:sp>
        <p:nvSpPr>
          <p:cNvPr id="99354" name="Text Box 26"/>
          <p:cNvSpPr txBox="1">
            <a:spLocks noChangeArrowheads="1"/>
          </p:cNvSpPr>
          <p:nvPr/>
        </p:nvSpPr>
        <p:spPr bwMode="auto">
          <a:xfrm>
            <a:off x="4103688" y="2600325"/>
            <a:ext cx="1655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المساحة الجانبية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99355" name="Text Box 27"/>
          <p:cNvSpPr txBox="1">
            <a:spLocks noChangeArrowheads="1"/>
          </p:cNvSpPr>
          <p:nvPr/>
        </p:nvSpPr>
        <p:spPr bwMode="auto">
          <a:xfrm>
            <a:off x="7415213" y="377190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المساحة الكلية =</a:t>
            </a:r>
            <a:endParaRPr lang="en-US" sz="2000" b="1"/>
          </a:p>
        </p:txBody>
      </p:sp>
      <p:sp>
        <p:nvSpPr>
          <p:cNvPr id="99356" name="Text Box 28"/>
          <p:cNvSpPr txBox="1">
            <a:spLocks noChangeArrowheads="1"/>
          </p:cNvSpPr>
          <p:nvPr/>
        </p:nvSpPr>
        <p:spPr bwMode="auto">
          <a:xfrm>
            <a:off x="4356100" y="3787775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FF0000"/>
                </a:solidFill>
              </a:rPr>
              <a:t>المساحة الجانبية</a:t>
            </a:r>
            <a:r>
              <a:rPr lang="ar-SA" sz="2000" b="1"/>
              <a:t>  + مساحة القاعدة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73596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9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9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9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4" grpId="0"/>
      <p:bldP spid="99351" grpId="0"/>
      <p:bldP spid="99353" grpId="0"/>
      <p:bldP spid="99354" grpId="0"/>
      <p:bldP spid="99355" grpId="0"/>
      <p:bldP spid="99356" grpId="0"/>
    </p:bldLst>
  </p:timing>
</p:sld>
</file>

<file path=ppt/theme/theme1.xml><?xml version="1.0" encoding="utf-8"?>
<a:theme xmlns:a="http://schemas.openxmlformats.org/drawingml/2006/main" name="الوحدة الأولى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الوحدة الأولى</Template>
  <TotalTime>0</TotalTime>
  <Words>5742</Words>
  <Application>Microsoft Office PowerPoint</Application>
  <PresentationFormat>On-screen Show (4:3)</PresentationFormat>
  <Paragraphs>1752</Paragraphs>
  <Slides>109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0" baseType="lpstr">
      <vt:lpstr>الوحدة الأولى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ReDa SaDeK</dc:creator>
  <cp:lastModifiedBy>ReDa SaDeK</cp:lastModifiedBy>
  <cp:revision>1</cp:revision>
  <dcterms:created xsi:type="dcterms:W3CDTF">2015-03-07T06:16:49Z</dcterms:created>
  <dcterms:modified xsi:type="dcterms:W3CDTF">2015-03-07T06:17:02Z</dcterms:modified>
</cp:coreProperties>
</file>